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5" r:id="rId1"/>
  </p:sldMasterIdLst>
  <p:notesMasterIdLst>
    <p:notesMasterId r:id="rId10"/>
  </p:notesMasterIdLst>
  <p:handoutMasterIdLst>
    <p:handoutMasterId r:id="rId11"/>
  </p:handoutMasterIdLst>
  <p:sldIdLst>
    <p:sldId id="257" r:id="rId2"/>
    <p:sldId id="297" r:id="rId3"/>
    <p:sldId id="283" r:id="rId4"/>
    <p:sldId id="301" r:id="rId5"/>
    <p:sldId id="298" r:id="rId6"/>
    <p:sldId id="299" r:id="rId7"/>
    <p:sldId id="300" r:id="rId8"/>
    <p:sldId id="287" r:id="rId9"/>
  </p:sldIdLst>
  <p:sldSz cx="9906000" cy="6858000" type="A4"/>
  <p:notesSz cx="6888163" cy="100203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A20000"/>
    <a:srgbClr val="FF9933"/>
    <a:srgbClr val="03A600"/>
    <a:srgbClr val="FF3505"/>
    <a:srgbClr val="FFFF99"/>
    <a:srgbClr val="0099FF"/>
    <a:srgbClr val="CC6600"/>
    <a:srgbClr val="0CB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9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22" y="54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576"/>
          </a:xfrm>
          <a:prstGeom prst="rect">
            <a:avLst/>
          </a:prstGeom>
        </p:spPr>
        <p:txBody>
          <a:bodyPr vert="horz" lIns="92444" tIns="46222" rIns="92444" bIns="46222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1576"/>
          </a:xfrm>
          <a:prstGeom prst="rect">
            <a:avLst/>
          </a:prstGeom>
        </p:spPr>
        <p:txBody>
          <a:bodyPr vert="horz" lIns="92444" tIns="46222" rIns="92444" bIns="46222" rtlCol="0"/>
          <a:lstStyle>
            <a:lvl1pPr algn="r">
              <a:defRPr sz="1200"/>
            </a:lvl1pPr>
          </a:lstStyle>
          <a:p>
            <a:fld id="{F0290B62-E77B-4BCC-98DF-92F1F395F1C1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518724"/>
            <a:ext cx="2985621" cy="501576"/>
          </a:xfrm>
          <a:prstGeom prst="rect">
            <a:avLst/>
          </a:prstGeom>
        </p:spPr>
        <p:txBody>
          <a:bodyPr vert="horz" lIns="92444" tIns="46222" rIns="92444" bIns="46222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900935" y="9518724"/>
            <a:ext cx="2985621" cy="501576"/>
          </a:xfrm>
          <a:prstGeom prst="rect">
            <a:avLst/>
          </a:prstGeom>
        </p:spPr>
        <p:txBody>
          <a:bodyPr vert="horz" lIns="92444" tIns="46222" rIns="92444" bIns="46222" rtlCol="0" anchor="b"/>
          <a:lstStyle>
            <a:lvl1pPr algn="r">
              <a:defRPr sz="1200"/>
            </a:lvl1pPr>
          </a:lstStyle>
          <a:p>
            <a:fld id="{DF7C7995-1D95-438D-ABFD-546A3A88981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4584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902076" y="1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0A22FDB1-FA32-46E9-909C-E4625520D210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001713" y="1252538"/>
            <a:ext cx="488473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9" rIns="91438" bIns="45719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8976" y="4822825"/>
            <a:ext cx="5510213" cy="3944938"/>
          </a:xfrm>
          <a:prstGeom prst="rect">
            <a:avLst/>
          </a:prstGeom>
        </p:spPr>
        <p:txBody>
          <a:bodyPr vert="horz" lIns="91438" tIns="45719" rIns="91438" bIns="45719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902076" y="9518650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73A71CA2-67C2-4ABA-BBFD-D5CEB1A5960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49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 6"/>
          <p:cNvGrpSpPr/>
          <p:nvPr userDrawn="1"/>
        </p:nvGrpSpPr>
        <p:grpSpPr>
          <a:xfrm>
            <a:off x="1668000" y="1404000"/>
            <a:ext cx="6615000" cy="2538664"/>
            <a:chOff x="1287000" y="1404000"/>
            <a:chExt cx="6615000" cy="2538664"/>
          </a:xfrm>
        </p:grpSpPr>
        <p:sp>
          <p:nvSpPr>
            <p:cNvPr id="8" name="textruta 7"/>
            <p:cNvSpPr txBox="1"/>
            <p:nvPr/>
          </p:nvSpPr>
          <p:spPr>
            <a:xfrm>
              <a:off x="1287000" y="1404000"/>
              <a:ext cx="661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1500" dirty="0">
                  <a:latin typeface="Berlin Sans FB Demi" panose="020E0802020502020306" pitchFamily="34" charset="0"/>
                </a:rPr>
                <a:t>BRIDGE</a:t>
              </a:r>
              <a:endParaRPr lang="sv-SE" sz="8000" dirty="0">
                <a:latin typeface="Berlin Sans FB Demi" panose="020E0802020502020306" pitchFamily="34" charset="0"/>
              </a:endParaRP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2031940" y="3204000"/>
              <a:ext cx="5125121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4200" dirty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THE #1 MIND 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48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059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5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77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000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775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Rektangel med rundade hörn 6"/>
          <p:cNvSpPr/>
          <p:nvPr userDrawn="1"/>
        </p:nvSpPr>
        <p:spPr>
          <a:xfrm>
            <a:off x="199875" y="189000"/>
            <a:ext cx="9506250" cy="6120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800" dirty="0">
              <a:solidFill>
                <a:schemeClr val="bg1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408000" y="6400802"/>
            <a:ext cx="1202959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sv-SE" altLang="sv-SE" sz="1400" b="0" dirty="0">
                <a:latin typeface="+mn-lt"/>
              </a:rPr>
              <a:t>Lektion 10:</a:t>
            </a:r>
            <a:fld id="{780EAF18-22EA-4865-8736-E91E12192CD1}" type="slidenum">
              <a:rPr lang="sv-SE" altLang="sv-SE" sz="1400" b="0" smtClean="0">
                <a:latin typeface="+mn-lt"/>
              </a:rPr>
              <a:pPr>
                <a:defRPr/>
              </a:pPr>
              <a:t>‹#›</a:t>
            </a:fld>
            <a:endParaRPr lang="sv-SE" altLang="sv-SE" sz="800" b="0" dirty="0">
              <a:latin typeface="+mn-lt"/>
            </a:endParaRPr>
          </a:p>
        </p:txBody>
      </p:sp>
      <p:sp>
        <p:nvSpPr>
          <p:cNvPr id="10" name="textruta 9"/>
          <p:cNvSpPr txBox="1"/>
          <p:nvPr userDrawn="1"/>
        </p:nvSpPr>
        <p:spPr>
          <a:xfrm>
            <a:off x="2763215" y="6309000"/>
            <a:ext cx="41641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Berlin Sans FB Demi" panose="020E0802020502020306" pitchFamily="34" charset="0"/>
              </a:rPr>
              <a:t>THE #1 MIND SPORT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528937" y="1854001"/>
            <a:ext cx="8975972" cy="427796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89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7" name="Rektangel med rundade hörn 6"/>
          <p:cNvSpPr/>
          <p:nvPr userDrawn="1"/>
        </p:nvSpPr>
        <p:spPr>
          <a:xfrm>
            <a:off x="199875" y="189000"/>
            <a:ext cx="9506250" cy="6120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800" dirty="0">
              <a:solidFill>
                <a:schemeClr val="bg1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408000" y="6400802"/>
            <a:ext cx="1160575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sv-SE" sz="1400" b="0" noProof="0" dirty="0">
                <a:latin typeface="+mn-lt"/>
              </a:rPr>
              <a:t>Lesson 10:</a:t>
            </a:r>
            <a:fld id="{780EAF18-22EA-4865-8736-E91E12192CD1}" type="slidenum">
              <a:rPr lang="en-US" altLang="sv-SE" sz="1400" b="0" noProof="0" smtClean="0">
                <a:latin typeface="+mn-lt"/>
              </a:rPr>
              <a:pPr>
                <a:defRPr/>
              </a:pPr>
              <a:t>‹#›</a:t>
            </a:fld>
            <a:endParaRPr lang="en-US" altLang="sv-SE" sz="800" b="0" noProof="0" dirty="0">
              <a:latin typeface="+mn-lt"/>
            </a:endParaRPr>
          </a:p>
        </p:txBody>
      </p:sp>
      <p:sp>
        <p:nvSpPr>
          <p:cNvPr id="10" name="textruta 9"/>
          <p:cNvSpPr txBox="1"/>
          <p:nvPr userDrawn="1"/>
        </p:nvSpPr>
        <p:spPr>
          <a:xfrm>
            <a:off x="2763215" y="6309000"/>
            <a:ext cx="41641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Berlin Sans FB Demi" panose="020E0802020502020306" pitchFamily="34" charset="0"/>
              </a:rPr>
              <a:t>THE #1 MIND SPORT</a:t>
            </a:r>
          </a:p>
        </p:txBody>
      </p:sp>
    </p:spTree>
    <p:extLst>
      <p:ext uri="{BB962C8B-B14F-4D97-AF65-F5344CB8AC3E}">
        <p14:creationId xmlns:p14="http://schemas.microsoft.com/office/powerpoint/2010/main" val="264899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9087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063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297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2488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291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031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09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D90E-A4D4-46F5-A7CD-6C21E29186FD}" type="datetimeFigureOut">
              <a:rPr lang="sv-SE" smtClean="0"/>
              <a:pPr/>
              <a:t>2019-03-13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271FD-E240-4C6A-92C7-8E0FBC48AB59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1"/>
          <a:stretch/>
        </p:blipFill>
        <p:spPr>
          <a:xfrm>
            <a:off x="-1" y="0"/>
            <a:ext cx="9916007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632" y="6356352"/>
            <a:ext cx="609704" cy="50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83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8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84" r:id="rId14"/>
    <p:sldLayoutId id="214748369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rubrik 2"/>
          <p:cNvSpPr>
            <a:spLocks noGrp="1"/>
          </p:cNvSpPr>
          <p:nvPr>
            <p:ph type="subTitle" idx="4294967295"/>
          </p:nvPr>
        </p:nvSpPr>
        <p:spPr>
          <a:xfrm>
            <a:off x="2618991" y="4262816"/>
            <a:ext cx="4714868" cy="937834"/>
          </a:xfrm>
        </p:spPr>
        <p:txBody>
          <a:bodyPr>
            <a:noAutofit/>
          </a:bodyPr>
          <a:lstStyle/>
          <a:p>
            <a:pPr marL="0" indent="0" algn="ctr">
              <a:lnSpc>
                <a:spcPts val="3100"/>
              </a:lnSpc>
              <a:spcBef>
                <a:spcPts val="0"/>
              </a:spcBef>
              <a:buNone/>
            </a:pPr>
            <a:r>
              <a:rPr lang="en-US" dirty="0">
                <a:latin typeface="Arial Black" panose="020B0A04020102020204" pitchFamily="34" charset="0"/>
              </a:rPr>
              <a:t>Asking for Aces</a:t>
            </a:r>
          </a:p>
        </p:txBody>
      </p:sp>
      <p:sp>
        <p:nvSpPr>
          <p:cNvPr id="4" name="Underrubrik 2"/>
          <p:cNvSpPr txBox="1">
            <a:spLocks/>
          </p:cNvSpPr>
          <p:nvPr/>
        </p:nvSpPr>
        <p:spPr>
          <a:xfrm>
            <a:off x="138001" y="6398150"/>
            <a:ext cx="1665000" cy="405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>
                <a:latin typeface="Arial Black" pitchFamily="34" charset="0"/>
              </a:rPr>
              <a:t>Lesson 10</a:t>
            </a:r>
          </a:p>
        </p:txBody>
      </p:sp>
    </p:spTree>
    <p:extLst>
      <p:ext uri="{BB962C8B-B14F-4D97-AF65-F5344CB8AC3E}">
        <p14:creationId xmlns:p14="http://schemas.microsoft.com/office/powerpoint/2010/main" val="176872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p 28"/>
          <p:cNvGrpSpPr/>
          <p:nvPr/>
        </p:nvGrpSpPr>
        <p:grpSpPr>
          <a:xfrm>
            <a:off x="273396" y="2990735"/>
            <a:ext cx="9373695" cy="3339389"/>
            <a:chOff x="310718" y="2990736"/>
            <a:chExt cx="9373695" cy="3339389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718" y="2990736"/>
              <a:ext cx="4607511" cy="3339389"/>
            </a:xfrm>
            <a:prstGeom prst="rect">
              <a:avLst/>
            </a:prstGeom>
          </p:spPr>
        </p:pic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8052" y="2994231"/>
              <a:ext cx="4766361" cy="3326669"/>
            </a:xfrm>
            <a:prstGeom prst="rect">
              <a:avLst/>
            </a:prstGeom>
          </p:spPr>
        </p:pic>
      </p:grpSp>
      <p:sp>
        <p:nvSpPr>
          <p:cNvPr id="8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00" y="184202"/>
            <a:ext cx="7234214" cy="64027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 Black" panose="020B0A04020102020204" pitchFamily="34" charset="0"/>
              </a:rPr>
              <a:t>Blackwood 4NT</a:t>
            </a:r>
          </a:p>
        </p:txBody>
      </p:sp>
      <p:sp>
        <p:nvSpPr>
          <p:cNvPr id="30" name="textruta 29"/>
          <p:cNvSpPr txBox="1"/>
          <p:nvPr/>
        </p:nvSpPr>
        <p:spPr>
          <a:xfrm>
            <a:off x="3385940" y="726336"/>
            <a:ext cx="2447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Responses to 4NT</a:t>
            </a:r>
          </a:p>
        </p:txBody>
      </p:sp>
      <p:grpSp>
        <p:nvGrpSpPr>
          <p:cNvPr id="4" name="Grupp 3"/>
          <p:cNvGrpSpPr/>
          <p:nvPr/>
        </p:nvGrpSpPr>
        <p:grpSpPr>
          <a:xfrm>
            <a:off x="3432217" y="2269817"/>
            <a:ext cx="2516298" cy="420445"/>
            <a:chOff x="3440275" y="2269817"/>
            <a:chExt cx="2516298" cy="420445"/>
          </a:xfrm>
        </p:grpSpPr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4336392" y="2275204"/>
              <a:ext cx="16201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Two aces</a:t>
              </a:r>
            </a:p>
          </p:txBody>
        </p:sp>
        <p:grpSp>
          <p:nvGrpSpPr>
            <p:cNvPr id="31" name="Grupp 30"/>
            <p:cNvGrpSpPr/>
            <p:nvPr/>
          </p:nvGrpSpPr>
          <p:grpSpPr>
            <a:xfrm>
              <a:off x="3440275" y="2269817"/>
              <a:ext cx="766668" cy="420445"/>
              <a:chOff x="7691532" y="739488"/>
              <a:chExt cx="766668" cy="420445"/>
            </a:xfrm>
          </p:grpSpPr>
          <p:sp>
            <p:nvSpPr>
              <p:cNvPr id="33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7691532" y="739488"/>
                <a:ext cx="766668" cy="420445"/>
              </a:xfrm>
              <a:prstGeom prst="roundRect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FF0000"/>
                    </a:solidFill>
                    <a:latin typeface="Arial Black" panose="020B0A04020102020204" pitchFamily="34" charset="0"/>
                  </a:rPr>
                  <a:t>5</a:t>
                </a:r>
              </a:p>
            </p:txBody>
          </p:sp>
          <p:sp>
            <p:nvSpPr>
              <p:cNvPr id="34" name="Freeform 21">
                <a:extLst>
                  <a:ext uri="{FF2B5EF4-FFF2-40B4-BE49-F238E27FC236}">
                    <a16:creationId xmlns:a16="http://schemas.microsoft.com/office/drawing/2014/main" id="{1535FB28-4CF4-4DCF-9CB9-3BE494ED959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8089474" y="844424"/>
                <a:ext cx="216325" cy="220766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5" name="Grupp 4"/>
          <p:cNvGrpSpPr/>
          <p:nvPr/>
        </p:nvGrpSpPr>
        <p:grpSpPr>
          <a:xfrm>
            <a:off x="3432217" y="2754599"/>
            <a:ext cx="2516298" cy="432761"/>
            <a:chOff x="3420056" y="2754599"/>
            <a:chExt cx="2516298" cy="432761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4345270" y="2754599"/>
              <a:ext cx="1591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Three aces</a:t>
              </a:r>
            </a:p>
          </p:txBody>
        </p:sp>
        <p:grpSp>
          <p:nvGrpSpPr>
            <p:cNvPr id="35" name="Grupp 34"/>
            <p:cNvGrpSpPr/>
            <p:nvPr/>
          </p:nvGrpSpPr>
          <p:grpSpPr>
            <a:xfrm>
              <a:off x="3420056" y="2764339"/>
              <a:ext cx="782219" cy="423021"/>
              <a:chOff x="6304381" y="1940026"/>
              <a:chExt cx="782219" cy="423021"/>
            </a:xfrm>
          </p:grpSpPr>
          <p:sp>
            <p:nvSpPr>
              <p:cNvPr id="36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6304381" y="1940026"/>
                <a:ext cx="782219" cy="423021"/>
              </a:xfrm>
              <a:prstGeom prst="roundRect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5</a:t>
                </a:r>
              </a:p>
            </p:txBody>
          </p:sp>
          <p:sp>
            <p:nvSpPr>
              <p:cNvPr id="37" name="Freeform 20" descr="90 %">
                <a:extLst>
                  <a:ext uri="{FF2B5EF4-FFF2-40B4-BE49-F238E27FC236}">
                    <a16:creationId xmlns:a16="http://schemas.microsoft.com/office/drawing/2014/main" id="{44F978CB-A69D-490A-B68C-EA40D3B61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832" y="2039846"/>
                <a:ext cx="210037" cy="218341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3" name="Grupp 2"/>
          <p:cNvGrpSpPr/>
          <p:nvPr/>
        </p:nvGrpSpPr>
        <p:grpSpPr>
          <a:xfrm>
            <a:off x="3432217" y="1754281"/>
            <a:ext cx="2265805" cy="432092"/>
            <a:chOff x="3433662" y="1754281"/>
            <a:chExt cx="2265805" cy="432092"/>
          </a:xfrm>
        </p:grpSpPr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4345271" y="1780740"/>
              <a:ext cx="1354196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One ace</a:t>
              </a:r>
            </a:p>
          </p:txBody>
        </p:sp>
        <p:grpSp>
          <p:nvGrpSpPr>
            <p:cNvPr id="38" name="Grupp 37"/>
            <p:cNvGrpSpPr/>
            <p:nvPr/>
          </p:nvGrpSpPr>
          <p:grpSpPr>
            <a:xfrm>
              <a:off x="3433662" y="1754281"/>
              <a:ext cx="770711" cy="432092"/>
              <a:chOff x="3069769" y="690589"/>
              <a:chExt cx="770711" cy="432092"/>
            </a:xfrm>
          </p:grpSpPr>
          <p:sp>
            <p:nvSpPr>
              <p:cNvPr id="39" name="Rektangel med rundade hörn 38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3069769" y="690589"/>
                <a:ext cx="770711" cy="432092"/>
              </a:xfrm>
              <a:prstGeom prst="roundRect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CC6600"/>
                    </a:solidFill>
                    <a:latin typeface="Arial Black" panose="020B0A04020102020204" pitchFamily="34" charset="0"/>
                  </a:rPr>
                  <a:t>5</a:t>
                </a:r>
                <a:endPara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ADD459F6-EFDB-4E0C-958A-04E3C3503EA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3456741" y="796656"/>
                <a:ext cx="230158" cy="221978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72000"/>
              <a:lstStyle/>
              <a:p>
                <a:endParaRPr lang="en-US" dirty="0"/>
              </a:p>
            </p:txBody>
          </p:sp>
        </p:grpSp>
      </p:grpSp>
      <p:grpSp>
        <p:nvGrpSpPr>
          <p:cNvPr id="2" name="Grupp 1"/>
          <p:cNvGrpSpPr/>
          <p:nvPr/>
        </p:nvGrpSpPr>
        <p:grpSpPr>
          <a:xfrm>
            <a:off x="3320249" y="1148204"/>
            <a:ext cx="3639847" cy="517187"/>
            <a:chOff x="3320249" y="1213521"/>
            <a:chExt cx="3639847" cy="517187"/>
          </a:xfrm>
        </p:grpSpPr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4370423" y="1311665"/>
              <a:ext cx="2589673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Zero or four aces</a:t>
              </a:r>
            </a:p>
          </p:txBody>
        </p:sp>
        <p:cxnSp>
          <p:nvCxnSpPr>
            <p:cNvPr id="32" name="Rak 31"/>
            <p:cNvCxnSpPr/>
            <p:nvPr/>
          </p:nvCxnSpPr>
          <p:spPr>
            <a:xfrm>
              <a:off x="3320249" y="1213521"/>
              <a:ext cx="3568823" cy="8877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4CC54294-91CD-4FE7-870B-A3D85FECFB8E}"/>
                </a:ext>
              </a:extLst>
            </p:cNvPr>
            <p:cNvGrpSpPr/>
            <p:nvPr/>
          </p:nvGrpSpPr>
          <p:grpSpPr>
            <a:xfrm>
              <a:off x="3430967" y="1307689"/>
              <a:ext cx="772422" cy="423019"/>
              <a:chOff x="4741918" y="720827"/>
              <a:chExt cx="772422" cy="423019"/>
            </a:xfrm>
          </p:grpSpPr>
          <p:sp>
            <p:nvSpPr>
              <p:cNvPr id="42" name="Rektangel med rundade hörn 46">
                <a:extLst>
                  <a:ext uri="{FF2B5EF4-FFF2-40B4-BE49-F238E27FC236}">
                    <a16:creationId xmlns:a16="http://schemas.microsoft.com/office/drawing/2014/main" id="{EEB34389-FD3F-4944-84FE-26660D134EFA}"/>
                  </a:ext>
                </a:extLst>
              </p:cNvPr>
              <p:cNvSpPr/>
              <p:nvPr/>
            </p:nvSpPr>
            <p:spPr>
              <a:xfrm>
                <a:off x="4741918" y="720827"/>
                <a:ext cx="772422" cy="423019"/>
              </a:xfrm>
              <a:prstGeom prst="roundRect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3A600"/>
                    </a:solidFill>
                    <a:latin typeface="Arial Black" panose="020B0A04020102020204" pitchFamily="34" charset="0"/>
                  </a:rPr>
                  <a:t>5</a:t>
                </a:r>
                <a:endParaRPr lang="en-US" sz="3400" b="1" dirty="0">
                  <a:solidFill>
                    <a:srgbClr val="03A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3" name="Freeform 23" descr="90 %">
                <a:extLst>
                  <a:ext uri="{FF2B5EF4-FFF2-40B4-BE49-F238E27FC236}">
                    <a16:creationId xmlns:a16="http://schemas.microsoft.com/office/drawing/2014/main" id="{F90D4FC9-50A8-42CE-B423-18EB04C098E7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131277" y="823996"/>
                <a:ext cx="240239" cy="222937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rgbClr val="0CB303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</p:grpSp>
      <p:sp>
        <p:nvSpPr>
          <p:cNvPr id="44" name="textruta 43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3802183" y="5930331"/>
            <a:ext cx="2271762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/>
              <a:t>Two aces missing!</a:t>
            </a:r>
          </a:p>
        </p:txBody>
      </p:sp>
    </p:spTree>
    <p:extLst>
      <p:ext uri="{BB962C8B-B14F-4D97-AF65-F5344CB8AC3E}">
        <p14:creationId xmlns:p14="http://schemas.microsoft.com/office/powerpoint/2010/main" val="161028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62" y="325341"/>
            <a:ext cx="7459786" cy="6402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Example</a:t>
            </a:r>
          </a:p>
        </p:txBody>
      </p:sp>
      <p:grpSp>
        <p:nvGrpSpPr>
          <p:cNvPr id="6" name="Grupp 10"/>
          <p:cNvGrpSpPr>
            <a:grpSpLocks/>
          </p:cNvGrpSpPr>
          <p:nvPr/>
        </p:nvGrpSpPr>
        <p:grpSpPr bwMode="auto">
          <a:xfrm>
            <a:off x="2641181" y="1668904"/>
            <a:ext cx="1531324" cy="1570303"/>
            <a:chOff x="1208584" y="1916832"/>
            <a:chExt cx="1530989" cy="1570568"/>
          </a:xfrm>
        </p:grpSpPr>
        <p:sp>
          <p:nvSpPr>
            <p:cNvPr id="7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1259684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3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K864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AQJ72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AQ9</a:t>
              </a:r>
            </a:p>
          </p:txBody>
        </p:sp>
        <p:grpSp>
          <p:nvGrpSpPr>
            <p:cNvPr id="8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9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grpSp>
        <p:nvGrpSpPr>
          <p:cNvPr id="13" name="Grupp 10"/>
          <p:cNvGrpSpPr>
            <a:grpSpLocks/>
          </p:cNvGrpSpPr>
          <p:nvPr/>
        </p:nvGrpSpPr>
        <p:grpSpPr bwMode="auto">
          <a:xfrm>
            <a:off x="5803108" y="1668904"/>
            <a:ext cx="1521706" cy="1570303"/>
            <a:chOff x="1208584" y="1916832"/>
            <a:chExt cx="1521373" cy="1570568"/>
          </a:xfrm>
        </p:grpSpPr>
        <p:sp>
          <p:nvSpPr>
            <p:cNvPr id="14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1250068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AQ96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QJT72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K8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K4</a:t>
              </a:r>
            </a:p>
          </p:txBody>
        </p:sp>
        <p:grpSp>
          <p:nvGrpSpPr>
            <p:cNvPr id="15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16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sp>
        <p:nvSpPr>
          <p:cNvPr id="20" name="textruta 19"/>
          <p:cNvSpPr txBox="1"/>
          <p:nvPr/>
        </p:nvSpPr>
        <p:spPr>
          <a:xfrm>
            <a:off x="2395450" y="1164522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Opener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600475" y="1174731"/>
            <a:ext cx="1784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Responder</a:t>
            </a:r>
          </a:p>
        </p:txBody>
      </p:sp>
      <p:sp>
        <p:nvSpPr>
          <p:cNvPr id="34" name="Platshållare för innehåll 2">
            <a:extLst>
              <a:ext uri="{FF2B5EF4-FFF2-40B4-BE49-F238E27FC236}">
                <a16:creationId xmlns:a16="http://schemas.microsoft.com/office/drawing/2014/main" id="{2C687CE5-A1B8-481D-B443-25D946844A5E}"/>
              </a:ext>
            </a:extLst>
          </p:cNvPr>
          <p:cNvSpPr txBox="1">
            <a:spLocks/>
          </p:cNvSpPr>
          <p:nvPr/>
        </p:nvSpPr>
        <p:spPr>
          <a:xfrm>
            <a:off x="3697409" y="5623078"/>
            <a:ext cx="1042227" cy="578301"/>
          </a:xfrm>
          <a:prstGeom prst="rect">
            <a:avLst/>
          </a:prstGeom>
          <a:solidFill>
            <a:srgbClr val="0CB303"/>
          </a:solidFill>
          <a:ln>
            <a:solidFill>
              <a:srgbClr val="0CB303"/>
            </a:solidFill>
          </a:ln>
        </p:spPr>
        <p:txBody>
          <a:bodyPr vert="horz" lIns="91440" tIns="108000" rIns="91440" bIns="45720" rtlCol="0" anchor="ctr" anchorCtr="1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Pass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501445" y="3507598"/>
            <a:ext cx="2969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3+ diamonds, 12+ hcp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7" y="3499530"/>
            <a:ext cx="2774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4+ hearts, 6+ hcp</a:t>
            </a: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501445" y="4275964"/>
            <a:ext cx="2962328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4+ hearts, 15-17 hcp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4274013"/>
            <a:ext cx="2149647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/>
              <a:t>Blackwood 4NT</a:t>
            </a:r>
          </a:p>
        </p:txBody>
      </p:sp>
      <p:grpSp>
        <p:nvGrpSpPr>
          <p:cNvPr id="61" name="Grupp 60"/>
          <p:cNvGrpSpPr/>
          <p:nvPr/>
        </p:nvGrpSpPr>
        <p:grpSpPr>
          <a:xfrm>
            <a:off x="3676258" y="4908571"/>
            <a:ext cx="1054360" cy="582385"/>
            <a:chOff x="7707085" y="2771316"/>
            <a:chExt cx="1054360" cy="582385"/>
          </a:xfrm>
        </p:grpSpPr>
        <p:sp>
          <p:nvSpPr>
            <p:cNvPr id="62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07085" y="2771316"/>
              <a:ext cx="1054360" cy="582385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5</a:t>
              </a:r>
            </a:p>
          </p:txBody>
        </p:sp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257428" y="2896573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9" name="Grupp 38"/>
          <p:cNvGrpSpPr/>
          <p:nvPr/>
        </p:nvGrpSpPr>
        <p:grpSpPr>
          <a:xfrm>
            <a:off x="5186942" y="4901173"/>
            <a:ext cx="1054360" cy="582385"/>
            <a:chOff x="7707085" y="2771316"/>
            <a:chExt cx="1054360" cy="582385"/>
          </a:xfrm>
        </p:grpSpPr>
        <p:sp>
          <p:nvSpPr>
            <p:cNvPr id="40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07085" y="2771316"/>
              <a:ext cx="1054360" cy="582385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6</a:t>
              </a: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257428" y="2896573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2" name="Rektangel med rundade hörn 44">
            <a:extLst>
              <a:ext uri="{FF2B5EF4-FFF2-40B4-BE49-F238E27FC236}">
                <a16:creationId xmlns:a16="http://schemas.microsoft.com/office/drawing/2014/main" id="{52B57504-317B-4015-A0E3-C0A7524298A6}"/>
              </a:ext>
            </a:extLst>
          </p:cNvPr>
          <p:cNvSpPr/>
          <p:nvPr/>
        </p:nvSpPr>
        <p:spPr>
          <a:xfrm>
            <a:off x="5158205" y="4145874"/>
            <a:ext cx="1106261" cy="602689"/>
          </a:xfrm>
          <a:prstGeom prst="roundRect">
            <a:avLst/>
          </a:prstGeom>
          <a:ln w="57150">
            <a:solidFill>
              <a:srgbClr val="03A6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800" b="1" dirty="0">
                <a:latin typeface="Arial Black" panose="020B0A04020102020204" pitchFamily="34" charset="0"/>
              </a:rPr>
              <a:t>4NT</a:t>
            </a:r>
          </a:p>
        </p:txBody>
      </p:sp>
      <p:grpSp>
        <p:nvGrpSpPr>
          <p:cNvPr id="46" name="Grupp 45"/>
          <p:cNvGrpSpPr/>
          <p:nvPr/>
        </p:nvGrpSpPr>
        <p:grpSpPr>
          <a:xfrm>
            <a:off x="5145211" y="3406225"/>
            <a:ext cx="1054360" cy="582385"/>
            <a:chOff x="7766178" y="3772805"/>
            <a:chExt cx="1054360" cy="582385"/>
          </a:xfrm>
        </p:grpSpPr>
        <p:sp>
          <p:nvSpPr>
            <p:cNvPr id="47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66178" y="3772805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1</a:t>
              </a:r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316521" y="3898062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9" name="Grupp 48"/>
          <p:cNvGrpSpPr/>
          <p:nvPr/>
        </p:nvGrpSpPr>
        <p:grpSpPr>
          <a:xfrm>
            <a:off x="3664573" y="3433791"/>
            <a:ext cx="1054360" cy="582385"/>
            <a:chOff x="3069769" y="690588"/>
            <a:chExt cx="1054360" cy="582385"/>
          </a:xfrm>
        </p:grpSpPr>
        <p:sp>
          <p:nvSpPr>
            <p:cNvPr id="50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3069769" y="690588"/>
              <a:ext cx="1054360" cy="582385"/>
            </a:xfrm>
            <a:prstGeom prst="roundRect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rPr>
                <a:t>1</a:t>
              </a:r>
            </a:p>
          </p:txBody>
        </p:sp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id="{ADD459F6-EFDB-4E0C-958A-04E3C3503EA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639620" y="811895"/>
              <a:ext cx="323485" cy="311988"/>
            </a:xfrm>
            <a:custGeom>
              <a:avLst/>
              <a:gdLst>
                <a:gd name="T0" fmla="*/ 2147483646 w 169"/>
                <a:gd name="T1" fmla="*/ 2147483646 h 183"/>
                <a:gd name="T2" fmla="*/ 2147483646 w 169"/>
                <a:gd name="T3" fmla="*/ 2147483646 h 183"/>
                <a:gd name="T4" fmla="*/ 2147483646 w 169"/>
                <a:gd name="T5" fmla="*/ 2147483646 h 183"/>
                <a:gd name="T6" fmla="*/ 2147483646 w 169"/>
                <a:gd name="T7" fmla="*/ 2147483646 h 183"/>
                <a:gd name="T8" fmla="*/ 2147483646 w 169"/>
                <a:gd name="T9" fmla="*/ 0 h 183"/>
                <a:gd name="T10" fmla="*/ 2147483646 w 169"/>
                <a:gd name="T11" fmla="*/ 2147483646 h 183"/>
                <a:gd name="T12" fmla="*/ 2147483646 w 169"/>
                <a:gd name="T13" fmla="*/ 2147483646 h 183"/>
                <a:gd name="T14" fmla="*/ 2147483646 w 169"/>
                <a:gd name="T15" fmla="*/ 2147483646 h 183"/>
                <a:gd name="T16" fmla="*/ 2147483646 w 169"/>
                <a:gd name="T17" fmla="*/ 2147483646 h 183"/>
                <a:gd name="T18" fmla="*/ 2147483646 w 169"/>
                <a:gd name="T19" fmla="*/ 2147483646 h 183"/>
                <a:gd name="T20" fmla="*/ 2147483646 w 169"/>
                <a:gd name="T21" fmla="*/ 2147483646 h 183"/>
                <a:gd name="T22" fmla="*/ 2147483646 w 169"/>
                <a:gd name="T23" fmla="*/ 2147483646 h 183"/>
                <a:gd name="T24" fmla="*/ 2147483646 w 169"/>
                <a:gd name="T25" fmla="*/ 2147483646 h 183"/>
                <a:gd name="T26" fmla="*/ 2147483646 w 169"/>
                <a:gd name="T27" fmla="*/ 2147483646 h 183"/>
                <a:gd name="T28" fmla="*/ 2147483646 w 169"/>
                <a:gd name="T29" fmla="*/ 2147483646 h 183"/>
                <a:gd name="T30" fmla="*/ 2147483646 w 169"/>
                <a:gd name="T31" fmla="*/ 2147483646 h 183"/>
                <a:gd name="T32" fmla="*/ 2147483646 w 169"/>
                <a:gd name="T33" fmla="*/ 2147483646 h 183"/>
                <a:gd name="T34" fmla="*/ 2147483646 w 169"/>
                <a:gd name="T35" fmla="*/ 2147483646 h 183"/>
                <a:gd name="T36" fmla="*/ 0 w 169"/>
                <a:gd name="T37" fmla="*/ 2147483646 h 183"/>
                <a:gd name="T38" fmla="*/ 2147483646 w 169"/>
                <a:gd name="T39" fmla="*/ 2147483646 h 1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9"/>
                <a:gd name="T61" fmla="*/ 0 h 183"/>
                <a:gd name="T62" fmla="*/ 169 w 169"/>
                <a:gd name="T63" fmla="*/ 183 h 1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9" h="183">
                  <a:moveTo>
                    <a:pt x="1" y="91"/>
                  </a:moveTo>
                  <a:lnTo>
                    <a:pt x="26" y="71"/>
                  </a:lnTo>
                  <a:lnTo>
                    <a:pt x="48" y="49"/>
                  </a:lnTo>
                  <a:lnTo>
                    <a:pt x="67" y="26"/>
                  </a:lnTo>
                  <a:lnTo>
                    <a:pt x="85" y="0"/>
                  </a:lnTo>
                  <a:lnTo>
                    <a:pt x="84" y="1"/>
                  </a:lnTo>
                  <a:lnTo>
                    <a:pt x="101" y="26"/>
                  </a:lnTo>
                  <a:lnTo>
                    <a:pt x="120" y="50"/>
                  </a:lnTo>
                  <a:lnTo>
                    <a:pt x="143" y="71"/>
                  </a:lnTo>
                  <a:lnTo>
                    <a:pt x="168" y="91"/>
                  </a:lnTo>
                  <a:lnTo>
                    <a:pt x="167" y="91"/>
                  </a:lnTo>
                  <a:lnTo>
                    <a:pt x="142" y="111"/>
                  </a:lnTo>
                  <a:lnTo>
                    <a:pt x="120" y="133"/>
                  </a:lnTo>
                  <a:lnTo>
                    <a:pt x="100" y="156"/>
                  </a:lnTo>
                  <a:lnTo>
                    <a:pt x="83" y="182"/>
                  </a:lnTo>
                  <a:lnTo>
                    <a:pt x="66" y="157"/>
                  </a:lnTo>
                  <a:lnTo>
                    <a:pt x="47" y="133"/>
                  </a:lnTo>
                  <a:lnTo>
                    <a:pt x="24" y="111"/>
                  </a:lnTo>
                  <a:lnTo>
                    <a:pt x="0" y="91"/>
                  </a:lnTo>
                  <a:lnTo>
                    <a:pt x="1" y="91"/>
                  </a:lnTo>
                </a:path>
              </a:pathLst>
            </a:custGeom>
            <a:solidFill>
              <a:srgbClr val="FF66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5" name="textruta 6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1750142" y="5014290"/>
            <a:ext cx="1676639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Two aces</a:t>
            </a:r>
          </a:p>
        </p:txBody>
      </p:sp>
      <p:sp>
        <p:nvSpPr>
          <p:cNvPr id="66" name="textruta 6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7" y="4962504"/>
            <a:ext cx="2149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Final contract</a:t>
            </a:r>
          </a:p>
        </p:txBody>
      </p:sp>
      <p:sp>
        <p:nvSpPr>
          <p:cNvPr id="2" name="Rektangel med rundade hörn 1"/>
          <p:cNvSpPr/>
          <p:nvPr/>
        </p:nvSpPr>
        <p:spPr>
          <a:xfrm>
            <a:off x="4509857" y="2041244"/>
            <a:ext cx="825623" cy="825623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1" name="Grupp 50"/>
          <p:cNvGrpSpPr/>
          <p:nvPr/>
        </p:nvGrpSpPr>
        <p:grpSpPr>
          <a:xfrm>
            <a:off x="3660645" y="4156229"/>
            <a:ext cx="1054360" cy="582385"/>
            <a:chOff x="7722634" y="1704514"/>
            <a:chExt cx="1054360" cy="582385"/>
          </a:xfrm>
        </p:grpSpPr>
        <p:sp>
          <p:nvSpPr>
            <p:cNvPr id="52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22634" y="1704514"/>
              <a:ext cx="1054360" cy="582385"/>
            </a:xfrm>
            <a:prstGeom prst="roundRect">
              <a:avLst/>
            </a:prstGeom>
            <a:ln w="57150">
              <a:solidFill>
                <a:srgbClr val="FF993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272977" y="1829771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4782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4" grpId="0" animBg="1"/>
      <p:bldP spid="35" grpId="0"/>
      <p:bldP spid="36" grpId="0"/>
      <p:bldP spid="37" grpId="0"/>
      <p:bldP spid="38" grpId="0"/>
      <p:bldP spid="42" grpId="0" animBg="1"/>
      <p:bldP spid="65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528" y="204043"/>
            <a:ext cx="7459786" cy="640275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 Black" panose="020B0A04020102020204" pitchFamily="34" charset="0"/>
              </a:rPr>
              <a:t>Example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03" y="1229971"/>
            <a:ext cx="3405674" cy="3736829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12" y="1211311"/>
            <a:ext cx="3406572" cy="3718784"/>
          </a:xfrm>
          <a:prstGeom prst="rect">
            <a:avLst/>
          </a:prstGeom>
        </p:spPr>
      </p:pic>
      <p:grpSp>
        <p:nvGrpSpPr>
          <p:cNvPr id="49" name="Grupp 48"/>
          <p:cNvGrpSpPr/>
          <p:nvPr/>
        </p:nvGrpSpPr>
        <p:grpSpPr>
          <a:xfrm>
            <a:off x="3778894" y="2127507"/>
            <a:ext cx="770711" cy="432092"/>
            <a:chOff x="3069769" y="690589"/>
            <a:chExt cx="770711" cy="432092"/>
          </a:xfrm>
        </p:grpSpPr>
        <p:sp>
          <p:nvSpPr>
            <p:cNvPr id="50" name="Rektangel med rundade hörn 49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3069769" y="690589"/>
              <a:ext cx="770711" cy="432092"/>
            </a:xfrm>
            <a:prstGeom prst="roundRect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tIns="72000" rtlCol="0" anchor="ctr"/>
            <a:lstStyle/>
            <a:p>
              <a:pPr marL="93663"/>
              <a:r>
                <a:rPr lang="en-US" sz="2400" b="1" dirty="0">
                  <a:solidFill>
                    <a:srgbClr val="CC6600"/>
                  </a:solidFill>
                  <a:latin typeface="Arial Black" panose="020B0A04020102020204" pitchFamily="34" charset="0"/>
                </a:rPr>
                <a:t>1</a:t>
              </a:r>
              <a:endParaRPr lang="en-US" sz="3400" b="1" dirty="0">
                <a:solidFill>
                  <a:srgbClr val="CC66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id="{ADD459F6-EFDB-4E0C-958A-04E3C3503EA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456741" y="796656"/>
              <a:ext cx="230158" cy="221978"/>
            </a:xfrm>
            <a:custGeom>
              <a:avLst/>
              <a:gdLst>
                <a:gd name="T0" fmla="*/ 2147483646 w 169"/>
                <a:gd name="T1" fmla="*/ 2147483646 h 183"/>
                <a:gd name="T2" fmla="*/ 2147483646 w 169"/>
                <a:gd name="T3" fmla="*/ 2147483646 h 183"/>
                <a:gd name="T4" fmla="*/ 2147483646 w 169"/>
                <a:gd name="T5" fmla="*/ 2147483646 h 183"/>
                <a:gd name="T6" fmla="*/ 2147483646 w 169"/>
                <a:gd name="T7" fmla="*/ 2147483646 h 183"/>
                <a:gd name="T8" fmla="*/ 2147483646 w 169"/>
                <a:gd name="T9" fmla="*/ 0 h 183"/>
                <a:gd name="T10" fmla="*/ 2147483646 w 169"/>
                <a:gd name="T11" fmla="*/ 2147483646 h 183"/>
                <a:gd name="T12" fmla="*/ 2147483646 w 169"/>
                <a:gd name="T13" fmla="*/ 2147483646 h 183"/>
                <a:gd name="T14" fmla="*/ 2147483646 w 169"/>
                <a:gd name="T15" fmla="*/ 2147483646 h 183"/>
                <a:gd name="T16" fmla="*/ 2147483646 w 169"/>
                <a:gd name="T17" fmla="*/ 2147483646 h 183"/>
                <a:gd name="T18" fmla="*/ 2147483646 w 169"/>
                <a:gd name="T19" fmla="*/ 2147483646 h 183"/>
                <a:gd name="T20" fmla="*/ 2147483646 w 169"/>
                <a:gd name="T21" fmla="*/ 2147483646 h 183"/>
                <a:gd name="T22" fmla="*/ 2147483646 w 169"/>
                <a:gd name="T23" fmla="*/ 2147483646 h 183"/>
                <a:gd name="T24" fmla="*/ 2147483646 w 169"/>
                <a:gd name="T25" fmla="*/ 2147483646 h 183"/>
                <a:gd name="T26" fmla="*/ 2147483646 w 169"/>
                <a:gd name="T27" fmla="*/ 2147483646 h 183"/>
                <a:gd name="T28" fmla="*/ 2147483646 w 169"/>
                <a:gd name="T29" fmla="*/ 2147483646 h 183"/>
                <a:gd name="T30" fmla="*/ 2147483646 w 169"/>
                <a:gd name="T31" fmla="*/ 2147483646 h 183"/>
                <a:gd name="T32" fmla="*/ 2147483646 w 169"/>
                <a:gd name="T33" fmla="*/ 2147483646 h 183"/>
                <a:gd name="T34" fmla="*/ 2147483646 w 169"/>
                <a:gd name="T35" fmla="*/ 2147483646 h 183"/>
                <a:gd name="T36" fmla="*/ 0 w 169"/>
                <a:gd name="T37" fmla="*/ 2147483646 h 183"/>
                <a:gd name="T38" fmla="*/ 2147483646 w 169"/>
                <a:gd name="T39" fmla="*/ 2147483646 h 1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9"/>
                <a:gd name="T61" fmla="*/ 0 h 183"/>
                <a:gd name="T62" fmla="*/ 169 w 169"/>
                <a:gd name="T63" fmla="*/ 183 h 1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9" h="183">
                  <a:moveTo>
                    <a:pt x="1" y="91"/>
                  </a:moveTo>
                  <a:lnTo>
                    <a:pt x="26" y="71"/>
                  </a:lnTo>
                  <a:lnTo>
                    <a:pt x="48" y="49"/>
                  </a:lnTo>
                  <a:lnTo>
                    <a:pt x="67" y="26"/>
                  </a:lnTo>
                  <a:lnTo>
                    <a:pt x="85" y="0"/>
                  </a:lnTo>
                  <a:lnTo>
                    <a:pt x="84" y="1"/>
                  </a:lnTo>
                  <a:lnTo>
                    <a:pt x="101" y="26"/>
                  </a:lnTo>
                  <a:lnTo>
                    <a:pt x="120" y="50"/>
                  </a:lnTo>
                  <a:lnTo>
                    <a:pt x="143" y="71"/>
                  </a:lnTo>
                  <a:lnTo>
                    <a:pt x="168" y="91"/>
                  </a:lnTo>
                  <a:lnTo>
                    <a:pt x="167" y="91"/>
                  </a:lnTo>
                  <a:lnTo>
                    <a:pt x="142" y="111"/>
                  </a:lnTo>
                  <a:lnTo>
                    <a:pt x="120" y="133"/>
                  </a:lnTo>
                  <a:lnTo>
                    <a:pt x="100" y="156"/>
                  </a:lnTo>
                  <a:lnTo>
                    <a:pt x="83" y="182"/>
                  </a:lnTo>
                  <a:lnTo>
                    <a:pt x="66" y="157"/>
                  </a:lnTo>
                  <a:lnTo>
                    <a:pt x="47" y="133"/>
                  </a:lnTo>
                  <a:lnTo>
                    <a:pt x="24" y="111"/>
                  </a:lnTo>
                  <a:lnTo>
                    <a:pt x="0" y="91"/>
                  </a:lnTo>
                  <a:lnTo>
                    <a:pt x="1" y="91"/>
                  </a:lnTo>
                </a:path>
              </a:pathLst>
            </a:custGeom>
            <a:solidFill>
              <a:srgbClr val="FF66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 lIns="72000"/>
            <a:lstStyle/>
            <a:p>
              <a:endParaRPr lang="en-US" dirty="0"/>
            </a:p>
          </p:txBody>
        </p:sp>
      </p:grpSp>
      <p:grpSp>
        <p:nvGrpSpPr>
          <p:cNvPr id="56" name="Grupp 55"/>
          <p:cNvGrpSpPr/>
          <p:nvPr/>
        </p:nvGrpSpPr>
        <p:grpSpPr>
          <a:xfrm>
            <a:off x="5294344" y="2127507"/>
            <a:ext cx="766668" cy="420445"/>
            <a:chOff x="2777802" y="3669410"/>
            <a:chExt cx="766668" cy="420445"/>
          </a:xfrm>
        </p:grpSpPr>
        <p:sp>
          <p:nvSpPr>
            <p:cNvPr id="57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2777802" y="3669410"/>
              <a:ext cx="766668" cy="420445"/>
            </a:xfrm>
            <a:prstGeom prst="roundRect">
              <a:avLst/>
            </a:prstGeom>
            <a:ln w="3810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tIns="72000" rtlCol="0" anchor="ctr"/>
            <a:lstStyle/>
            <a:p>
              <a:pPr marL="93663"/>
              <a:r>
                <a:rPr lang="en-US" sz="2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1</a:t>
              </a:r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175744" y="3774346"/>
              <a:ext cx="216325" cy="220766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9" name="Grupp 58"/>
          <p:cNvGrpSpPr/>
          <p:nvPr/>
        </p:nvGrpSpPr>
        <p:grpSpPr>
          <a:xfrm>
            <a:off x="3766847" y="2796594"/>
            <a:ext cx="766668" cy="420445"/>
            <a:chOff x="7691532" y="739488"/>
            <a:chExt cx="766668" cy="420445"/>
          </a:xfrm>
        </p:grpSpPr>
        <p:sp>
          <p:nvSpPr>
            <p:cNvPr id="60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691532" y="739488"/>
              <a:ext cx="766668" cy="420445"/>
            </a:xfrm>
            <a:prstGeom prst="roundRect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tIns="72000" rtlCol="0" anchor="ctr"/>
            <a:lstStyle/>
            <a:p>
              <a:pPr marL="93663"/>
              <a:r>
                <a:rPr lang="en-US" sz="2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61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089474" y="844424"/>
              <a:ext cx="216325" cy="220766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3" name="Rektangel med rundade hörn 44">
            <a:extLst>
              <a:ext uri="{FF2B5EF4-FFF2-40B4-BE49-F238E27FC236}">
                <a16:creationId xmlns:a16="http://schemas.microsoft.com/office/drawing/2014/main" id="{E3C113E2-A58E-49BE-A205-CB27B6E54169}"/>
              </a:ext>
            </a:extLst>
          </p:cNvPr>
          <p:cNvSpPr/>
          <p:nvPr/>
        </p:nvSpPr>
        <p:spPr>
          <a:xfrm>
            <a:off x="5243805" y="2796594"/>
            <a:ext cx="867747" cy="413139"/>
          </a:xfrm>
          <a:prstGeom prst="roundRect">
            <a:avLst/>
          </a:prstGeom>
          <a:ln w="38100">
            <a:solidFill>
              <a:srgbClr val="03A6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200" b="1" dirty="0">
                <a:latin typeface="Arial Black" panose="020B0A04020102020204" pitchFamily="34" charset="0"/>
              </a:rPr>
              <a:t>4NT</a:t>
            </a:r>
          </a:p>
        </p:txBody>
      </p:sp>
      <p:grpSp>
        <p:nvGrpSpPr>
          <p:cNvPr id="69" name="Grupp 68"/>
          <p:cNvGrpSpPr/>
          <p:nvPr/>
        </p:nvGrpSpPr>
        <p:grpSpPr>
          <a:xfrm>
            <a:off x="5294344" y="3448583"/>
            <a:ext cx="766668" cy="420445"/>
            <a:chOff x="2743589" y="2431549"/>
            <a:chExt cx="766668" cy="420445"/>
          </a:xfrm>
        </p:grpSpPr>
        <p:sp>
          <p:nvSpPr>
            <p:cNvPr id="70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2743589" y="2431549"/>
              <a:ext cx="766668" cy="420445"/>
            </a:xfrm>
            <a:prstGeom prst="roundRect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tIns="72000" rtlCol="0" anchor="ctr"/>
            <a:lstStyle/>
            <a:p>
              <a:pPr marL="93663"/>
              <a:r>
                <a:rPr lang="en-US" sz="2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6</a:t>
              </a: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141531" y="2536485"/>
              <a:ext cx="216325" cy="220766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2" name="Platshållare för innehåll 2">
            <a:extLst>
              <a:ext uri="{FF2B5EF4-FFF2-40B4-BE49-F238E27FC236}">
                <a16:creationId xmlns:a16="http://schemas.microsoft.com/office/drawing/2014/main" id="{2C687CE5-A1B8-481D-B443-25D946844A5E}"/>
              </a:ext>
            </a:extLst>
          </p:cNvPr>
          <p:cNvSpPr txBox="1">
            <a:spLocks/>
          </p:cNvSpPr>
          <p:nvPr/>
        </p:nvSpPr>
        <p:spPr>
          <a:xfrm>
            <a:off x="3737596" y="4120617"/>
            <a:ext cx="841412" cy="409212"/>
          </a:xfrm>
          <a:prstGeom prst="rect">
            <a:avLst/>
          </a:prstGeom>
          <a:solidFill>
            <a:srgbClr val="0CB303"/>
          </a:solidFill>
          <a:ln>
            <a:solidFill>
              <a:srgbClr val="0CB303"/>
            </a:solidFill>
          </a:ln>
        </p:spPr>
        <p:txBody>
          <a:bodyPr vert="horz" lIns="36000" tIns="36000" rIns="36000" bIns="36000" rtlCol="0" anchor="ctr" anchorCtr="1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Pass</a:t>
            </a:r>
          </a:p>
        </p:txBody>
      </p:sp>
      <p:sp>
        <p:nvSpPr>
          <p:cNvPr id="73" name="textruta 72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885349" y="5159116"/>
            <a:ext cx="364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FF9933"/>
                </a:solidFill>
              </a:rPr>
              <a:t>1</a:t>
            </a:r>
            <a:r>
              <a:rPr lang="en-US" sz="2200" dirty="0">
                <a:solidFill>
                  <a:srgbClr val="FF9933"/>
                </a:solidFill>
                <a:sym typeface="Symbol" panose="05050102010706020507" pitchFamily="18" charset="2"/>
              </a:rPr>
              <a:t></a:t>
            </a:r>
            <a:r>
              <a:rPr lang="en-US" sz="2200" dirty="0">
                <a:sym typeface="Symbol" panose="05050102010706020507" pitchFamily="18" charset="2"/>
              </a:rPr>
              <a:t>: 3+diamonds; 12+ hcp</a:t>
            </a:r>
            <a:endParaRPr lang="en-US" sz="2200" dirty="0"/>
          </a:p>
        </p:txBody>
      </p:sp>
      <p:sp>
        <p:nvSpPr>
          <p:cNvPr id="74" name="textruta 73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5893288" y="5120638"/>
            <a:ext cx="2734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C00000"/>
                </a:solidFill>
              </a:rPr>
              <a:t>1</a:t>
            </a:r>
            <a:r>
              <a:rPr lang="en-US" sz="2200" dirty="0">
                <a:solidFill>
                  <a:srgbClr val="C00000"/>
                </a:solidFill>
                <a:sym typeface="Symbol" panose="05050102010706020507" pitchFamily="18" charset="2"/>
              </a:rPr>
              <a:t></a:t>
            </a:r>
            <a:r>
              <a:rPr lang="en-US" sz="2200" dirty="0">
                <a:sym typeface="Symbol" panose="05050102010706020507" pitchFamily="18" charset="2"/>
              </a:rPr>
              <a:t>: 4+hearts; 6+ hcp</a:t>
            </a:r>
            <a:endParaRPr lang="en-US" sz="2200" dirty="0"/>
          </a:p>
        </p:txBody>
      </p:sp>
      <p:sp>
        <p:nvSpPr>
          <p:cNvPr id="75" name="textruta 7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885348" y="5494056"/>
            <a:ext cx="4719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C00000"/>
                </a:solidFill>
              </a:rPr>
              <a:t>3</a:t>
            </a:r>
            <a:r>
              <a:rPr lang="en-US" sz="2200" dirty="0">
                <a:solidFill>
                  <a:srgbClr val="C00000"/>
                </a:solidFill>
                <a:sym typeface="Symbol" panose="05050102010706020507" pitchFamily="18" charset="2"/>
              </a:rPr>
              <a:t></a:t>
            </a:r>
            <a:r>
              <a:rPr lang="en-US" sz="2200" dirty="0">
                <a:sym typeface="Symbol" panose="05050102010706020507" pitchFamily="18" charset="2"/>
              </a:rPr>
              <a:t>: 4+hearts &amp; 5+diamonds; 15-17  hcp</a:t>
            </a:r>
            <a:endParaRPr lang="en-US" sz="2200" dirty="0"/>
          </a:p>
        </p:txBody>
      </p:sp>
      <p:sp>
        <p:nvSpPr>
          <p:cNvPr id="76" name="textruta 7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5893288" y="5472091"/>
            <a:ext cx="2430309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/>
              <a:t>4NT</a:t>
            </a:r>
            <a:r>
              <a:rPr lang="en-US" sz="2200" dirty="0">
                <a:sym typeface="Symbol" panose="05050102010706020507" pitchFamily="18" charset="2"/>
              </a:rPr>
              <a:t>: Blackwood</a:t>
            </a:r>
            <a:endParaRPr lang="en-US" sz="2200" dirty="0"/>
          </a:p>
        </p:txBody>
      </p:sp>
      <p:sp>
        <p:nvSpPr>
          <p:cNvPr id="77" name="textruta 76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885349" y="5824700"/>
            <a:ext cx="19168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C00000"/>
                </a:solidFill>
                <a:sym typeface="Symbol" panose="05050102010706020507" pitchFamily="18" charset="2"/>
              </a:rPr>
              <a:t>5</a:t>
            </a:r>
            <a:r>
              <a:rPr lang="en-US" sz="2200" dirty="0">
                <a:sym typeface="Symbol" panose="05050102010706020507" pitchFamily="18" charset="2"/>
              </a:rPr>
              <a:t>: 2 aces</a:t>
            </a:r>
            <a:endParaRPr lang="en-US" sz="2200" dirty="0"/>
          </a:p>
        </p:txBody>
      </p:sp>
      <p:sp>
        <p:nvSpPr>
          <p:cNvPr id="79" name="textruta 78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5893289" y="5823544"/>
            <a:ext cx="3733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C00000"/>
                </a:solidFill>
              </a:rPr>
              <a:t>6</a:t>
            </a:r>
            <a:r>
              <a:rPr lang="en-US" sz="2200" dirty="0">
                <a:solidFill>
                  <a:srgbClr val="C00000"/>
                </a:solidFill>
                <a:sym typeface="Symbol" panose="05050102010706020507" pitchFamily="18" charset="2"/>
              </a:rPr>
              <a:t></a:t>
            </a:r>
            <a:r>
              <a:rPr lang="en-US" sz="2200" dirty="0">
                <a:sym typeface="Symbol" panose="05050102010706020507" pitchFamily="18" charset="2"/>
              </a:rPr>
              <a:t>: Missing one ace</a:t>
            </a:r>
            <a:endParaRPr lang="en-US" sz="2200" dirty="0"/>
          </a:p>
        </p:txBody>
      </p:sp>
      <p:grpSp>
        <p:nvGrpSpPr>
          <p:cNvPr id="28" name="Grupp 27"/>
          <p:cNvGrpSpPr/>
          <p:nvPr/>
        </p:nvGrpSpPr>
        <p:grpSpPr>
          <a:xfrm>
            <a:off x="3760627" y="3448583"/>
            <a:ext cx="766668" cy="420445"/>
            <a:chOff x="7691532" y="739488"/>
            <a:chExt cx="766668" cy="420445"/>
          </a:xfrm>
        </p:grpSpPr>
        <p:sp>
          <p:nvSpPr>
            <p:cNvPr id="29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691532" y="739488"/>
              <a:ext cx="766668" cy="420445"/>
            </a:xfrm>
            <a:prstGeom prst="roundRect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tIns="72000" rtlCol="0" anchor="ctr"/>
            <a:lstStyle/>
            <a:p>
              <a:pPr marL="93663"/>
              <a:r>
                <a:rPr lang="en-US" sz="2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5</a:t>
              </a:r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089474" y="844424"/>
              <a:ext cx="216325" cy="220766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707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72" grpId="0" animBg="1"/>
      <p:bldP spid="73" grpId="0"/>
      <p:bldP spid="74" grpId="0"/>
      <p:bldP spid="75" grpId="0"/>
      <p:bldP spid="76" grpId="0"/>
      <p:bldP spid="77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62" y="325341"/>
            <a:ext cx="7459786" cy="6402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Example</a:t>
            </a:r>
          </a:p>
        </p:txBody>
      </p:sp>
      <p:grpSp>
        <p:nvGrpSpPr>
          <p:cNvPr id="6" name="Grupp 10"/>
          <p:cNvGrpSpPr>
            <a:grpSpLocks/>
          </p:cNvGrpSpPr>
          <p:nvPr/>
        </p:nvGrpSpPr>
        <p:grpSpPr bwMode="auto">
          <a:xfrm>
            <a:off x="2641181" y="1668904"/>
            <a:ext cx="1353391" cy="1570303"/>
            <a:chOff x="1208584" y="1916832"/>
            <a:chExt cx="1353095" cy="1570568"/>
          </a:xfrm>
        </p:grpSpPr>
        <p:sp>
          <p:nvSpPr>
            <p:cNvPr id="7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1081790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AQT2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KQ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A93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KQT9</a:t>
              </a:r>
            </a:p>
          </p:txBody>
        </p:sp>
        <p:grpSp>
          <p:nvGrpSpPr>
            <p:cNvPr id="8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9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grpSp>
        <p:nvGrpSpPr>
          <p:cNvPr id="13" name="Grupp 10"/>
          <p:cNvGrpSpPr>
            <a:grpSpLocks/>
          </p:cNvGrpSpPr>
          <p:nvPr/>
        </p:nvGrpSpPr>
        <p:grpSpPr bwMode="auto">
          <a:xfrm>
            <a:off x="5803108" y="1668904"/>
            <a:ext cx="1521706" cy="1570303"/>
            <a:chOff x="1208584" y="1916832"/>
            <a:chExt cx="1521373" cy="1570568"/>
          </a:xfrm>
        </p:grpSpPr>
        <p:sp>
          <p:nvSpPr>
            <p:cNvPr id="14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1250068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KJ74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J7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KQJT6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42</a:t>
              </a:r>
            </a:p>
          </p:txBody>
        </p:sp>
        <p:grpSp>
          <p:nvGrpSpPr>
            <p:cNvPr id="15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16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sp>
        <p:nvSpPr>
          <p:cNvPr id="20" name="textruta 19"/>
          <p:cNvSpPr txBox="1"/>
          <p:nvPr/>
        </p:nvSpPr>
        <p:spPr>
          <a:xfrm>
            <a:off x="1994519" y="1174731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Opener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600475" y="1174731"/>
            <a:ext cx="1784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Responder</a:t>
            </a:r>
          </a:p>
        </p:txBody>
      </p:sp>
      <p:sp>
        <p:nvSpPr>
          <p:cNvPr id="34" name="Platshållare för innehåll 2">
            <a:extLst>
              <a:ext uri="{FF2B5EF4-FFF2-40B4-BE49-F238E27FC236}">
                <a16:creationId xmlns:a16="http://schemas.microsoft.com/office/drawing/2014/main" id="{2C687CE5-A1B8-481D-B443-25D946844A5E}"/>
              </a:ext>
            </a:extLst>
          </p:cNvPr>
          <p:cNvSpPr txBox="1">
            <a:spLocks/>
          </p:cNvSpPr>
          <p:nvPr/>
        </p:nvSpPr>
        <p:spPr>
          <a:xfrm>
            <a:off x="3697409" y="5623078"/>
            <a:ext cx="1042227" cy="578301"/>
          </a:xfrm>
          <a:prstGeom prst="rect">
            <a:avLst/>
          </a:prstGeom>
          <a:solidFill>
            <a:srgbClr val="0CB303"/>
          </a:solidFill>
          <a:ln>
            <a:solidFill>
              <a:srgbClr val="0CB303"/>
            </a:solidFill>
          </a:ln>
        </p:spPr>
        <p:txBody>
          <a:bodyPr vert="horz" lIns="91440" tIns="108000" rIns="91440" bIns="45720" rtlCol="0" anchor="ctr" anchorCtr="1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Pass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68594" y="3507598"/>
            <a:ext cx="2796983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Balanced, 20-21 hcp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3499530"/>
            <a:ext cx="2848226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/>
              <a:t>Stayman</a:t>
            </a:r>
            <a:r>
              <a:rPr lang="en-US" sz="2400" dirty="0"/>
              <a:t>, 6+ hcp</a:t>
            </a: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1956815" y="4275964"/>
            <a:ext cx="1499617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4+ spades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4274013"/>
            <a:ext cx="2149647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/>
              <a:t>Blackwood</a:t>
            </a:r>
          </a:p>
        </p:txBody>
      </p:sp>
      <p:grpSp>
        <p:nvGrpSpPr>
          <p:cNvPr id="61" name="Grupp 60"/>
          <p:cNvGrpSpPr/>
          <p:nvPr/>
        </p:nvGrpSpPr>
        <p:grpSpPr>
          <a:xfrm>
            <a:off x="3676258" y="4908571"/>
            <a:ext cx="1054360" cy="582385"/>
            <a:chOff x="7707085" y="2771316"/>
            <a:chExt cx="1054360" cy="582385"/>
          </a:xfrm>
        </p:grpSpPr>
        <p:sp>
          <p:nvSpPr>
            <p:cNvPr id="62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07085" y="2771316"/>
              <a:ext cx="1054360" cy="582385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5</a:t>
              </a:r>
            </a:p>
          </p:txBody>
        </p:sp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257428" y="2896573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2" name="Rektangel med rundade hörn 44">
            <a:extLst>
              <a:ext uri="{FF2B5EF4-FFF2-40B4-BE49-F238E27FC236}">
                <a16:creationId xmlns:a16="http://schemas.microsoft.com/office/drawing/2014/main" id="{52B57504-317B-4015-A0E3-C0A7524298A6}"/>
              </a:ext>
            </a:extLst>
          </p:cNvPr>
          <p:cNvSpPr/>
          <p:nvPr/>
        </p:nvSpPr>
        <p:spPr>
          <a:xfrm>
            <a:off x="5158205" y="4145874"/>
            <a:ext cx="1106261" cy="602689"/>
          </a:xfrm>
          <a:prstGeom prst="roundRect">
            <a:avLst/>
          </a:prstGeom>
          <a:ln w="57150">
            <a:solidFill>
              <a:srgbClr val="03A6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800" b="1" dirty="0">
                <a:latin typeface="Arial Black" panose="020B0A04020102020204" pitchFamily="34" charset="0"/>
              </a:rPr>
              <a:t>4NT</a:t>
            </a: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1504336" y="5014290"/>
            <a:ext cx="1922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Two aces</a:t>
            </a:r>
          </a:p>
        </p:txBody>
      </p:sp>
      <p:sp>
        <p:nvSpPr>
          <p:cNvPr id="66" name="textruta 6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4962504"/>
            <a:ext cx="3113402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Missing two aces</a:t>
            </a:r>
          </a:p>
        </p:txBody>
      </p:sp>
      <p:sp>
        <p:nvSpPr>
          <p:cNvPr id="2" name="Rektangel med rundade hörn 1"/>
          <p:cNvSpPr/>
          <p:nvPr/>
        </p:nvSpPr>
        <p:spPr>
          <a:xfrm>
            <a:off x="4509857" y="2041244"/>
            <a:ext cx="825623" cy="825623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ktangel med rundade hörn 44">
            <a:extLst>
              <a:ext uri="{FF2B5EF4-FFF2-40B4-BE49-F238E27FC236}">
                <a16:creationId xmlns:a16="http://schemas.microsoft.com/office/drawing/2014/main" id="{E3C113E2-A58E-49BE-A205-CB27B6E54169}"/>
              </a:ext>
            </a:extLst>
          </p:cNvPr>
          <p:cNvSpPr/>
          <p:nvPr/>
        </p:nvSpPr>
        <p:spPr>
          <a:xfrm>
            <a:off x="3663419" y="3383678"/>
            <a:ext cx="1048321" cy="612249"/>
          </a:xfrm>
          <a:prstGeom prst="round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800" b="1" dirty="0">
                <a:latin typeface="Arial Black" panose="020B0A04020102020204" pitchFamily="34" charset="0"/>
              </a:rPr>
              <a:t>2NT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  <p:grpSp>
        <p:nvGrpSpPr>
          <p:cNvPr id="44" name="Grupp 43"/>
          <p:cNvGrpSpPr/>
          <p:nvPr/>
        </p:nvGrpSpPr>
        <p:grpSpPr>
          <a:xfrm>
            <a:off x="5171148" y="3388385"/>
            <a:ext cx="1054360" cy="556604"/>
            <a:chOff x="4659084" y="3754145"/>
            <a:chExt cx="1054360" cy="556604"/>
          </a:xfrm>
        </p:grpSpPr>
        <p:sp>
          <p:nvSpPr>
            <p:cNvPr id="45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4659084" y="3754145"/>
              <a:ext cx="1054360" cy="556604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90000" tIns="72000" rtlCol="0" anchor="ctr"/>
            <a:lstStyle/>
            <a:p>
              <a:pPr marL="93663"/>
              <a:r>
                <a:rPr lang="en-US" sz="3400" b="1" dirty="0">
                  <a:solidFill>
                    <a:srgbClr val="03A600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51" name="Freeform 23" descr="90 %">
              <a:extLst>
                <a:ext uri="{FF2B5EF4-FFF2-40B4-BE49-F238E27FC236}">
                  <a16:creationId xmlns:a16="http://schemas.microsoft.com/office/drawing/2014/main" id="{335CBF56-C075-49AB-89C4-5C21B2549EFB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11002" y="3862394"/>
              <a:ext cx="337653" cy="313336"/>
            </a:xfrm>
            <a:custGeom>
              <a:avLst/>
              <a:gdLst>
                <a:gd name="T0" fmla="*/ 2147483647 w 176"/>
                <a:gd name="T1" fmla="*/ 2147483647 h 184"/>
                <a:gd name="T2" fmla="*/ 2147483647 w 176"/>
                <a:gd name="T3" fmla="*/ 2147483647 h 184"/>
                <a:gd name="T4" fmla="*/ 2147483647 w 176"/>
                <a:gd name="T5" fmla="*/ 2147483647 h 184"/>
                <a:gd name="T6" fmla="*/ 2147483647 w 176"/>
                <a:gd name="T7" fmla="*/ 2147483647 h 184"/>
                <a:gd name="T8" fmla="*/ 2147483647 w 176"/>
                <a:gd name="T9" fmla="*/ 2147483647 h 184"/>
                <a:gd name="T10" fmla="*/ 2147483647 w 176"/>
                <a:gd name="T11" fmla="*/ 2147483647 h 184"/>
                <a:gd name="T12" fmla="*/ 2147483647 w 176"/>
                <a:gd name="T13" fmla="*/ 2147483647 h 184"/>
                <a:gd name="T14" fmla="*/ 2147483647 w 176"/>
                <a:gd name="T15" fmla="*/ 2147483647 h 184"/>
                <a:gd name="T16" fmla="*/ 0 w 176"/>
                <a:gd name="T17" fmla="*/ 2147483647 h 184"/>
                <a:gd name="T18" fmla="*/ 2147483647 w 176"/>
                <a:gd name="T19" fmla="*/ 2147483647 h 184"/>
                <a:gd name="T20" fmla="*/ 2147483647 w 176"/>
                <a:gd name="T21" fmla="*/ 2147483647 h 184"/>
                <a:gd name="T22" fmla="*/ 2147483647 w 176"/>
                <a:gd name="T23" fmla="*/ 2147483647 h 184"/>
                <a:gd name="T24" fmla="*/ 2147483647 w 176"/>
                <a:gd name="T25" fmla="*/ 2147483647 h 184"/>
                <a:gd name="T26" fmla="*/ 2147483647 w 176"/>
                <a:gd name="T27" fmla="*/ 2147483647 h 184"/>
                <a:gd name="T28" fmla="*/ 2147483647 w 176"/>
                <a:gd name="T29" fmla="*/ 2147483647 h 184"/>
                <a:gd name="T30" fmla="*/ 2147483647 w 176"/>
                <a:gd name="T31" fmla="*/ 2147483647 h 184"/>
                <a:gd name="T32" fmla="*/ 2147483647 w 176"/>
                <a:gd name="T33" fmla="*/ 2147483647 h 184"/>
                <a:gd name="T34" fmla="*/ 2147483647 w 176"/>
                <a:gd name="T35" fmla="*/ 2147483647 h 184"/>
                <a:gd name="T36" fmla="*/ 2147483647 w 176"/>
                <a:gd name="T37" fmla="*/ 2147483647 h 184"/>
                <a:gd name="T38" fmla="*/ 2147483647 w 176"/>
                <a:gd name="T39" fmla="*/ 0 h 184"/>
                <a:gd name="T40" fmla="*/ 2147483647 w 176"/>
                <a:gd name="T41" fmla="*/ 0 h 184"/>
                <a:gd name="T42" fmla="*/ 2147483647 w 176"/>
                <a:gd name="T43" fmla="*/ 2147483647 h 184"/>
                <a:gd name="T44" fmla="*/ 2147483647 w 176"/>
                <a:gd name="T45" fmla="*/ 2147483647 h 184"/>
                <a:gd name="T46" fmla="*/ 2147483647 w 176"/>
                <a:gd name="T47" fmla="*/ 2147483647 h 184"/>
                <a:gd name="T48" fmla="*/ 2147483647 w 176"/>
                <a:gd name="T49" fmla="*/ 2147483647 h 184"/>
                <a:gd name="T50" fmla="*/ 2147483647 w 176"/>
                <a:gd name="T51" fmla="*/ 2147483647 h 184"/>
                <a:gd name="T52" fmla="*/ 2147483647 w 176"/>
                <a:gd name="T53" fmla="*/ 2147483647 h 184"/>
                <a:gd name="T54" fmla="*/ 2147483647 w 176"/>
                <a:gd name="T55" fmla="*/ 2147483647 h 184"/>
                <a:gd name="T56" fmla="*/ 2147483647 w 176"/>
                <a:gd name="T57" fmla="*/ 2147483647 h 184"/>
                <a:gd name="T58" fmla="*/ 2147483647 w 176"/>
                <a:gd name="T59" fmla="*/ 2147483647 h 184"/>
                <a:gd name="T60" fmla="*/ 2147483647 w 176"/>
                <a:gd name="T61" fmla="*/ 2147483647 h 184"/>
                <a:gd name="T62" fmla="*/ 2147483647 w 176"/>
                <a:gd name="T63" fmla="*/ 2147483647 h 184"/>
                <a:gd name="T64" fmla="*/ 2147483647 w 176"/>
                <a:gd name="T65" fmla="*/ 2147483647 h 184"/>
                <a:gd name="T66" fmla="*/ 2147483647 w 176"/>
                <a:gd name="T67" fmla="*/ 2147483647 h 184"/>
                <a:gd name="T68" fmla="*/ 2147483647 w 176"/>
                <a:gd name="T69" fmla="*/ 2147483647 h 184"/>
                <a:gd name="T70" fmla="*/ 2147483647 w 176"/>
                <a:gd name="T71" fmla="*/ 2147483647 h 184"/>
                <a:gd name="T72" fmla="*/ 2147483647 w 176"/>
                <a:gd name="T73" fmla="*/ 2147483647 h 184"/>
                <a:gd name="T74" fmla="*/ 2147483647 w 176"/>
                <a:gd name="T75" fmla="*/ 2147483647 h 184"/>
                <a:gd name="T76" fmla="*/ 2147483647 w 176"/>
                <a:gd name="T77" fmla="*/ 2147483647 h 184"/>
                <a:gd name="T78" fmla="*/ 2147483647 w 176"/>
                <a:gd name="T79" fmla="*/ 2147483647 h 184"/>
                <a:gd name="T80" fmla="*/ 2147483647 w 176"/>
                <a:gd name="T81" fmla="*/ 2147483647 h 184"/>
                <a:gd name="T82" fmla="*/ 2147483647 w 176"/>
                <a:gd name="T83" fmla="*/ 2147483647 h 184"/>
                <a:gd name="T84" fmla="*/ 2147483647 w 176"/>
                <a:gd name="T85" fmla="*/ 2147483647 h 184"/>
                <a:gd name="T86" fmla="*/ 2147483647 w 176"/>
                <a:gd name="T87" fmla="*/ 2147483647 h 184"/>
                <a:gd name="T88" fmla="*/ 2147483647 w 176"/>
                <a:gd name="T89" fmla="*/ 2147483647 h 184"/>
                <a:gd name="T90" fmla="*/ 2147483647 w 176"/>
                <a:gd name="T91" fmla="*/ 2147483647 h 184"/>
                <a:gd name="T92" fmla="*/ 2147483647 w 176"/>
                <a:gd name="T93" fmla="*/ 2147483647 h 1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84"/>
                <a:gd name="T143" fmla="*/ 176 w 176"/>
                <a:gd name="T144" fmla="*/ 184 h 1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84">
                  <a:moveTo>
                    <a:pt x="68" y="183"/>
                  </a:moveTo>
                  <a:lnTo>
                    <a:pt x="71" y="179"/>
                  </a:lnTo>
                  <a:lnTo>
                    <a:pt x="75" y="173"/>
                  </a:lnTo>
                  <a:lnTo>
                    <a:pt x="79" y="161"/>
                  </a:lnTo>
                  <a:lnTo>
                    <a:pt x="79" y="157"/>
                  </a:lnTo>
                  <a:lnTo>
                    <a:pt x="79" y="154"/>
                  </a:lnTo>
                  <a:lnTo>
                    <a:pt x="79" y="136"/>
                  </a:lnTo>
                  <a:lnTo>
                    <a:pt x="77" y="131"/>
                  </a:lnTo>
                  <a:lnTo>
                    <a:pt x="75" y="130"/>
                  </a:lnTo>
                  <a:lnTo>
                    <a:pt x="70" y="131"/>
                  </a:lnTo>
                  <a:lnTo>
                    <a:pt x="61" y="142"/>
                  </a:lnTo>
                  <a:lnTo>
                    <a:pt x="53" y="150"/>
                  </a:lnTo>
                  <a:lnTo>
                    <a:pt x="44" y="155"/>
                  </a:lnTo>
                  <a:lnTo>
                    <a:pt x="27" y="157"/>
                  </a:lnTo>
                  <a:lnTo>
                    <a:pt x="14" y="152"/>
                  </a:lnTo>
                  <a:lnTo>
                    <a:pt x="7" y="144"/>
                  </a:lnTo>
                  <a:lnTo>
                    <a:pt x="3" y="138"/>
                  </a:lnTo>
                  <a:lnTo>
                    <a:pt x="0" y="126"/>
                  </a:lnTo>
                  <a:lnTo>
                    <a:pt x="0" y="111"/>
                  </a:lnTo>
                  <a:lnTo>
                    <a:pt x="3" y="100"/>
                  </a:lnTo>
                  <a:lnTo>
                    <a:pt x="8" y="88"/>
                  </a:lnTo>
                  <a:lnTo>
                    <a:pt x="15" y="80"/>
                  </a:lnTo>
                  <a:lnTo>
                    <a:pt x="24" y="76"/>
                  </a:lnTo>
                  <a:lnTo>
                    <a:pt x="34" y="75"/>
                  </a:lnTo>
                  <a:lnTo>
                    <a:pt x="47" y="78"/>
                  </a:lnTo>
                  <a:lnTo>
                    <a:pt x="63" y="86"/>
                  </a:lnTo>
                  <a:lnTo>
                    <a:pt x="72" y="89"/>
                  </a:lnTo>
                  <a:lnTo>
                    <a:pt x="76" y="89"/>
                  </a:lnTo>
                  <a:lnTo>
                    <a:pt x="77" y="84"/>
                  </a:lnTo>
                  <a:lnTo>
                    <a:pt x="77" y="80"/>
                  </a:lnTo>
                  <a:lnTo>
                    <a:pt x="72" y="75"/>
                  </a:lnTo>
                  <a:lnTo>
                    <a:pt x="60" y="65"/>
                  </a:lnTo>
                  <a:lnTo>
                    <a:pt x="55" y="55"/>
                  </a:lnTo>
                  <a:lnTo>
                    <a:pt x="51" y="46"/>
                  </a:lnTo>
                  <a:lnTo>
                    <a:pt x="50" y="35"/>
                  </a:lnTo>
                  <a:lnTo>
                    <a:pt x="54" y="19"/>
                  </a:lnTo>
                  <a:lnTo>
                    <a:pt x="60" y="11"/>
                  </a:lnTo>
                  <a:lnTo>
                    <a:pt x="65" y="6"/>
                  </a:lnTo>
                  <a:lnTo>
                    <a:pt x="75" y="1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101" y="3"/>
                  </a:lnTo>
                  <a:lnTo>
                    <a:pt x="110" y="6"/>
                  </a:lnTo>
                  <a:lnTo>
                    <a:pt x="116" y="11"/>
                  </a:lnTo>
                  <a:lnTo>
                    <a:pt x="123" y="23"/>
                  </a:lnTo>
                  <a:lnTo>
                    <a:pt x="125" y="33"/>
                  </a:lnTo>
                  <a:lnTo>
                    <a:pt x="125" y="42"/>
                  </a:lnTo>
                  <a:lnTo>
                    <a:pt x="124" y="45"/>
                  </a:lnTo>
                  <a:lnTo>
                    <a:pt x="122" y="52"/>
                  </a:lnTo>
                  <a:lnTo>
                    <a:pt x="119" y="58"/>
                  </a:lnTo>
                  <a:lnTo>
                    <a:pt x="116" y="63"/>
                  </a:lnTo>
                  <a:lnTo>
                    <a:pt x="113" y="67"/>
                  </a:lnTo>
                  <a:lnTo>
                    <a:pt x="107" y="72"/>
                  </a:lnTo>
                  <a:lnTo>
                    <a:pt x="103" y="75"/>
                  </a:lnTo>
                  <a:lnTo>
                    <a:pt x="99" y="79"/>
                  </a:lnTo>
                  <a:lnTo>
                    <a:pt x="98" y="84"/>
                  </a:lnTo>
                  <a:lnTo>
                    <a:pt x="98" y="88"/>
                  </a:lnTo>
                  <a:lnTo>
                    <a:pt x="103" y="90"/>
                  </a:lnTo>
                  <a:lnTo>
                    <a:pt x="105" y="89"/>
                  </a:lnTo>
                  <a:lnTo>
                    <a:pt x="111" y="86"/>
                  </a:lnTo>
                  <a:lnTo>
                    <a:pt x="116" y="84"/>
                  </a:lnTo>
                  <a:lnTo>
                    <a:pt x="121" y="80"/>
                  </a:lnTo>
                  <a:lnTo>
                    <a:pt x="133" y="77"/>
                  </a:lnTo>
                  <a:lnTo>
                    <a:pt x="146" y="75"/>
                  </a:lnTo>
                  <a:lnTo>
                    <a:pt x="151" y="76"/>
                  </a:lnTo>
                  <a:lnTo>
                    <a:pt x="158" y="79"/>
                  </a:lnTo>
                  <a:lnTo>
                    <a:pt x="161" y="81"/>
                  </a:lnTo>
                  <a:lnTo>
                    <a:pt x="169" y="91"/>
                  </a:lnTo>
                  <a:lnTo>
                    <a:pt x="173" y="100"/>
                  </a:lnTo>
                  <a:lnTo>
                    <a:pt x="174" y="108"/>
                  </a:lnTo>
                  <a:lnTo>
                    <a:pt x="175" y="119"/>
                  </a:lnTo>
                  <a:lnTo>
                    <a:pt x="174" y="128"/>
                  </a:lnTo>
                  <a:lnTo>
                    <a:pt x="173" y="134"/>
                  </a:lnTo>
                  <a:lnTo>
                    <a:pt x="170" y="141"/>
                  </a:lnTo>
                  <a:lnTo>
                    <a:pt x="170" y="139"/>
                  </a:lnTo>
                  <a:lnTo>
                    <a:pt x="173" y="135"/>
                  </a:lnTo>
                  <a:lnTo>
                    <a:pt x="168" y="143"/>
                  </a:lnTo>
                  <a:lnTo>
                    <a:pt x="161" y="152"/>
                  </a:lnTo>
                  <a:lnTo>
                    <a:pt x="148" y="157"/>
                  </a:lnTo>
                  <a:lnTo>
                    <a:pt x="139" y="157"/>
                  </a:lnTo>
                  <a:lnTo>
                    <a:pt x="128" y="153"/>
                  </a:lnTo>
                  <a:lnTo>
                    <a:pt x="117" y="145"/>
                  </a:lnTo>
                  <a:lnTo>
                    <a:pt x="109" y="136"/>
                  </a:lnTo>
                  <a:lnTo>
                    <a:pt x="104" y="131"/>
                  </a:lnTo>
                  <a:lnTo>
                    <a:pt x="99" y="130"/>
                  </a:lnTo>
                  <a:lnTo>
                    <a:pt x="96" y="133"/>
                  </a:lnTo>
                  <a:lnTo>
                    <a:pt x="96" y="143"/>
                  </a:lnTo>
                  <a:lnTo>
                    <a:pt x="96" y="153"/>
                  </a:lnTo>
                  <a:lnTo>
                    <a:pt x="96" y="160"/>
                  </a:lnTo>
                  <a:lnTo>
                    <a:pt x="98" y="167"/>
                  </a:lnTo>
                  <a:lnTo>
                    <a:pt x="99" y="173"/>
                  </a:lnTo>
                  <a:lnTo>
                    <a:pt x="103" y="179"/>
                  </a:lnTo>
                  <a:lnTo>
                    <a:pt x="106" y="183"/>
                  </a:lnTo>
                  <a:lnTo>
                    <a:pt x="68" y="183"/>
                  </a:lnTo>
                </a:path>
              </a:pathLst>
            </a:custGeom>
            <a:solidFill>
              <a:srgbClr val="0CB303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52" name="Grupp 51"/>
          <p:cNvGrpSpPr/>
          <p:nvPr/>
        </p:nvGrpSpPr>
        <p:grpSpPr>
          <a:xfrm>
            <a:off x="3657163" y="4165623"/>
            <a:ext cx="1054360" cy="582385"/>
            <a:chOff x="6226627" y="3754143"/>
            <a:chExt cx="1054360" cy="582385"/>
          </a:xfrm>
        </p:grpSpPr>
        <p:sp>
          <p:nvSpPr>
            <p:cNvPr id="53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6226627" y="3754143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54" name="Freeform 20" descr="90 %">
              <a:extLst>
                <a:ext uri="{FF2B5EF4-FFF2-40B4-BE49-F238E27FC236}">
                  <a16:creationId xmlns:a16="http://schemas.microsoft.com/office/drawing/2014/main" id="{44F978CB-A69D-490A-B68C-EA40D3B6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4938" y="3869203"/>
              <a:ext cx="295203" cy="306874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8" name="Grupp 57"/>
          <p:cNvGrpSpPr/>
          <p:nvPr/>
        </p:nvGrpSpPr>
        <p:grpSpPr>
          <a:xfrm>
            <a:off x="5179982" y="4892350"/>
            <a:ext cx="1054360" cy="582385"/>
            <a:chOff x="6167534" y="2752654"/>
            <a:chExt cx="1054360" cy="582385"/>
          </a:xfrm>
        </p:grpSpPr>
        <p:sp>
          <p:nvSpPr>
            <p:cNvPr id="59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6167534" y="2752654"/>
              <a:ext cx="1054360" cy="582385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5</a:t>
              </a:r>
            </a:p>
          </p:txBody>
        </p:sp>
        <p:sp>
          <p:nvSpPr>
            <p:cNvPr id="60" name="Freeform 20" descr="90 %">
              <a:extLst>
                <a:ext uri="{FF2B5EF4-FFF2-40B4-BE49-F238E27FC236}">
                  <a16:creationId xmlns:a16="http://schemas.microsoft.com/office/drawing/2014/main" id="{44F978CB-A69D-490A-B68C-EA40D3B6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845" y="2867714"/>
              <a:ext cx="295203" cy="306874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531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4" grpId="0" animBg="1"/>
      <p:bldP spid="35" grpId="0"/>
      <p:bldP spid="36" grpId="0"/>
      <p:bldP spid="37" grpId="0"/>
      <p:bldP spid="38" grpId="0"/>
      <p:bldP spid="42" grpId="0" animBg="1"/>
      <p:bldP spid="65" grpId="0"/>
      <p:bldP spid="66" grpId="0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42" y="213397"/>
            <a:ext cx="8550917" cy="6402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Blackwood 5NT</a:t>
            </a:r>
          </a:p>
        </p:txBody>
      </p:sp>
      <p:grpSp>
        <p:nvGrpSpPr>
          <p:cNvPr id="6" name="Grupp 10"/>
          <p:cNvGrpSpPr>
            <a:grpSpLocks/>
          </p:cNvGrpSpPr>
          <p:nvPr/>
        </p:nvGrpSpPr>
        <p:grpSpPr bwMode="auto">
          <a:xfrm>
            <a:off x="2641181" y="1348864"/>
            <a:ext cx="1682007" cy="1570303"/>
            <a:chOff x="1208584" y="1916832"/>
            <a:chExt cx="1681639" cy="1570568"/>
          </a:xfrm>
        </p:grpSpPr>
        <p:sp>
          <p:nvSpPr>
            <p:cNvPr id="7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1410334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KQJ874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AK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AQ92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</a:t>
              </a:r>
            </a:p>
          </p:txBody>
        </p:sp>
        <p:grpSp>
          <p:nvGrpSpPr>
            <p:cNvPr id="8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9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grpSp>
        <p:nvGrpSpPr>
          <p:cNvPr id="13" name="Grupp 10"/>
          <p:cNvGrpSpPr>
            <a:grpSpLocks/>
          </p:cNvGrpSpPr>
          <p:nvPr/>
        </p:nvGrpSpPr>
        <p:grpSpPr bwMode="auto">
          <a:xfrm>
            <a:off x="5803108" y="1348864"/>
            <a:ext cx="1207518" cy="1570303"/>
            <a:chOff x="1208584" y="1916832"/>
            <a:chExt cx="1207254" cy="1570568"/>
          </a:xfrm>
        </p:grpSpPr>
        <p:sp>
          <p:nvSpPr>
            <p:cNvPr id="14" name="Rectangle 34"/>
            <p:cNvSpPr>
              <a:spLocks noChangeArrowheads="1"/>
            </p:cNvSpPr>
            <p:nvPr/>
          </p:nvSpPr>
          <p:spPr bwMode="auto">
            <a:xfrm>
              <a:off x="1479889" y="1916832"/>
              <a:ext cx="935949" cy="157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A93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8543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K6</a:t>
              </a:r>
            </a:p>
            <a:p>
              <a:r>
                <a:rPr lang="en-US" altLang="sv-SE" sz="2400" i="0" dirty="0">
                  <a:latin typeface="Comic Sans MS" panose="030F0702030302020204" pitchFamily="66" charset="0"/>
                  <a:ea typeface="MS PGothic" panose="020B0600070205080204" pitchFamily="34" charset="-128"/>
                </a:rPr>
                <a:t>K765</a:t>
              </a:r>
            </a:p>
          </p:txBody>
        </p:sp>
        <p:grpSp>
          <p:nvGrpSpPr>
            <p:cNvPr id="15" name="Grupp 29"/>
            <p:cNvGrpSpPr>
              <a:grpSpLocks/>
            </p:cNvGrpSpPr>
            <p:nvPr/>
          </p:nvGrpSpPr>
          <p:grpSpPr bwMode="auto">
            <a:xfrm>
              <a:off x="1208584" y="1948087"/>
              <a:ext cx="303272" cy="1390650"/>
              <a:chOff x="854075" y="1736725"/>
              <a:chExt cx="303213" cy="1389063"/>
            </a:xfrm>
          </p:grpSpPr>
          <p:sp>
            <p:nvSpPr>
              <p:cNvPr id="16" name="Freeform 20" descr="90 %"/>
              <p:cNvSpPr>
                <a:spLocks/>
              </p:cNvSpPr>
              <p:nvPr/>
            </p:nvSpPr>
            <p:spPr bwMode="auto">
              <a:xfrm>
                <a:off x="873125" y="1736725"/>
                <a:ext cx="265113" cy="285750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blackWhite">
              <a:xfrm>
                <a:off x="868363" y="2125663"/>
                <a:ext cx="273050" cy="288925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blackWhite">
              <a:xfrm>
                <a:off x="858838" y="2487613"/>
                <a:ext cx="290512" cy="290512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Freeform 23" descr="90 %"/>
              <p:cNvSpPr>
                <a:spLocks/>
              </p:cNvSpPr>
              <p:nvPr/>
            </p:nvSpPr>
            <p:spPr bwMode="ltGray">
              <a:xfrm>
                <a:off x="854075" y="2834706"/>
                <a:ext cx="303087" cy="291816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i="0" dirty="0"/>
              </a:p>
            </p:txBody>
          </p:sp>
        </p:grpSp>
      </p:grpSp>
      <p:sp>
        <p:nvSpPr>
          <p:cNvPr id="20" name="textruta 19"/>
          <p:cNvSpPr txBox="1"/>
          <p:nvPr/>
        </p:nvSpPr>
        <p:spPr>
          <a:xfrm>
            <a:off x="1994519" y="854691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Opener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600475" y="854691"/>
            <a:ext cx="1784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Responder</a:t>
            </a:r>
          </a:p>
        </p:txBody>
      </p:sp>
      <p:sp>
        <p:nvSpPr>
          <p:cNvPr id="34" name="Platshållare för innehåll 2">
            <a:extLst>
              <a:ext uri="{FF2B5EF4-FFF2-40B4-BE49-F238E27FC236}">
                <a16:creationId xmlns:a16="http://schemas.microsoft.com/office/drawing/2014/main" id="{2C687CE5-A1B8-481D-B443-25D946844A5E}"/>
              </a:ext>
            </a:extLst>
          </p:cNvPr>
          <p:cNvSpPr txBox="1">
            <a:spLocks/>
          </p:cNvSpPr>
          <p:nvPr/>
        </p:nvSpPr>
        <p:spPr>
          <a:xfrm>
            <a:off x="5215313" y="5696230"/>
            <a:ext cx="1042227" cy="578301"/>
          </a:xfrm>
          <a:prstGeom prst="rect">
            <a:avLst/>
          </a:prstGeom>
          <a:solidFill>
            <a:srgbClr val="0CB303"/>
          </a:solidFill>
          <a:ln>
            <a:solidFill>
              <a:srgbClr val="0CB303"/>
            </a:solidFill>
          </a:ln>
        </p:spPr>
        <p:txBody>
          <a:bodyPr vert="horz" lIns="91440" tIns="108000" rIns="91440" bIns="45720" rtlCol="0" anchor="ctr" anchorCtr="1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Pass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1994519" y="3086974"/>
            <a:ext cx="1626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22+ hcp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3078906"/>
            <a:ext cx="3195698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Waiting…</a:t>
            </a: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384048" y="3763900"/>
            <a:ext cx="3237437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5+ spades, unbalanced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8" y="3761949"/>
            <a:ext cx="2802506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3+ support, 6+ hcp</a:t>
            </a: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415632" y="4447362"/>
            <a:ext cx="3195225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Blackwood 4NT – </a:t>
            </a:r>
            <a:r>
              <a:rPr lang="en-US" sz="2000" dirty="0"/>
              <a:t>aces?</a:t>
            </a:r>
          </a:p>
        </p:txBody>
      </p:sp>
      <p:sp>
        <p:nvSpPr>
          <p:cNvPr id="66" name="textruta 65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87797" y="4395576"/>
            <a:ext cx="194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One ace</a:t>
            </a:r>
          </a:p>
        </p:txBody>
      </p:sp>
      <p:sp>
        <p:nvSpPr>
          <p:cNvPr id="2" name="Rektangel med rundade hörn 1"/>
          <p:cNvSpPr/>
          <p:nvPr/>
        </p:nvSpPr>
        <p:spPr>
          <a:xfrm>
            <a:off x="4509857" y="1721204"/>
            <a:ext cx="825623" cy="825623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2" name="Grupp 51"/>
          <p:cNvGrpSpPr/>
          <p:nvPr/>
        </p:nvGrpSpPr>
        <p:grpSpPr>
          <a:xfrm>
            <a:off x="3657163" y="3653559"/>
            <a:ext cx="1054360" cy="582385"/>
            <a:chOff x="6226627" y="3754143"/>
            <a:chExt cx="1054360" cy="582385"/>
          </a:xfrm>
        </p:grpSpPr>
        <p:sp>
          <p:nvSpPr>
            <p:cNvPr id="53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6226627" y="3754143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54" name="Freeform 20" descr="90 %">
              <a:extLst>
                <a:ext uri="{FF2B5EF4-FFF2-40B4-BE49-F238E27FC236}">
                  <a16:creationId xmlns:a16="http://schemas.microsoft.com/office/drawing/2014/main" id="{44F978CB-A69D-490A-B68C-EA40D3B6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4938" y="3869203"/>
              <a:ext cx="295203" cy="306874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1" name="Grupp 40"/>
          <p:cNvGrpSpPr/>
          <p:nvPr/>
        </p:nvGrpSpPr>
        <p:grpSpPr>
          <a:xfrm>
            <a:off x="3644100" y="2995193"/>
            <a:ext cx="1054360" cy="556604"/>
            <a:chOff x="4659084" y="3754145"/>
            <a:chExt cx="1054360" cy="556604"/>
          </a:xfrm>
        </p:grpSpPr>
        <p:sp>
          <p:nvSpPr>
            <p:cNvPr id="46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4659084" y="3754145"/>
              <a:ext cx="1054360" cy="556604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90000" tIns="72000" rtlCol="0" anchor="ctr"/>
            <a:lstStyle/>
            <a:p>
              <a:pPr marL="93663"/>
              <a:r>
                <a:rPr lang="en-US" sz="3400" b="1" dirty="0">
                  <a:solidFill>
                    <a:srgbClr val="03A600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47" name="Freeform 23" descr="90 %">
              <a:extLst>
                <a:ext uri="{FF2B5EF4-FFF2-40B4-BE49-F238E27FC236}">
                  <a16:creationId xmlns:a16="http://schemas.microsoft.com/office/drawing/2014/main" id="{335CBF56-C075-49AB-89C4-5C21B2549EFB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11002" y="3862394"/>
              <a:ext cx="337653" cy="313336"/>
            </a:xfrm>
            <a:custGeom>
              <a:avLst/>
              <a:gdLst>
                <a:gd name="T0" fmla="*/ 2147483647 w 176"/>
                <a:gd name="T1" fmla="*/ 2147483647 h 184"/>
                <a:gd name="T2" fmla="*/ 2147483647 w 176"/>
                <a:gd name="T3" fmla="*/ 2147483647 h 184"/>
                <a:gd name="T4" fmla="*/ 2147483647 w 176"/>
                <a:gd name="T5" fmla="*/ 2147483647 h 184"/>
                <a:gd name="T6" fmla="*/ 2147483647 w 176"/>
                <a:gd name="T7" fmla="*/ 2147483647 h 184"/>
                <a:gd name="T8" fmla="*/ 2147483647 w 176"/>
                <a:gd name="T9" fmla="*/ 2147483647 h 184"/>
                <a:gd name="T10" fmla="*/ 2147483647 w 176"/>
                <a:gd name="T11" fmla="*/ 2147483647 h 184"/>
                <a:gd name="T12" fmla="*/ 2147483647 w 176"/>
                <a:gd name="T13" fmla="*/ 2147483647 h 184"/>
                <a:gd name="T14" fmla="*/ 2147483647 w 176"/>
                <a:gd name="T15" fmla="*/ 2147483647 h 184"/>
                <a:gd name="T16" fmla="*/ 0 w 176"/>
                <a:gd name="T17" fmla="*/ 2147483647 h 184"/>
                <a:gd name="T18" fmla="*/ 2147483647 w 176"/>
                <a:gd name="T19" fmla="*/ 2147483647 h 184"/>
                <a:gd name="T20" fmla="*/ 2147483647 w 176"/>
                <a:gd name="T21" fmla="*/ 2147483647 h 184"/>
                <a:gd name="T22" fmla="*/ 2147483647 w 176"/>
                <a:gd name="T23" fmla="*/ 2147483647 h 184"/>
                <a:gd name="T24" fmla="*/ 2147483647 w 176"/>
                <a:gd name="T25" fmla="*/ 2147483647 h 184"/>
                <a:gd name="T26" fmla="*/ 2147483647 w 176"/>
                <a:gd name="T27" fmla="*/ 2147483647 h 184"/>
                <a:gd name="T28" fmla="*/ 2147483647 w 176"/>
                <a:gd name="T29" fmla="*/ 2147483647 h 184"/>
                <a:gd name="T30" fmla="*/ 2147483647 w 176"/>
                <a:gd name="T31" fmla="*/ 2147483647 h 184"/>
                <a:gd name="T32" fmla="*/ 2147483647 w 176"/>
                <a:gd name="T33" fmla="*/ 2147483647 h 184"/>
                <a:gd name="T34" fmla="*/ 2147483647 w 176"/>
                <a:gd name="T35" fmla="*/ 2147483647 h 184"/>
                <a:gd name="T36" fmla="*/ 2147483647 w 176"/>
                <a:gd name="T37" fmla="*/ 2147483647 h 184"/>
                <a:gd name="T38" fmla="*/ 2147483647 w 176"/>
                <a:gd name="T39" fmla="*/ 0 h 184"/>
                <a:gd name="T40" fmla="*/ 2147483647 w 176"/>
                <a:gd name="T41" fmla="*/ 0 h 184"/>
                <a:gd name="T42" fmla="*/ 2147483647 w 176"/>
                <a:gd name="T43" fmla="*/ 2147483647 h 184"/>
                <a:gd name="T44" fmla="*/ 2147483647 w 176"/>
                <a:gd name="T45" fmla="*/ 2147483647 h 184"/>
                <a:gd name="T46" fmla="*/ 2147483647 w 176"/>
                <a:gd name="T47" fmla="*/ 2147483647 h 184"/>
                <a:gd name="T48" fmla="*/ 2147483647 w 176"/>
                <a:gd name="T49" fmla="*/ 2147483647 h 184"/>
                <a:gd name="T50" fmla="*/ 2147483647 w 176"/>
                <a:gd name="T51" fmla="*/ 2147483647 h 184"/>
                <a:gd name="T52" fmla="*/ 2147483647 w 176"/>
                <a:gd name="T53" fmla="*/ 2147483647 h 184"/>
                <a:gd name="T54" fmla="*/ 2147483647 w 176"/>
                <a:gd name="T55" fmla="*/ 2147483647 h 184"/>
                <a:gd name="T56" fmla="*/ 2147483647 w 176"/>
                <a:gd name="T57" fmla="*/ 2147483647 h 184"/>
                <a:gd name="T58" fmla="*/ 2147483647 w 176"/>
                <a:gd name="T59" fmla="*/ 2147483647 h 184"/>
                <a:gd name="T60" fmla="*/ 2147483647 w 176"/>
                <a:gd name="T61" fmla="*/ 2147483647 h 184"/>
                <a:gd name="T62" fmla="*/ 2147483647 w 176"/>
                <a:gd name="T63" fmla="*/ 2147483647 h 184"/>
                <a:gd name="T64" fmla="*/ 2147483647 w 176"/>
                <a:gd name="T65" fmla="*/ 2147483647 h 184"/>
                <a:gd name="T66" fmla="*/ 2147483647 w 176"/>
                <a:gd name="T67" fmla="*/ 2147483647 h 184"/>
                <a:gd name="T68" fmla="*/ 2147483647 w 176"/>
                <a:gd name="T69" fmla="*/ 2147483647 h 184"/>
                <a:gd name="T70" fmla="*/ 2147483647 w 176"/>
                <a:gd name="T71" fmla="*/ 2147483647 h 184"/>
                <a:gd name="T72" fmla="*/ 2147483647 w 176"/>
                <a:gd name="T73" fmla="*/ 2147483647 h 184"/>
                <a:gd name="T74" fmla="*/ 2147483647 w 176"/>
                <a:gd name="T75" fmla="*/ 2147483647 h 184"/>
                <a:gd name="T76" fmla="*/ 2147483647 w 176"/>
                <a:gd name="T77" fmla="*/ 2147483647 h 184"/>
                <a:gd name="T78" fmla="*/ 2147483647 w 176"/>
                <a:gd name="T79" fmla="*/ 2147483647 h 184"/>
                <a:gd name="T80" fmla="*/ 2147483647 w 176"/>
                <a:gd name="T81" fmla="*/ 2147483647 h 184"/>
                <a:gd name="T82" fmla="*/ 2147483647 w 176"/>
                <a:gd name="T83" fmla="*/ 2147483647 h 184"/>
                <a:gd name="T84" fmla="*/ 2147483647 w 176"/>
                <a:gd name="T85" fmla="*/ 2147483647 h 184"/>
                <a:gd name="T86" fmla="*/ 2147483647 w 176"/>
                <a:gd name="T87" fmla="*/ 2147483647 h 184"/>
                <a:gd name="T88" fmla="*/ 2147483647 w 176"/>
                <a:gd name="T89" fmla="*/ 2147483647 h 184"/>
                <a:gd name="T90" fmla="*/ 2147483647 w 176"/>
                <a:gd name="T91" fmla="*/ 2147483647 h 184"/>
                <a:gd name="T92" fmla="*/ 2147483647 w 176"/>
                <a:gd name="T93" fmla="*/ 2147483647 h 1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84"/>
                <a:gd name="T143" fmla="*/ 176 w 176"/>
                <a:gd name="T144" fmla="*/ 184 h 1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84">
                  <a:moveTo>
                    <a:pt x="68" y="183"/>
                  </a:moveTo>
                  <a:lnTo>
                    <a:pt x="71" y="179"/>
                  </a:lnTo>
                  <a:lnTo>
                    <a:pt x="75" y="173"/>
                  </a:lnTo>
                  <a:lnTo>
                    <a:pt x="79" y="161"/>
                  </a:lnTo>
                  <a:lnTo>
                    <a:pt x="79" y="157"/>
                  </a:lnTo>
                  <a:lnTo>
                    <a:pt x="79" y="154"/>
                  </a:lnTo>
                  <a:lnTo>
                    <a:pt x="79" y="136"/>
                  </a:lnTo>
                  <a:lnTo>
                    <a:pt x="77" y="131"/>
                  </a:lnTo>
                  <a:lnTo>
                    <a:pt x="75" y="130"/>
                  </a:lnTo>
                  <a:lnTo>
                    <a:pt x="70" y="131"/>
                  </a:lnTo>
                  <a:lnTo>
                    <a:pt x="61" y="142"/>
                  </a:lnTo>
                  <a:lnTo>
                    <a:pt x="53" y="150"/>
                  </a:lnTo>
                  <a:lnTo>
                    <a:pt x="44" y="155"/>
                  </a:lnTo>
                  <a:lnTo>
                    <a:pt x="27" y="157"/>
                  </a:lnTo>
                  <a:lnTo>
                    <a:pt x="14" y="152"/>
                  </a:lnTo>
                  <a:lnTo>
                    <a:pt x="7" y="144"/>
                  </a:lnTo>
                  <a:lnTo>
                    <a:pt x="3" y="138"/>
                  </a:lnTo>
                  <a:lnTo>
                    <a:pt x="0" y="126"/>
                  </a:lnTo>
                  <a:lnTo>
                    <a:pt x="0" y="111"/>
                  </a:lnTo>
                  <a:lnTo>
                    <a:pt x="3" y="100"/>
                  </a:lnTo>
                  <a:lnTo>
                    <a:pt x="8" y="88"/>
                  </a:lnTo>
                  <a:lnTo>
                    <a:pt x="15" y="80"/>
                  </a:lnTo>
                  <a:lnTo>
                    <a:pt x="24" y="76"/>
                  </a:lnTo>
                  <a:lnTo>
                    <a:pt x="34" y="75"/>
                  </a:lnTo>
                  <a:lnTo>
                    <a:pt x="47" y="78"/>
                  </a:lnTo>
                  <a:lnTo>
                    <a:pt x="63" y="86"/>
                  </a:lnTo>
                  <a:lnTo>
                    <a:pt x="72" y="89"/>
                  </a:lnTo>
                  <a:lnTo>
                    <a:pt x="76" y="89"/>
                  </a:lnTo>
                  <a:lnTo>
                    <a:pt x="77" y="84"/>
                  </a:lnTo>
                  <a:lnTo>
                    <a:pt x="77" y="80"/>
                  </a:lnTo>
                  <a:lnTo>
                    <a:pt x="72" y="75"/>
                  </a:lnTo>
                  <a:lnTo>
                    <a:pt x="60" y="65"/>
                  </a:lnTo>
                  <a:lnTo>
                    <a:pt x="55" y="55"/>
                  </a:lnTo>
                  <a:lnTo>
                    <a:pt x="51" y="46"/>
                  </a:lnTo>
                  <a:lnTo>
                    <a:pt x="50" y="35"/>
                  </a:lnTo>
                  <a:lnTo>
                    <a:pt x="54" y="19"/>
                  </a:lnTo>
                  <a:lnTo>
                    <a:pt x="60" y="11"/>
                  </a:lnTo>
                  <a:lnTo>
                    <a:pt x="65" y="6"/>
                  </a:lnTo>
                  <a:lnTo>
                    <a:pt x="75" y="1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101" y="3"/>
                  </a:lnTo>
                  <a:lnTo>
                    <a:pt x="110" y="6"/>
                  </a:lnTo>
                  <a:lnTo>
                    <a:pt x="116" y="11"/>
                  </a:lnTo>
                  <a:lnTo>
                    <a:pt x="123" y="23"/>
                  </a:lnTo>
                  <a:lnTo>
                    <a:pt x="125" y="33"/>
                  </a:lnTo>
                  <a:lnTo>
                    <a:pt x="125" y="42"/>
                  </a:lnTo>
                  <a:lnTo>
                    <a:pt x="124" y="45"/>
                  </a:lnTo>
                  <a:lnTo>
                    <a:pt x="122" y="52"/>
                  </a:lnTo>
                  <a:lnTo>
                    <a:pt x="119" y="58"/>
                  </a:lnTo>
                  <a:lnTo>
                    <a:pt x="116" y="63"/>
                  </a:lnTo>
                  <a:lnTo>
                    <a:pt x="113" y="67"/>
                  </a:lnTo>
                  <a:lnTo>
                    <a:pt x="107" y="72"/>
                  </a:lnTo>
                  <a:lnTo>
                    <a:pt x="103" y="75"/>
                  </a:lnTo>
                  <a:lnTo>
                    <a:pt x="99" y="79"/>
                  </a:lnTo>
                  <a:lnTo>
                    <a:pt x="98" y="84"/>
                  </a:lnTo>
                  <a:lnTo>
                    <a:pt x="98" y="88"/>
                  </a:lnTo>
                  <a:lnTo>
                    <a:pt x="103" y="90"/>
                  </a:lnTo>
                  <a:lnTo>
                    <a:pt x="105" y="89"/>
                  </a:lnTo>
                  <a:lnTo>
                    <a:pt x="111" y="86"/>
                  </a:lnTo>
                  <a:lnTo>
                    <a:pt x="116" y="84"/>
                  </a:lnTo>
                  <a:lnTo>
                    <a:pt x="121" y="80"/>
                  </a:lnTo>
                  <a:lnTo>
                    <a:pt x="133" y="77"/>
                  </a:lnTo>
                  <a:lnTo>
                    <a:pt x="146" y="75"/>
                  </a:lnTo>
                  <a:lnTo>
                    <a:pt x="151" y="76"/>
                  </a:lnTo>
                  <a:lnTo>
                    <a:pt x="158" y="79"/>
                  </a:lnTo>
                  <a:lnTo>
                    <a:pt x="161" y="81"/>
                  </a:lnTo>
                  <a:lnTo>
                    <a:pt x="169" y="91"/>
                  </a:lnTo>
                  <a:lnTo>
                    <a:pt x="173" y="100"/>
                  </a:lnTo>
                  <a:lnTo>
                    <a:pt x="174" y="108"/>
                  </a:lnTo>
                  <a:lnTo>
                    <a:pt x="175" y="119"/>
                  </a:lnTo>
                  <a:lnTo>
                    <a:pt x="174" y="128"/>
                  </a:lnTo>
                  <a:lnTo>
                    <a:pt x="173" y="134"/>
                  </a:lnTo>
                  <a:lnTo>
                    <a:pt x="170" y="141"/>
                  </a:lnTo>
                  <a:lnTo>
                    <a:pt x="170" y="139"/>
                  </a:lnTo>
                  <a:lnTo>
                    <a:pt x="173" y="135"/>
                  </a:lnTo>
                  <a:lnTo>
                    <a:pt x="168" y="143"/>
                  </a:lnTo>
                  <a:lnTo>
                    <a:pt x="161" y="152"/>
                  </a:lnTo>
                  <a:lnTo>
                    <a:pt x="148" y="157"/>
                  </a:lnTo>
                  <a:lnTo>
                    <a:pt x="139" y="157"/>
                  </a:lnTo>
                  <a:lnTo>
                    <a:pt x="128" y="153"/>
                  </a:lnTo>
                  <a:lnTo>
                    <a:pt x="117" y="145"/>
                  </a:lnTo>
                  <a:lnTo>
                    <a:pt x="109" y="136"/>
                  </a:lnTo>
                  <a:lnTo>
                    <a:pt x="104" y="131"/>
                  </a:lnTo>
                  <a:lnTo>
                    <a:pt x="99" y="130"/>
                  </a:lnTo>
                  <a:lnTo>
                    <a:pt x="96" y="133"/>
                  </a:lnTo>
                  <a:lnTo>
                    <a:pt x="96" y="143"/>
                  </a:lnTo>
                  <a:lnTo>
                    <a:pt x="96" y="153"/>
                  </a:lnTo>
                  <a:lnTo>
                    <a:pt x="96" y="160"/>
                  </a:lnTo>
                  <a:lnTo>
                    <a:pt x="98" y="167"/>
                  </a:lnTo>
                  <a:lnTo>
                    <a:pt x="99" y="173"/>
                  </a:lnTo>
                  <a:lnTo>
                    <a:pt x="103" y="179"/>
                  </a:lnTo>
                  <a:lnTo>
                    <a:pt x="106" y="183"/>
                  </a:lnTo>
                  <a:lnTo>
                    <a:pt x="68" y="183"/>
                  </a:lnTo>
                </a:path>
              </a:pathLst>
            </a:custGeom>
            <a:solidFill>
              <a:srgbClr val="0CB303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48" name="Grupp 47"/>
          <p:cNvGrpSpPr/>
          <p:nvPr/>
        </p:nvGrpSpPr>
        <p:grpSpPr>
          <a:xfrm>
            <a:off x="5172404" y="2973702"/>
            <a:ext cx="1054360" cy="582385"/>
            <a:chOff x="3144415" y="3732372"/>
            <a:chExt cx="1054360" cy="582385"/>
          </a:xfrm>
        </p:grpSpPr>
        <p:sp>
          <p:nvSpPr>
            <p:cNvPr id="49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3144415" y="3732372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ADD459F6-EFDB-4E0C-958A-04E3C3503EA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714266" y="3853679"/>
              <a:ext cx="323485" cy="311988"/>
            </a:xfrm>
            <a:custGeom>
              <a:avLst/>
              <a:gdLst>
                <a:gd name="T0" fmla="*/ 2147483646 w 169"/>
                <a:gd name="T1" fmla="*/ 2147483646 h 183"/>
                <a:gd name="T2" fmla="*/ 2147483646 w 169"/>
                <a:gd name="T3" fmla="*/ 2147483646 h 183"/>
                <a:gd name="T4" fmla="*/ 2147483646 w 169"/>
                <a:gd name="T5" fmla="*/ 2147483646 h 183"/>
                <a:gd name="T6" fmla="*/ 2147483646 w 169"/>
                <a:gd name="T7" fmla="*/ 2147483646 h 183"/>
                <a:gd name="T8" fmla="*/ 2147483646 w 169"/>
                <a:gd name="T9" fmla="*/ 0 h 183"/>
                <a:gd name="T10" fmla="*/ 2147483646 w 169"/>
                <a:gd name="T11" fmla="*/ 2147483646 h 183"/>
                <a:gd name="T12" fmla="*/ 2147483646 w 169"/>
                <a:gd name="T13" fmla="*/ 2147483646 h 183"/>
                <a:gd name="T14" fmla="*/ 2147483646 w 169"/>
                <a:gd name="T15" fmla="*/ 2147483646 h 183"/>
                <a:gd name="T16" fmla="*/ 2147483646 w 169"/>
                <a:gd name="T17" fmla="*/ 2147483646 h 183"/>
                <a:gd name="T18" fmla="*/ 2147483646 w 169"/>
                <a:gd name="T19" fmla="*/ 2147483646 h 183"/>
                <a:gd name="T20" fmla="*/ 2147483646 w 169"/>
                <a:gd name="T21" fmla="*/ 2147483646 h 183"/>
                <a:gd name="T22" fmla="*/ 2147483646 w 169"/>
                <a:gd name="T23" fmla="*/ 2147483646 h 183"/>
                <a:gd name="T24" fmla="*/ 2147483646 w 169"/>
                <a:gd name="T25" fmla="*/ 2147483646 h 183"/>
                <a:gd name="T26" fmla="*/ 2147483646 w 169"/>
                <a:gd name="T27" fmla="*/ 2147483646 h 183"/>
                <a:gd name="T28" fmla="*/ 2147483646 w 169"/>
                <a:gd name="T29" fmla="*/ 2147483646 h 183"/>
                <a:gd name="T30" fmla="*/ 2147483646 w 169"/>
                <a:gd name="T31" fmla="*/ 2147483646 h 183"/>
                <a:gd name="T32" fmla="*/ 2147483646 w 169"/>
                <a:gd name="T33" fmla="*/ 2147483646 h 183"/>
                <a:gd name="T34" fmla="*/ 2147483646 w 169"/>
                <a:gd name="T35" fmla="*/ 2147483646 h 183"/>
                <a:gd name="T36" fmla="*/ 0 w 169"/>
                <a:gd name="T37" fmla="*/ 2147483646 h 183"/>
                <a:gd name="T38" fmla="*/ 2147483646 w 169"/>
                <a:gd name="T39" fmla="*/ 2147483646 h 1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9"/>
                <a:gd name="T61" fmla="*/ 0 h 183"/>
                <a:gd name="T62" fmla="*/ 169 w 169"/>
                <a:gd name="T63" fmla="*/ 183 h 1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9" h="183">
                  <a:moveTo>
                    <a:pt x="1" y="91"/>
                  </a:moveTo>
                  <a:lnTo>
                    <a:pt x="26" y="71"/>
                  </a:lnTo>
                  <a:lnTo>
                    <a:pt x="48" y="49"/>
                  </a:lnTo>
                  <a:lnTo>
                    <a:pt x="67" y="26"/>
                  </a:lnTo>
                  <a:lnTo>
                    <a:pt x="85" y="0"/>
                  </a:lnTo>
                  <a:lnTo>
                    <a:pt x="84" y="1"/>
                  </a:lnTo>
                  <a:lnTo>
                    <a:pt x="101" y="26"/>
                  </a:lnTo>
                  <a:lnTo>
                    <a:pt x="120" y="50"/>
                  </a:lnTo>
                  <a:lnTo>
                    <a:pt x="143" y="71"/>
                  </a:lnTo>
                  <a:lnTo>
                    <a:pt x="168" y="91"/>
                  </a:lnTo>
                  <a:lnTo>
                    <a:pt x="167" y="91"/>
                  </a:lnTo>
                  <a:lnTo>
                    <a:pt x="142" y="111"/>
                  </a:lnTo>
                  <a:lnTo>
                    <a:pt x="120" y="133"/>
                  </a:lnTo>
                  <a:lnTo>
                    <a:pt x="100" y="156"/>
                  </a:lnTo>
                  <a:lnTo>
                    <a:pt x="83" y="182"/>
                  </a:lnTo>
                  <a:lnTo>
                    <a:pt x="66" y="157"/>
                  </a:lnTo>
                  <a:lnTo>
                    <a:pt x="47" y="133"/>
                  </a:lnTo>
                  <a:lnTo>
                    <a:pt x="24" y="111"/>
                  </a:lnTo>
                  <a:lnTo>
                    <a:pt x="0" y="91"/>
                  </a:lnTo>
                  <a:lnTo>
                    <a:pt x="1" y="91"/>
                  </a:lnTo>
                </a:path>
              </a:pathLst>
            </a:custGeom>
            <a:solidFill>
              <a:srgbClr val="FF66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5" name="Grupp 54"/>
          <p:cNvGrpSpPr/>
          <p:nvPr/>
        </p:nvGrpSpPr>
        <p:grpSpPr>
          <a:xfrm>
            <a:off x="5181163" y="3641367"/>
            <a:ext cx="1054360" cy="582385"/>
            <a:chOff x="6226627" y="3754143"/>
            <a:chExt cx="1054360" cy="582385"/>
          </a:xfrm>
        </p:grpSpPr>
        <p:sp>
          <p:nvSpPr>
            <p:cNvPr id="56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6226627" y="3754143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57" name="Freeform 20" descr="90 %">
              <a:extLst>
                <a:ext uri="{FF2B5EF4-FFF2-40B4-BE49-F238E27FC236}">
                  <a16:creationId xmlns:a16="http://schemas.microsoft.com/office/drawing/2014/main" id="{44F978CB-A69D-490A-B68C-EA40D3B6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4938" y="3869203"/>
              <a:ext cx="295203" cy="306874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4" name="Rektangel med rundade hörn 44">
            <a:extLst>
              <a:ext uri="{FF2B5EF4-FFF2-40B4-BE49-F238E27FC236}">
                <a16:creationId xmlns:a16="http://schemas.microsoft.com/office/drawing/2014/main" id="{52B57504-317B-4015-A0E3-C0A7524298A6}"/>
              </a:ext>
            </a:extLst>
          </p:cNvPr>
          <p:cNvSpPr/>
          <p:nvPr/>
        </p:nvSpPr>
        <p:spPr>
          <a:xfrm>
            <a:off x="3638168" y="4328850"/>
            <a:ext cx="1106261" cy="590622"/>
          </a:xfrm>
          <a:prstGeom prst="roundRect">
            <a:avLst/>
          </a:prstGeom>
          <a:ln w="57150">
            <a:solidFill>
              <a:srgbClr val="03A6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800" b="1" dirty="0">
                <a:latin typeface="Arial Black" panose="020B0A04020102020204" pitchFamily="34" charset="0"/>
              </a:rPr>
              <a:t>4NT</a:t>
            </a:r>
          </a:p>
        </p:txBody>
      </p:sp>
      <p:grpSp>
        <p:nvGrpSpPr>
          <p:cNvPr id="67" name="Grupp 66"/>
          <p:cNvGrpSpPr/>
          <p:nvPr/>
        </p:nvGrpSpPr>
        <p:grpSpPr>
          <a:xfrm>
            <a:off x="5196788" y="4314822"/>
            <a:ext cx="1054360" cy="582385"/>
            <a:chOff x="3144415" y="3732372"/>
            <a:chExt cx="1054360" cy="582385"/>
          </a:xfrm>
        </p:grpSpPr>
        <p:sp>
          <p:nvSpPr>
            <p:cNvPr id="68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3144415" y="3732372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rPr>
                <a:t>5</a:t>
              </a:r>
            </a:p>
          </p:txBody>
        </p:sp>
        <p:sp>
          <p:nvSpPr>
            <p:cNvPr id="69" name="Freeform 22">
              <a:extLst>
                <a:ext uri="{FF2B5EF4-FFF2-40B4-BE49-F238E27FC236}">
                  <a16:creationId xmlns:a16="http://schemas.microsoft.com/office/drawing/2014/main" id="{ADD459F6-EFDB-4E0C-958A-04E3C3503EA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714266" y="3853679"/>
              <a:ext cx="323485" cy="311988"/>
            </a:xfrm>
            <a:custGeom>
              <a:avLst/>
              <a:gdLst>
                <a:gd name="T0" fmla="*/ 2147483646 w 169"/>
                <a:gd name="T1" fmla="*/ 2147483646 h 183"/>
                <a:gd name="T2" fmla="*/ 2147483646 w 169"/>
                <a:gd name="T3" fmla="*/ 2147483646 h 183"/>
                <a:gd name="T4" fmla="*/ 2147483646 w 169"/>
                <a:gd name="T5" fmla="*/ 2147483646 h 183"/>
                <a:gd name="T6" fmla="*/ 2147483646 w 169"/>
                <a:gd name="T7" fmla="*/ 2147483646 h 183"/>
                <a:gd name="T8" fmla="*/ 2147483646 w 169"/>
                <a:gd name="T9" fmla="*/ 0 h 183"/>
                <a:gd name="T10" fmla="*/ 2147483646 w 169"/>
                <a:gd name="T11" fmla="*/ 2147483646 h 183"/>
                <a:gd name="T12" fmla="*/ 2147483646 w 169"/>
                <a:gd name="T13" fmla="*/ 2147483646 h 183"/>
                <a:gd name="T14" fmla="*/ 2147483646 w 169"/>
                <a:gd name="T15" fmla="*/ 2147483646 h 183"/>
                <a:gd name="T16" fmla="*/ 2147483646 w 169"/>
                <a:gd name="T17" fmla="*/ 2147483646 h 183"/>
                <a:gd name="T18" fmla="*/ 2147483646 w 169"/>
                <a:gd name="T19" fmla="*/ 2147483646 h 183"/>
                <a:gd name="T20" fmla="*/ 2147483646 w 169"/>
                <a:gd name="T21" fmla="*/ 2147483646 h 183"/>
                <a:gd name="T22" fmla="*/ 2147483646 w 169"/>
                <a:gd name="T23" fmla="*/ 2147483646 h 183"/>
                <a:gd name="T24" fmla="*/ 2147483646 w 169"/>
                <a:gd name="T25" fmla="*/ 2147483646 h 183"/>
                <a:gd name="T26" fmla="*/ 2147483646 w 169"/>
                <a:gd name="T27" fmla="*/ 2147483646 h 183"/>
                <a:gd name="T28" fmla="*/ 2147483646 w 169"/>
                <a:gd name="T29" fmla="*/ 2147483646 h 183"/>
                <a:gd name="T30" fmla="*/ 2147483646 w 169"/>
                <a:gd name="T31" fmla="*/ 2147483646 h 183"/>
                <a:gd name="T32" fmla="*/ 2147483646 w 169"/>
                <a:gd name="T33" fmla="*/ 2147483646 h 183"/>
                <a:gd name="T34" fmla="*/ 2147483646 w 169"/>
                <a:gd name="T35" fmla="*/ 2147483646 h 183"/>
                <a:gd name="T36" fmla="*/ 0 w 169"/>
                <a:gd name="T37" fmla="*/ 2147483646 h 183"/>
                <a:gd name="T38" fmla="*/ 2147483646 w 169"/>
                <a:gd name="T39" fmla="*/ 2147483646 h 1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9"/>
                <a:gd name="T61" fmla="*/ 0 h 183"/>
                <a:gd name="T62" fmla="*/ 169 w 169"/>
                <a:gd name="T63" fmla="*/ 183 h 1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9" h="183">
                  <a:moveTo>
                    <a:pt x="1" y="91"/>
                  </a:moveTo>
                  <a:lnTo>
                    <a:pt x="26" y="71"/>
                  </a:lnTo>
                  <a:lnTo>
                    <a:pt x="48" y="49"/>
                  </a:lnTo>
                  <a:lnTo>
                    <a:pt x="67" y="26"/>
                  </a:lnTo>
                  <a:lnTo>
                    <a:pt x="85" y="0"/>
                  </a:lnTo>
                  <a:lnTo>
                    <a:pt x="84" y="1"/>
                  </a:lnTo>
                  <a:lnTo>
                    <a:pt x="101" y="26"/>
                  </a:lnTo>
                  <a:lnTo>
                    <a:pt x="120" y="50"/>
                  </a:lnTo>
                  <a:lnTo>
                    <a:pt x="143" y="71"/>
                  </a:lnTo>
                  <a:lnTo>
                    <a:pt x="168" y="91"/>
                  </a:lnTo>
                  <a:lnTo>
                    <a:pt x="167" y="91"/>
                  </a:lnTo>
                  <a:lnTo>
                    <a:pt x="142" y="111"/>
                  </a:lnTo>
                  <a:lnTo>
                    <a:pt x="120" y="133"/>
                  </a:lnTo>
                  <a:lnTo>
                    <a:pt x="100" y="156"/>
                  </a:lnTo>
                  <a:lnTo>
                    <a:pt x="83" y="182"/>
                  </a:lnTo>
                  <a:lnTo>
                    <a:pt x="66" y="157"/>
                  </a:lnTo>
                  <a:lnTo>
                    <a:pt x="47" y="133"/>
                  </a:lnTo>
                  <a:lnTo>
                    <a:pt x="24" y="111"/>
                  </a:lnTo>
                  <a:lnTo>
                    <a:pt x="0" y="91"/>
                  </a:lnTo>
                  <a:lnTo>
                    <a:pt x="1" y="91"/>
                  </a:lnTo>
                </a:path>
              </a:pathLst>
            </a:custGeom>
            <a:solidFill>
              <a:srgbClr val="FF66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0" name="Rektangel med rundade hörn 44">
            <a:extLst>
              <a:ext uri="{FF2B5EF4-FFF2-40B4-BE49-F238E27FC236}">
                <a16:creationId xmlns:a16="http://schemas.microsoft.com/office/drawing/2014/main" id="{52B57504-317B-4015-A0E3-C0A7524298A6}"/>
              </a:ext>
            </a:extLst>
          </p:cNvPr>
          <p:cNvSpPr/>
          <p:nvPr/>
        </p:nvSpPr>
        <p:spPr>
          <a:xfrm>
            <a:off x="3665600" y="5032938"/>
            <a:ext cx="1106261" cy="561310"/>
          </a:xfrm>
          <a:prstGeom prst="roundRect">
            <a:avLst/>
          </a:prstGeom>
          <a:ln w="57150">
            <a:solidFill>
              <a:srgbClr val="03A6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pPr algn="ctr"/>
            <a:r>
              <a:rPr lang="en-US" sz="2800" b="1" dirty="0">
                <a:latin typeface="Arial Black" panose="020B0A04020102020204" pitchFamily="34" charset="0"/>
              </a:rPr>
              <a:t>5NT</a:t>
            </a:r>
          </a:p>
        </p:txBody>
      </p:sp>
      <p:sp>
        <p:nvSpPr>
          <p:cNvPr id="71" name="textruta 70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304800" y="5121430"/>
            <a:ext cx="3322217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Blackwood 5NT</a:t>
            </a:r>
            <a:r>
              <a:rPr lang="en-US" sz="2000" dirty="0"/>
              <a:t> – Kings?</a:t>
            </a:r>
            <a:endParaRPr lang="en-US" sz="2400" dirty="0"/>
          </a:p>
        </p:txBody>
      </p:sp>
      <p:grpSp>
        <p:nvGrpSpPr>
          <p:cNvPr id="72" name="Grupp 71"/>
          <p:cNvGrpSpPr/>
          <p:nvPr/>
        </p:nvGrpSpPr>
        <p:grpSpPr>
          <a:xfrm>
            <a:off x="5187570" y="4998101"/>
            <a:ext cx="1054360" cy="582385"/>
            <a:chOff x="7766178" y="3772805"/>
            <a:chExt cx="1054360" cy="582385"/>
          </a:xfrm>
        </p:grpSpPr>
        <p:sp>
          <p:nvSpPr>
            <p:cNvPr id="73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7766178" y="3772805"/>
              <a:ext cx="1054360" cy="582385"/>
            </a:xfrm>
            <a:prstGeom prst="roundRect">
              <a:avLst/>
            </a:prstGeom>
            <a:ln w="57150">
              <a:solidFill>
                <a:srgbClr val="03A6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6</a:t>
              </a:r>
            </a:p>
          </p:txBody>
        </p:sp>
        <p:sp>
          <p:nvSpPr>
            <p:cNvPr id="74" name="Freeform 21">
              <a:extLst>
                <a:ext uri="{FF2B5EF4-FFF2-40B4-BE49-F238E27FC236}">
                  <a16:creationId xmlns:a16="http://schemas.microsoft.com/office/drawing/2014/main" id="{1535FB28-4CF4-4DCF-9CB9-3BE494ED959D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8316521" y="3898062"/>
              <a:ext cx="304041" cy="310284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5" name="textruta 74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6457318" y="5060040"/>
            <a:ext cx="1689986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/>
              <a:t>Two kings</a:t>
            </a:r>
          </a:p>
        </p:txBody>
      </p:sp>
      <p:grpSp>
        <p:nvGrpSpPr>
          <p:cNvPr id="76" name="Grupp 75"/>
          <p:cNvGrpSpPr/>
          <p:nvPr/>
        </p:nvGrpSpPr>
        <p:grpSpPr>
          <a:xfrm>
            <a:off x="3689510" y="5678734"/>
            <a:ext cx="1054360" cy="582385"/>
            <a:chOff x="6167534" y="2752654"/>
            <a:chExt cx="1054360" cy="582385"/>
          </a:xfrm>
        </p:grpSpPr>
        <p:sp>
          <p:nvSpPr>
            <p:cNvPr id="77" name="Rektangel med rundade hörn 46">
              <a:extLst>
                <a:ext uri="{FF2B5EF4-FFF2-40B4-BE49-F238E27FC236}">
                  <a16:creationId xmlns:a16="http://schemas.microsoft.com/office/drawing/2014/main" id="{6798C1D6-62AE-4ED3-86A4-B1FD5C4CBC39}"/>
                </a:ext>
              </a:extLst>
            </p:cNvPr>
            <p:cNvSpPr/>
            <p:nvPr/>
          </p:nvSpPr>
          <p:spPr>
            <a:xfrm>
              <a:off x="6167534" y="2752654"/>
              <a:ext cx="1054360" cy="582385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72000" rtlCol="0" anchor="ctr"/>
            <a:lstStyle/>
            <a:p>
              <a:pPr marL="93663"/>
              <a:r>
                <a:rPr lang="en-US" sz="3400" b="1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7</a:t>
              </a:r>
            </a:p>
          </p:txBody>
        </p:sp>
        <p:sp>
          <p:nvSpPr>
            <p:cNvPr id="78" name="Freeform 20" descr="90 %">
              <a:extLst>
                <a:ext uri="{FF2B5EF4-FFF2-40B4-BE49-F238E27FC236}">
                  <a16:creationId xmlns:a16="http://schemas.microsoft.com/office/drawing/2014/main" id="{44F978CB-A69D-490A-B68C-EA40D3B6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845" y="2867714"/>
              <a:ext cx="295203" cy="306874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9" name="textruta 78">
            <a:extLst>
              <a:ext uri="{FF2B5EF4-FFF2-40B4-BE49-F238E27FC236}">
                <a16:creationId xmlns:a16="http://schemas.microsoft.com/office/drawing/2014/main" id="{DE450D8B-8E5C-468D-81FB-EDCA9A20B8C1}"/>
              </a:ext>
            </a:extLst>
          </p:cNvPr>
          <p:cNvSpPr txBox="1"/>
          <p:nvPr/>
        </p:nvSpPr>
        <p:spPr>
          <a:xfrm>
            <a:off x="1891414" y="5742792"/>
            <a:ext cx="1689986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400" dirty="0"/>
              <a:t>Grand slam!</a:t>
            </a:r>
          </a:p>
        </p:txBody>
      </p:sp>
    </p:spTree>
    <p:extLst>
      <p:ext uri="{BB962C8B-B14F-4D97-AF65-F5344CB8AC3E}">
        <p14:creationId xmlns:p14="http://schemas.microsoft.com/office/powerpoint/2010/main" val="42674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5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4" grpId="0" animBg="1"/>
      <p:bldP spid="35" grpId="0"/>
      <p:bldP spid="36" grpId="0"/>
      <p:bldP spid="37" grpId="0"/>
      <p:bldP spid="38" grpId="0"/>
      <p:bldP spid="65" grpId="0"/>
      <p:bldP spid="66" grpId="0"/>
      <p:bldP spid="64" grpId="0" animBg="1"/>
      <p:bldP spid="70" grpId="0" animBg="1"/>
      <p:bldP spid="71" grpId="0"/>
      <p:bldP spid="75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5" y="186432"/>
            <a:ext cx="9515061" cy="6121603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3192564"/>
            <a:ext cx="3657601" cy="24384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005" y="3967162"/>
            <a:ext cx="3044299" cy="2283224"/>
          </a:xfrm>
          <a:prstGeom prst="rect">
            <a:avLst/>
          </a:prstGeom>
        </p:spPr>
      </p:pic>
      <p:sp>
        <p:nvSpPr>
          <p:cNvPr id="9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308" y="355439"/>
            <a:ext cx="8550917" cy="6402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Welcome to the bridge club!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68397" y="1234252"/>
            <a:ext cx="4316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>
                    <a:lumMod val="85000"/>
                  </a:schemeClr>
                </a:solidFill>
              </a:rPr>
              <a:t>Where the game continues!</a:t>
            </a:r>
          </a:p>
        </p:txBody>
      </p:sp>
    </p:spTree>
    <p:extLst>
      <p:ext uri="{BB962C8B-B14F-4D97-AF65-F5344CB8AC3E}">
        <p14:creationId xmlns:p14="http://schemas.microsoft.com/office/powerpoint/2010/main" val="21989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92B0D22-6050-4072-98C9-3FF97776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963" y="280286"/>
            <a:ext cx="9241654" cy="784944"/>
          </a:xfrm>
        </p:spPr>
        <p:txBody>
          <a:bodyPr>
            <a:normAutofit/>
          </a:bodyPr>
          <a:lstStyle/>
          <a:p>
            <a:pPr>
              <a:tabLst>
                <a:tab pos="361950" algn="l"/>
              </a:tabLst>
            </a:pPr>
            <a:r>
              <a:rPr lang="en-US" sz="4000" b="1" dirty="0">
                <a:latin typeface="Arial Black" panose="020B0A04020102020204" pitchFamily="34" charset="0"/>
              </a:rPr>
              <a:t>Summary Lesson 10</a:t>
            </a:r>
          </a:p>
        </p:txBody>
      </p:sp>
      <p:grpSp>
        <p:nvGrpSpPr>
          <p:cNvPr id="45" name="Grupp 44"/>
          <p:cNvGrpSpPr/>
          <p:nvPr/>
        </p:nvGrpSpPr>
        <p:grpSpPr>
          <a:xfrm>
            <a:off x="1306766" y="1522563"/>
            <a:ext cx="3486202" cy="423019"/>
            <a:chOff x="1529682" y="1135496"/>
            <a:chExt cx="3486202" cy="423019"/>
          </a:xfrm>
        </p:grpSpPr>
        <p:grpSp>
          <p:nvGrpSpPr>
            <p:cNvPr id="46" name="Grupp 45"/>
            <p:cNvGrpSpPr/>
            <p:nvPr/>
          </p:nvGrpSpPr>
          <p:grpSpPr>
            <a:xfrm>
              <a:off x="1529682" y="1135496"/>
              <a:ext cx="772422" cy="423019"/>
              <a:chOff x="4894318" y="1948494"/>
              <a:chExt cx="772422" cy="423019"/>
            </a:xfrm>
          </p:grpSpPr>
          <p:sp>
            <p:nvSpPr>
              <p:cNvPr id="48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4894318" y="1948494"/>
                <a:ext cx="772422" cy="423019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3A600"/>
                    </a:solidFill>
                    <a:latin typeface="Arial Black" panose="020B0A04020102020204" pitchFamily="34" charset="0"/>
                  </a:rPr>
                  <a:t>5</a:t>
                </a:r>
                <a:endParaRPr lang="en-US" sz="3400" b="1" dirty="0">
                  <a:solidFill>
                    <a:srgbClr val="03A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9" name="Freeform 23" descr="90 %">
                <a:extLst>
                  <a:ext uri="{FF2B5EF4-FFF2-40B4-BE49-F238E27FC236}">
                    <a16:creationId xmlns:a16="http://schemas.microsoft.com/office/drawing/2014/main" id="{335CBF56-C075-49AB-89C4-5C21B2549EFB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283677" y="2051663"/>
                <a:ext cx="240239" cy="222937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rgbClr val="0CB303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426211" y="1144802"/>
              <a:ext cx="2589673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Zero or four aces</a:t>
              </a:r>
            </a:p>
          </p:txBody>
        </p:sp>
      </p:grpSp>
      <p:grpSp>
        <p:nvGrpSpPr>
          <p:cNvPr id="50" name="Grupp 49"/>
          <p:cNvGrpSpPr/>
          <p:nvPr/>
        </p:nvGrpSpPr>
        <p:grpSpPr>
          <a:xfrm>
            <a:off x="1303618" y="2005763"/>
            <a:ext cx="2228721" cy="432092"/>
            <a:chOff x="1526534" y="1618696"/>
            <a:chExt cx="2228721" cy="432092"/>
          </a:xfrm>
        </p:grpSpPr>
        <p:grpSp>
          <p:nvGrpSpPr>
            <p:cNvPr id="52" name="Grupp 51"/>
            <p:cNvGrpSpPr/>
            <p:nvPr/>
          </p:nvGrpSpPr>
          <p:grpSpPr>
            <a:xfrm>
              <a:off x="1526534" y="1618696"/>
              <a:ext cx="770711" cy="432092"/>
              <a:chOff x="3222169" y="1918256"/>
              <a:chExt cx="770711" cy="432092"/>
            </a:xfrm>
          </p:grpSpPr>
          <p:sp>
            <p:nvSpPr>
              <p:cNvPr id="58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3222169" y="1918256"/>
                <a:ext cx="770711" cy="432092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CC6600"/>
                    </a:solidFill>
                    <a:latin typeface="Arial Black" panose="020B0A04020102020204" pitchFamily="34" charset="0"/>
                  </a:rPr>
                  <a:t>5</a:t>
                </a:r>
                <a:endPara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id="{ADD459F6-EFDB-4E0C-958A-04E3C3503EA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3609141" y="2024323"/>
                <a:ext cx="230158" cy="221978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72000"/>
              <a:lstStyle/>
              <a:p>
                <a:endParaRPr lang="en-US" dirty="0"/>
              </a:p>
            </p:txBody>
          </p: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401059" y="1632539"/>
              <a:ext cx="1354196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One ace</a:t>
              </a:r>
            </a:p>
          </p:txBody>
        </p:sp>
      </p:grpSp>
      <p:grpSp>
        <p:nvGrpSpPr>
          <p:cNvPr id="69" name="Grupp 68"/>
          <p:cNvGrpSpPr/>
          <p:nvPr/>
        </p:nvGrpSpPr>
        <p:grpSpPr>
          <a:xfrm>
            <a:off x="1291236" y="2505141"/>
            <a:ext cx="2602337" cy="420445"/>
            <a:chOff x="1514152" y="2118074"/>
            <a:chExt cx="2602337" cy="420445"/>
          </a:xfrm>
        </p:grpSpPr>
        <p:grpSp>
          <p:nvGrpSpPr>
            <p:cNvPr id="70" name="Grupp 69"/>
            <p:cNvGrpSpPr/>
            <p:nvPr/>
          </p:nvGrpSpPr>
          <p:grpSpPr>
            <a:xfrm>
              <a:off x="1514152" y="2118074"/>
              <a:ext cx="766668" cy="420445"/>
              <a:chOff x="7843932" y="1967155"/>
              <a:chExt cx="766668" cy="420445"/>
            </a:xfrm>
          </p:grpSpPr>
          <p:sp>
            <p:nvSpPr>
              <p:cNvPr id="72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7843932" y="1967155"/>
                <a:ext cx="766668" cy="420445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FF0000"/>
                    </a:solidFill>
                    <a:latin typeface="Arial Black" panose="020B0A04020102020204" pitchFamily="34" charset="0"/>
                  </a:rPr>
                  <a:t>5</a:t>
                </a:r>
              </a:p>
            </p:txBody>
          </p:sp>
          <p:sp>
            <p:nvSpPr>
              <p:cNvPr id="73" name="Freeform 21">
                <a:extLst>
                  <a:ext uri="{FF2B5EF4-FFF2-40B4-BE49-F238E27FC236}">
                    <a16:creationId xmlns:a16="http://schemas.microsoft.com/office/drawing/2014/main" id="{1535FB28-4CF4-4DCF-9CB9-3BE494ED959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8241874" y="2072091"/>
                <a:ext cx="216325" cy="220766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392180" y="2127003"/>
              <a:ext cx="1724309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Two aces</a:t>
              </a:r>
            </a:p>
          </p:txBody>
        </p:sp>
      </p:grpSp>
      <p:grpSp>
        <p:nvGrpSpPr>
          <p:cNvPr id="74" name="Grupp 73"/>
          <p:cNvGrpSpPr/>
          <p:nvPr/>
        </p:nvGrpSpPr>
        <p:grpSpPr>
          <a:xfrm>
            <a:off x="1287524" y="2992917"/>
            <a:ext cx="2845563" cy="423021"/>
            <a:chOff x="1510440" y="2605850"/>
            <a:chExt cx="2845563" cy="423021"/>
          </a:xfrm>
        </p:grpSpPr>
        <p:grpSp>
          <p:nvGrpSpPr>
            <p:cNvPr id="75" name="Grupp 74"/>
            <p:cNvGrpSpPr/>
            <p:nvPr/>
          </p:nvGrpSpPr>
          <p:grpSpPr>
            <a:xfrm>
              <a:off x="1510440" y="2605850"/>
              <a:ext cx="782219" cy="423021"/>
              <a:chOff x="6304381" y="1940026"/>
              <a:chExt cx="782219" cy="423021"/>
            </a:xfrm>
          </p:grpSpPr>
          <p:sp>
            <p:nvSpPr>
              <p:cNvPr id="77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6304381" y="1940026"/>
                <a:ext cx="782219" cy="423021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5</a:t>
                </a:r>
              </a:p>
            </p:txBody>
          </p:sp>
          <p:sp>
            <p:nvSpPr>
              <p:cNvPr id="78" name="Freeform 20" descr="90 %">
                <a:extLst>
                  <a:ext uri="{FF2B5EF4-FFF2-40B4-BE49-F238E27FC236}">
                    <a16:creationId xmlns:a16="http://schemas.microsoft.com/office/drawing/2014/main" id="{44F978CB-A69D-490A-B68C-EA40D3B61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832" y="2039846"/>
                <a:ext cx="210037" cy="218341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401058" y="2606398"/>
              <a:ext cx="1954945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Three aces</a:t>
              </a:r>
            </a:p>
          </p:txBody>
        </p:sp>
      </p:grpSp>
      <p:sp>
        <p:nvSpPr>
          <p:cNvPr id="79" name="textruta 78"/>
          <p:cNvSpPr txBox="1"/>
          <p:nvPr/>
        </p:nvSpPr>
        <p:spPr>
          <a:xfrm>
            <a:off x="1218812" y="1021188"/>
            <a:ext cx="3914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Responses to Blackwood 4NT</a:t>
            </a:r>
          </a:p>
        </p:txBody>
      </p:sp>
      <p:cxnSp>
        <p:nvCxnSpPr>
          <p:cNvPr id="80" name="Rak 79"/>
          <p:cNvCxnSpPr/>
          <p:nvPr/>
        </p:nvCxnSpPr>
        <p:spPr>
          <a:xfrm>
            <a:off x="1143977" y="1452387"/>
            <a:ext cx="4671607" cy="150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Rak 80"/>
          <p:cNvCxnSpPr/>
          <p:nvPr/>
        </p:nvCxnSpPr>
        <p:spPr>
          <a:xfrm>
            <a:off x="1159217" y="3506739"/>
            <a:ext cx="4671607" cy="150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p 14"/>
          <p:cNvGrpSpPr/>
          <p:nvPr/>
        </p:nvGrpSpPr>
        <p:grpSpPr>
          <a:xfrm>
            <a:off x="1331150" y="4207851"/>
            <a:ext cx="3935794" cy="423019"/>
            <a:chOff x="1952942" y="4299291"/>
            <a:chExt cx="3935794" cy="423019"/>
          </a:xfrm>
        </p:grpSpPr>
        <p:grpSp>
          <p:nvGrpSpPr>
            <p:cNvPr id="83" name="Grupp 82"/>
            <p:cNvGrpSpPr/>
            <p:nvPr/>
          </p:nvGrpSpPr>
          <p:grpSpPr>
            <a:xfrm>
              <a:off x="1952942" y="4299291"/>
              <a:ext cx="772422" cy="423019"/>
              <a:chOff x="4894318" y="1948494"/>
              <a:chExt cx="772422" cy="423019"/>
            </a:xfrm>
          </p:grpSpPr>
          <p:sp>
            <p:nvSpPr>
              <p:cNvPr id="85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4894318" y="1948494"/>
                <a:ext cx="772422" cy="423019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3A600"/>
                    </a:solidFill>
                    <a:latin typeface="Arial Black" panose="020B0A04020102020204" pitchFamily="34" charset="0"/>
                  </a:rPr>
                  <a:t>6</a:t>
                </a:r>
                <a:endParaRPr lang="en-US" sz="3400" b="1" dirty="0">
                  <a:solidFill>
                    <a:srgbClr val="03A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6" name="Freeform 23" descr="90 %">
                <a:extLst>
                  <a:ext uri="{FF2B5EF4-FFF2-40B4-BE49-F238E27FC236}">
                    <a16:creationId xmlns:a16="http://schemas.microsoft.com/office/drawing/2014/main" id="{335CBF56-C075-49AB-89C4-5C21B2549EFB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283677" y="2051663"/>
                <a:ext cx="240239" cy="222937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rgbClr val="0CB303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849471" y="4308597"/>
              <a:ext cx="3039265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Zero or four kings</a:t>
              </a:r>
            </a:p>
          </p:txBody>
        </p:sp>
      </p:grpSp>
      <p:grpSp>
        <p:nvGrpSpPr>
          <p:cNvPr id="8" name="Grupp 7"/>
          <p:cNvGrpSpPr/>
          <p:nvPr/>
        </p:nvGrpSpPr>
        <p:grpSpPr>
          <a:xfrm>
            <a:off x="1328002" y="4691051"/>
            <a:ext cx="2228721" cy="432092"/>
            <a:chOff x="1949794" y="4782491"/>
            <a:chExt cx="2228721" cy="432092"/>
          </a:xfrm>
        </p:grpSpPr>
        <p:grpSp>
          <p:nvGrpSpPr>
            <p:cNvPr id="88" name="Grupp 87"/>
            <p:cNvGrpSpPr/>
            <p:nvPr/>
          </p:nvGrpSpPr>
          <p:grpSpPr>
            <a:xfrm>
              <a:off x="1949794" y="4782491"/>
              <a:ext cx="770711" cy="432092"/>
              <a:chOff x="3222169" y="1918256"/>
              <a:chExt cx="770711" cy="432092"/>
            </a:xfrm>
          </p:grpSpPr>
          <p:sp>
            <p:nvSpPr>
              <p:cNvPr id="90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3222169" y="1918256"/>
                <a:ext cx="770711" cy="432092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CC6600"/>
                    </a:solidFill>
                    <a:latin typeface="Arial Black" panose="020B0A04020102020204" pitchFamily="34" charset="0"/>
                  </a:rPr>
                  <a:t>6</a:t>
                </a:r>
                <a:endParaRPr lang="en-US" sz="3400" b="1" dirty="0">
                  <a:solidFill>
                    <a:srgbClr val="CC66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91" name="Freeform 22">
                <a:extLst>
                  <a:ext uri="{FF2B5EF4-FFF2-40B4-BE49-F238E27FC236}">
                    <a16:creationId xmlns:a16="http://schemas.microsoft.com/office/drawing/2014/main" id="{ADD459F6-EFDB-4E0C-958A-04E3C3503EA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3609141" y="2024323"/>
                <a:ext cx="230158" cy="221978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72000"/>
              <a:lstStyle/>
              <a:p>
                <a:endParaRPr lang="en-US" dirty="0"/>
              </a:p>
            </p:txBody>
          </p:sp>
        </p:grpSp>
        <p:sp>
          <p:nvSpPr>
            <p:cNvPr id="89" name="textruta 88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824319" y="4796334"/>
              <a:ext cx="1354196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One king</a:t>
              </a:r>
            </a:p>
          </p:txBody>
        </p:sp>
      </p:grpSp>
      <p:grpSp>
        <p:nvGrpSpPr>
          <p:cNvPr id="7" name="Grupp 6"/>
          <p:cNvGrpSpPr/>
          <p:nvPr/>
        </p:nvGrpSpPr>
        <p:grpSpPr>
          <a:xfrm>
            <a:off x="1315620" y="5190429"/>
            <a:ext cx="2817467" cy="420445"/>
            <a:chOff x="1937412" y="5281869"/>
            <a:chExt cx="2817467" cy="420445"/>
          </a:xfrm>
        </p:grpSpPr>
        <p:grpSp>
          <p:nvGrpSpPr>
            <p:cNvPr id="93" name="Grupp 92"/>
            <p:cNvGrpSpPr/>
            <p:nvPr/>
          </p:nvGrpSpPr>
          <p:grpSpPr>
            <a:xfrm>
              <a:off x="1937412" y="5281869"/>
              <a:ext cx="766668" cy="420445"/>
              <a:chOff x="7843932" y="1967155"/>
              <a:chExt cx="766668" cy="420445"/>
            </a:xfrm>
          </p:grpSpPr>
          <p:sp>
            <p:nvSpPr>
              <p:cNvPr id="95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7843932" y="1967155"/>
                <a:ext cx="766668" cy="420445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FF0000"/>
                    </a:solidFill>
                    <a:latin typeface="Arial Black" panose="020B0A04020102020204" pitchFamily="34" charset="0"/>
                  </a:rPr>
                  <a:t>6</a:t>
                </a:r>
              </a:p>
            </p:txBody>
          </p:sp>
          <p:sp>
            <p:nvSpPr>
              <p:cNvPr id="96" name="Freeform 21">
                <a:extLst>
                  <a:ext uri="{FF2B5EF4-FFF2-40B4-BE49-F238E27FC236}">
                    <a16:creationId xmlns:a16="http://schemas.microsoft.com/office/drawing/2014/main" id="{1535FB28-4CF4-4DCF-9CB9-3BE494ED959D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8241874" y="2072091"/>
                <a:ext cx="216325" cy="220766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4" name="textruta 93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815440" y="5290798"/>
              <a:ext cx="1939439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Two kings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1311908" y="5678205"/>
            <a:ext cx="2848612" cy="423021"/>
            <a:chOff x="1933700" y="5769645"/>
            <a:chExt cx="2848612" cy="423021"/>
          </a:xfrm>
        </p:grpSpPr>
        <p:grpSp>
          <p:nvGrpSpPr>
            <p:cNvPr id="98" name="Grupp 97"/>
            <p:cNvGrpSpPr/>
            <p:nvPr/>
          </p:nvGrpSpPr>
          <p:grpSpPr>
            <a:xfrm>
              <a:off x="1933700" y="5769645"/>
              <a:ext cx="782219" cy="423021"/>
              <a:chOff x="6304381" y="1940026"/>
              <a:chExt cx="782219" cy="423021"/>
            </a:xfrm>
          </p:grpSpPr>
          <p:sp>
            <p:nvSpPr>
              <p:cNvPr id="100" name="Rektangel med rundade hörn 46">
                <a:extLst>
                  <a:ext uri="{FF2B5EF4-FFF2-40B4-BE49-F238E27FC236}">
                    <a16:creationId xmlns:a16="http://schemas.microsoft.com/office/drawing/2014/main" id="{6798C1D6-62AE-4ED3-86A4-B1FD5C4CBC39}"/>
                  </a:ext>
                </a:extLst>
              </p:cNvPr>
              <p:cNvSpPr/>
              <p:nvPr/>
            </p:nvSpPr>
            <p:spPr>
              <a:xfrm>
                <a:off x="6304381" y="1940026"/>
                <a:ext cx="782219" cy="423021"/>
              </a:xfrm>
              <a:prstGeom prst="roundRect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lIns="36000" tIns="72000" rtlCol="0" anchor="ctr"/>
              <a:lstStyle/>
              <a:p>
                <a:pPr marL="93663"/>
                <a:r>
                  <a:rPr lang="en-US" sz="2400" b="1" dirty="0"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6</a:t>
                </a:r>
              </a:p>
            </p:txBody>
          </p:sp>
          <p:sp>
            <p:nvSpPr>
              <p:cNvPr id="101" name="Freeform 20" descr="90 %">
                <a:extLst>
                  <a:ext uri="{FF2B5EF4-FFF2-40B4-BE49-F238E27FC236}">
                    <a16:creationId xmlns:a16="http://schemas.microsoft.com/office/drawing/2014/main" id="{44F978CB-A69D-490A-B68C-EA40D3B61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832" y="2039846"/>
                <a:ext cx="210037" cy="218341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9" name="textruta 98">
              <a:extLst>
                <a:ext uri="{FF2B5EF4-FFF2-40B4-BE49-F238E27FC236}">
                  <a16:creationId xmlns:a16="http://schemas.microsoft.com/office/drawing/2014/main" id="{DE450D8B-8E5C-468D-81FB-EDCA9A20B8C1}"/>
                </a:ext>
              </a:extLst>
            </p:cNvPr>
            <p:cNvSpPr txBox="1"/>
            <p:nvPr/>
          </p:nvSpPr>
          <p:spPr>
            <a:xfrm>
              <a:off x="2824318" y="5770193"/>
              <a:ext cx="1957994" cy="404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dirty="0"/>
                <a:t>Three kings</a:t>
              </a:r>
            </a:p>
          </p:txBody>
        </p:sp>
      </p:grpSp>
      <p:sp>
        <p:nvSpPr>
          <p:cNvPr id="102" name="textruta 101"/>
          <p:cNvSpPr txBox="1"/>
          <p:nvPr/>
        </p:nvSpPr>
        <p:spPr>
          <a:xfrm>
            <a:off x="1243196" y="3706476"/>
            <a:ext cx="3914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Responses to Blackwood 5NT</a:t>
            </a:r>
          </a:p>
        </p:txBody>
      </p:sp>
      <p:cxnSp>
        <p:nvCxnSpPr>
          <p:cNvPr id="103" name="Rak 102"/>
          <p:cNvCxnSpPr/>
          <p:nvPr/>
        </p:nvCxnSpPr>
        <p:spPr>
          <a:xfrm>
            <a:off x="1168361" y="4137675"/>
            <a:ext cx="4671607" cy="150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Rak 103"/>
          <p:cNvCxnSpPr/>
          <p:nvPr/>
        </p:nvCxnSpPr>
        <p:spPr>
          <a:xfrm>
            <a:off x="1183601" y="6192027"/>
            <a:ext cx="4671607" cy="150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ruta 104"/>
          <p:cNvSpPr txBox="1"/>
          <p:nvPr/>
        </p:nvSpPr>
        <p:spPr>
          <a:xfrm>
            <a:off x="6656815" y="4788239"/>
            <a:ext cx="25420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Note! </a:t>
            </a:r>
            <a:r>
              <a:rPr lang="en-US" sz="2000" dirty="0"/>
              <a:t>You can ask for kings when you have all aces and you want to go to a grand slam!</a:t>
            </a:r>
          </a:p>
        </p:txBody>
      </p:sp>
    </p:spTree>
    <p:extLst>
      <p:ext uri="{BB962C8B-B14F-4D97-AF65-F5344CB8AC3E}">
        <p14:creationId xmlns:p14="http://schemas.microsoft.com/office/powerpoint/2010/main" val="15643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102" grpId="0"/>
      <p:bldP spid="105" grpId="0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5987</TotalTime>
  <Words>291</Words>
  <Application>Microsoft Office PowerPoint</Application>
  <PresentationFormat>A4 Paper (210x297 mm)</PresentationFormat>
  <Paragraphs>127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Berlin Sans FB Demi</vt:lpstr>
      <vt:lpstr>Calibri</vt:lpstr>
      <vt:lpstr>Calibri Light</vt:lpstr>
      <vt:lpstr>Comic Sans MS</vt:lpstr>
      <vt:lpstr>Wingdings</vt:lpstr>
      <vt:lpstr>Office-tema</vt:lpstr>
      <vt:lpstr>PowerPoint Presentation</vt:lpstr>
      <vt:lpstr>Blackwood 4NT</vt:lpstr>
      <vt:lpstr>Example</vt:lpstr>
      <vt:lpstr>Example</vt:lpstr>
      <vt:lpstr>Example</vt:lpstr>
      <vt:lpstr>Blackwood 5NT</vt:lpstr>
      <vt:lpstr>Welcome to the bridge club!</vt:lpstr>
      <vt:lpstr>Summary Lesson 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Janne</dc:creator>
  <cp:lastModifiedBy>Fellus</cp:lastModifiedBy>
  <cp:revision>387</cp:revision>
  <cp:lastPrinted>2017-11-26T19:31:20Z</cp:lastPrinted>
  <dcterms:created xsi:type="dcterms:W3CDTF">2017-05-29T10:48:30Z</dcterms:created>
  <dcterms:modified xsi:type="dcterms:W3CDTF">2019-03-13T16:28:59Z</dcterms:modified>
</cp:coreProperties>
</file>