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1" r:id="rId3"/>
    <p:sldId id="283" r:id="rId4"/>
    <p:sldId id="284" r:id="rId5"/>
    <p:sldId id="287" r:id="rId6"/>
    <p:sldId id="285" r:id="rId7"/>
    <p:sldId id="286" r:id="rId8"/>
    <p:sldId id="262" r:id="rId9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FF99"/>
    <a:srgbClr val="03A600"/>
    <a:srgbClr val="FF9933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36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111587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>
                <a:latin typeface="+mn-lt"/>
              </a:rPr>
              <a:t>Lektion </a:t>
            </a:r>
            <a:r>
              <a:rPr lang="sv-SE" altLang="sv-SE" sz="1400" b="0" dirty="0" smtClean="0">
                <a:latin typeface="+mn-lt"/>
              </a:rPr>
              <a:t>4: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4: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139781" y="4262816"/>
            <a:ext cx="5592866" cy="9903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Notrump Bids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Overcalls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4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0" y="1555149"/>
            <a:ext cx="4802976" cy="4465080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46" y="209831"/>
            <a:ext cx="8543925" cy="70221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Balanced Hands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" name="Grupp 12"/>
          <p:cNvGrpSpPr/>
          <p:nvPr/>
        </p:nvGrpSpPr>
        <p:grpSpPr>
          <a:xfrm>
            <a:off x="5801032" y="2370264"/>
            <a:ext cx="3295610" cy="461665"/>
            <a:chOff x="6188959" y="1917682"/>
            <a:chExt cx="3295610" cy="461665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6188959" y="1917682"/>
              <a:ext cx="23765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Opener’s first bid</a:t>
              </a:r>
              <a:endParaRPr lang="en-US" sz="2400" dirty="0"/>
            </a:p>
          </p:txBody>
        </p:sp>
        <p:grpSp>
          <p:nvGrpSpPr>
            <p:cNvPr id="15" name="Grupp 14"/>
            <p:cNvGrpSpPr/>
            <p:nvPr/>
          </p:nvGrpSpPr>
          <p:grpSpPr>
            <a:xfrm>
              <a:off x="8717901" y="1954071"/>
              <a:ext cx="766668" cy="420445"/>
              <a:chOff x="7691532" y="739488"/>
              <a:chExt cx="766668" cy="420445"/>
            </a:xfrm>
          </p:grpSpPr>
          <p:sp>
            <p:nvSpPr>
              <p:cNvPr id="1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7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8" name="textruta 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801032" y="4015536"/>
            <a:ext cx="358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Opener’s second bid shows</a:t>
            </a:r>
            <a:endParaRPr lang="en-US" sz="2400" dirty="0"/>
          </a:p>
        </p:txBody>
      </p:sp>
      <p:grpSp>
        <p:nvGrpSpPr>
          <p:cNvPr id="2" name="Grupp 1"/>
          <p:cNvGrpSpPr/>
          <p:nvPr/>
        </p:nvGrpSpPr>
        <p:grpSpPr>
          <a:xfrm>
            <a:off x="5801032" y="3220385"/>
            <a:ext cx="3339338" cy="469171"/>
            <a:chOff x="5422342" y="2592312"/>
            <a:chExt cx="3339338" cy="469171"/>
          </a:xfrm>
        </p:grpSpPr>
        <p:sp>
          <p:nvSpPr>
            <p:cNvPr id="7" name="textruta 6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422342" y="2592312"/>
              <a:ext cx="25289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Responder’s bid</a:t>
              </a:r>
              <a:endParaRPr lang="en-US" sz="2400" dirty="0"/>
            </a:p>
          </p:txBody>
        </p:sp>
        <p:grpSp>
          <p:nvGrpSpPr>
            <p:cNvPr id="23" name="Grupp 22"/>
            <p:cNvGrpSpPr/>
            <p:nvPr/>
          </p:nvGrpSpPr>
          <p:grpSpPr>
            <a:xfrm>
              <a:off x="7979461" y="2638462"/>
              <a:ext cx="782219" cy="423021"/>
              <a:chOff x="6304381" y="3794233"/>
              <a:chExt cx="782219" cy="423021"/>
            </a:xfrm>
          </p:grpSpPr>
          <p:sp>
            <p:nvSpPr>
              <p:cNvPr id="2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304381" y="3794233"/>
                <a:ext cx="782219" cy="423021"/>
              </a:xfrm>
              <a:prstGeom prst="roundRect">
                <a:avLst/>
              </a:prstGeom>
              <a:ln w="3810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5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3894053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8" name="textruta 1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161386" y="5816456"/>
            <a:ext cx="269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Balanced hand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26" name="textruta 25"/>
          <p:cNvSpPr txBox="1"/>
          <p:nvPr/>
        </p:nvSpPr>
        <p:spPr>
          <a:xfrm>
            <a:off x="817223" y="1031929"/>
            <a:ext cx="2279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Opening hand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1" name="Grupp 10"/>
          <p:cNvGrpSpPr/>
          <p:nvPr/>
        </p:nvGrpSpPr>
        <p:grpSpPr>
          <a:xfrm>
            <a:off x="6182903" y="5332153"/>
            <a:ext cx="2449073" cy="476723"/>
            <a:chOff x="6182903" y="5332153"/>
            <a:chExt cx="2449073" cy="476723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7208188" y="5339682"/>
              <a:ext cx="14237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18-19 hcp</a:t>
              </a:r>
              <a:endParaRPr lang="en-US" sz="2400" dirty="0"/>
            </a:p>
          </p:txBody>
        </p:sp>
        <p:sp>
          <p:nvSpPr>
            <p:cNvPr id="27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6182903" y="5332153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4" name="Grupp 3"/>
          <p:cNvGrpSpPr/>
          <p:nvPr/>
        </p:nvGrpSpPr>
        <p:grpSpPr>
          <a:xfrm>
            <a:off x="6163853" y="4661709"/>
            <a:ext cx="2518390" cy="476723"/>
            <a:chOff x="6163853" y="4661709"/>
            <a:chExt cx="2518390" cy="476723"/>
          </a:xfrm>
        </p:grpSpPr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7189527" y="4669238"/>
              <a:ext cx="14927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12-14 hcp </a:t>
              </a:r>
              <a:endParaRPr lang="en-US" sz="2400" dirty="0"/>
            </a:p>
          </p:txBody>
        </p:sp>
        <p:sp>
          <p:nvSpPr>
            <p:cNvPr id="28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6163853" y="4661709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45" y="270537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1646879" y="1868656"/>
            <a:ext cx="1494456" cy="1570303"/>
            <a:chOff x="1208584" y="1916832"/>
            <a:chExt cx="149412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2282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6371279" y="1868656"/>
            <a:ext cx="1334155" cy="1570303"/>
            <a:chOff x="1208584" y="1916832"/>
            <a:chExt cx="1333863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6255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499085" y="1236876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282030" y="1306553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402112" y="5454400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57084" y="3846601"/>
            <a:ext cx="2492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 hearts,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892145" y="3686797"/>
            <a:ext cx="3784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No 3-card support, 6+ hcp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The </a:t>
            </a:r>
            <a:r>
              <a:rPr lang="en-US" sz="2400" b="1" dirty="0" smtClean="0"/>
              <a:t>nearest 4-card </a:t>
            </a:r>
            <a:r>
              <a:rPr lang="en-US" sz="2400" dirty="0" smtClean="0"/>
              <a:t>suit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29337" y="4581373"/>
            <a:ext cx="3019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No 4-card support</a:t>
            </a:r>
          </a:p>
          <a:p>
            <a:pPr algn="r">
              <a:lnSpc>
                <a:spcPts val="2400"/>
              </a:lnSpc>
            </a:pPr>
            <a:r>
              <a:rPr lang="en-US" sz="2400" dirty="0" smtClean="0"/>
              <a:t>Balanced, 12-14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892145" y="4664177"/>
            <a:ext cx="3072394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Strength for game.</a:t>
            </a:r>
            <a:endParaRPr lang="en-US" sz="2400" dirty="0"/>
          </a:p>
        </p:txBody>
      </p:sp>
      <p:grpSp>
        <p:nvGrpSpPr>
          <p:cNvPr id="39" name="Grupp 38"/>
          <p:cNvGrpSpPr/>
          <p:nvPr/>
        </p:nvGrpSpPr>
        <p:grpSpPr>
          <a:xfrm>
            <a:off x="3357325" y="3744809"/>
            <a:ext cx="1054360" cy="582385"/>
            <a:chOff x="7691532" y="731021"/>
            <a:chExt cx="1054360" cy="582385"/>
          </a:xfrm>
        </p:grpSpPr>
        <p:sp>
          <p:nvSpPr>
            <p:cNvPr id="4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upp 41"/>
          <p:cNvGrpSpPr/>
          <p:nvPr/>
        </p:nvGrpSpPr>
        <p:grpSpPr>
          <a:xfrm>
            <a:off x="4704283" y="3754143"/>
            <a:ext cx="1054360" cy="582385"/>
            <a:chOff x="6226627" y="3754143"/>
            <a:chExt cx="1054360" cy="582385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4699036" y="4610101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3NT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33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390711" y="4606689"/>
            <a:ext cx="1048321" cy="561310"/>
          </a:xfrm>
          <a:prstGeom prst="roundRect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1NT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2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1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38" grpId="0"/>
      <p:bldP spid="46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4" y="251874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37497" y="1868656"/>
            <a:ext cx="1494456" cy="1570303"/>
            <a:chOff x="1208584" y="1916832"/>
            <a:chExt cx="149412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2282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KQJ32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6300258" y="1868656"/>
            <a:ext cx="1316522" cy="1570303"/>
            <a:chOff x="1208584" y="1916832"/>
            <a:chExt cx="1316234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4492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833978" y="1236876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097625" y="1236876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508644" y="5454400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69735" y="3828844"/>
            <a:ext cx="2605259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5+ hearts,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918781" y="3722310"/>
            <a:ext cx="3784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The </a:t>
            </a:r>
            <a:r>
              <a:rPr lang="en-US" sz="2400" b="1" dirty="0" smtClean="0"/>
              <a:t>nearest 4-card </a:t>
            </a:r>
            <a:r>
              <a:rPr lang="en-US" sz="2400" dirty="0" smtClean="0"/>
              <a:t>suit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6+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92963" y="4536985"/>
            <a:ext cx="30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No 4-card support</a:t>
            </a:r>
          </a:p>
          <a:p>
            <a:pPr algn="r">
              <a:lnSpc>
                <a:spcPts val="2400"/>
              </a:lnSpc>
            </a:pPr>
            <a:r>
              <a:rPr lang="en-US" sz="2400" dirty="0" smtClean="0"/>
              <a:t>Balanced, 18-19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918781" y="4690811"/>
            <a:ext cx="3072394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Strength for slam.</a:t>
            </a:r>
            <a:endParaRPr lang="en-US" sz="2400" dirty="0"/>
          </a:p>
        </p:txBody>
      </p:sp>
      <p:grpSp>
        <p:nvGrpSpPr>
          <p:cNvPr id="39" name="Grupp 38"/>
          <p:cNvGrpSpPr/>
          <p:nvPr/>
        </p:nvGrpSpPr>
        <p:grpSpPr>
          <a:xfrm>
            <a:off x="3446103" y="3744809"/>
            <a:ext cx="1054360" cy="582385"/>
            <a:chOff x="7691532" y="731021"/>
            <a:chExt cx="1054360" cy="582385"/>
          </a:xfrm>
        </p:grpSpPr>
        <p:sp>
          <p:nvSpPr>
            <p:cNvPr id="4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upp 41"/>
          <p:cNvGrpSpPr/>
          <p:nvPr/>
        </p:nvGrpSpPr>
        <p:grpSpPr>
          <a:xfrm>
            <a:off x="4775306" y="3754143"/>
            <a:ext cx="1054360" cy="582385"/>
            <a:chOff x="6226627" y="3754143"/>
            <a:chExt cx="1054360" cy="582385"/>
          </a:xfrm>
        </p:grpSpPr>
        <p:sp>
          <p:nvSpPr>
            <p:cNvPr id="4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Rektangel med rundade hörn 45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4770059" y="4610101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6NT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32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495486" y="4606689"/>
            <a:ext cx="1048321" cy="561310"/>
          </a:xfrm>
          <a:prstGeom prst="roundRect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2NT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1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38" grpId="0"/>
      <p:bldP spid="46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52" y="1563408"/>
            <a:ext cx="7939272" cy="4501489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6" y="237822"/>
            <a:ext cx="8543925" cy="72322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Overcalls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23528" y="5936400"/>
            <a:ext cx="6877422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A </a:t>
            </a:r>
            <a:r>
              <a:rPr lang="en-US" sz="2400" b="1" dirty="0" smtClean="0"/>
              <a:t>good</a:t>
            </a:r>
            <a:r>
              <a:rPr lang="en-US" sz="2400" dirty="0" smtClean="0"/>
              <a:t> 5+card suit has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two top honors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02" y="1874624"/>
            <a:ext cx="1551699" cy="653972"/>
          </a:xfrm>
          <a:prstGeom prst="rect">
            <a:avLst/>
          </a:prstGeom>
        </p:spPr>
      </p:pic>
      <p:sp>
        <p:nvSpPr>
          <p:cNvPr id="17" name="textruta 1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1324" y="1143576"/>
            <a:ext cx="7241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When an opponent has opened, you can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overcall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8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77135" y="2463287"/>
            <a:ext cx="1948823" cy="50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need: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 txBox="1">
            <a:spLocks/>
          </p:cNvSpPr>
          <p:nvPr/>
        </p:nvSpPr>
        <p:spPr>
          <a:xfrm>
            <a:off x="457200" y="3035565"/>
            <a:ext cx="1968759" cy="1480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A </a:t>
            </a:r>
            <a:r>
              <a:rPr lang="en-US" sz="2400" b="1" dirty="0" smtClean="0"/>
              <a:t>good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5-card suit</a:t>
            </a:r>
          </a:p>
          <a:p>
            <a:pPr marL="2698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10+ hcp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028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6" y="233214"/>
            <a:ext cx="3527069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31338" y="1680485"/>
            <a:ext cx="1513692" cy="1570303"/>
            <a:chOff x="1208584" y="1916832"/>
            <a:chExt cx="1513361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4205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AQ942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JT5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498995" y="2918343"/>
            <a:ext cx="1540942" cy="1570303"/>
            <a:chOff x="1208584" y="1916832"/>
            <a:chExt cx="154060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J76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082013" y="4240181"/>
            <a:ext cx="1244387" cy="1570303"/>
            <a:chOff x="1208584" y="1916832"/>
            <a:chExt cx="1244115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J765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510674" y="2918343"/>
            <a:ext cx="1271638" cy="1570303"/>
            <a:chOff x="1208584" y="1916832"/>
            <a:chExt cx="1271360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0005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AT98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" name="Rektangel med rundade hörn 1"/>
          <p:cNvSpPr/>
          <p:nvPr/>
        </p:nvSpPr>
        <p:spPr>
          <a:xfrm>
            <a:off x="2158362" y="3246294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57600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  <a:endParaRPr lang="en-US" b="1" dirty="0">
              <a:ln w="0"/>
              <a:solidFill>
                <a:srgbClr val="FFFF99"/>
              </a:solidFill>
            </a:endParaRPr>
          </a:p>
        </p:txBody>
      </p:sp>
      <p:grpSp>
        <p:nvGrpSpPr>
          <p:cNvPr id="59" name="Grupp 58"/>
          <p:cNvGrpSpPr/>
          <p:nvPr/>
        </p:nvGrpSpPr>
        <p:grpSpPr>
          <a:xfrm>
            <a:off x="6556697" y="1728643"/>
            <a:ext cx="766668" cy="420445"/>
            <a:chOff x="7691532" y="739488"/>
            <a:chExt cx="766668" cy="420445"/>
          </a:xfrm>
        </p:grpSpPr>
        <p:sp>
          <p:nvSpPr>
            <p:cNvPr id="6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" name="Grupp 61"/>
          <p:cNvGrpSpPr/>
          <p:nvPr/>
        </p:nvGrpSpPr>
        <p:grpSpPr>
          <a:xfrm>
            <a:off x="7572178" y="1728643"/>
            <a:ext cx="782219" cy="423021"/>
            <a:chOff x="6304381" y="1940026"/>
            <a:chExt cx="782219" cy="423021"/>
          </a:xfrm>
        </p:grpSpPr>
        <p:sp>
          <p:nvSpPr>
            <p:cNvPr id="6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5" name="Grupp 64"/>
          <p:cNvGrpSpPr/>
          <p:nvPr/>
        </p:nvGrpSpPr>
        <p:grpSpPr>
          <a:xfrm>
            <a:off x="8603211" y="1728643"/>
            <a:ext cx="766668" cy="420445"/>
            <a:chOff x="7843932" y="1967155"/>
            <a:chExt cx="766668" cy="420445"/>
          </a:xfrm>
        </p:grpSpPr>
        <p:sp>
          <p:nvSpPr>
            <p:cNvPr id="6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" name="Grupp 67"/>
          <p:cNvGrpSpPr/>
          <p:nvPr/>
        </p:nvGrpSpPr>
        <p:grpSpPr>
          <a:xfrm>
            <a:off x="5564543" y="2356948"/>
            <a:ext cx="782219" cy="423021"/>
            <a:chOff x="6304381" y="1940026"/>
            <a:chExt cx="782219" cy="423021"/>
          </a:xfrm>
        </p:grpSpPr>
        <p:sp>
          <p:nvSpPr>
            <p:cNvPr id="6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30687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7556024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90690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564543" y="1212824"/>
            <a:ext cx="4130063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83896" y="3683102"/>
            <a:ext cx="3964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2400" b="1" dirty="0" smtClean="0"/>
              <a:t>1He</a:t>
            </a:r>
            <a:r>
              <a:rPr lang="en-US" sz="2400" dirty="0" smtClean="0"/>
              <a:t>:	12+ hcp, 5+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1Sp</a:t>
            </a:r>
            <a:r>
              <a:rPr lang="en-US" sz="2400" dirty="0" smtClean="0"/>
              <a:t>:	10+ hcp, good 5+ spades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2He</a:t>
            </a:r>
            <a:r>
              <a:rPr lang="en-US" sz="2400" dirty="0" smtClean="0"/>
              <a:t>:	6-10 hcp, 3+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2Sp</a:t>
            </a:r>
            <a:r>
              <a:rPr lang="en-US" sz="2400" dirty="0" smtClean="0"/>
              <a:t>:	6-10 hcp, 3+ spades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0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4" y="223879"/>
            <a:ext cx="4614863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031338" y="1680485"/>
            <a:ext cx="1540942" cy="1570303"/>
            <a:chOff x="1208584" y="1916832"/>
            <a:chExt cx="1540605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6930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AQT52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K872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3498995" y="2918343"/>
            <a:ext cx="1244387" cy="1570303"/>
            <a:chOff x="1208584" y="1916832"/>
            <a:chExt cx="124411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A87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2" name="Grupp 10"/>
          <p:cNvGrpSpPr>
            <a:grpSpLocks/>
          </p:cNvGrpSpPr>
          <p:nvPr/>
        </p:nvGrpSpPr>
        <p:grpSpPr bwMode="auto">
          <a:xfrm>
            <a:off x="2082013" y="4240181"/>
            <a:ext cx="1234769" cy="1570303"/>
            <a:chOff x="1208584" y="1916832"/>
            <a:chExt cx="1234499" cy="1570568"/>
          </a:xfrm>
        </p:grpSpPr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63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T965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7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8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2" name="Grupp 10"/>
          <p:cNvGrpSpPr>
            <a:grpSpLocks/>
          </p:cNvGrpSpPr>
          <p:nvPr/>
        </p:nvGrpSpPr>
        <p:grpSpPr bwMode="auto">
          <a:xfrm>
            <a:off x="510674" y="2918343"/>
            <a:ext cx="1334155" cy="1570303"/>
            <a:chOff x="1208584" y="1916832"/>
            <a:chExt cx="1333863" cy="1570568"/>
          </a:xfrm>
        </p:grpSpPr>
        <p:sp>
          <p:nvSpPr>
            <p:cNvPr id="5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6255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QJT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QJT9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" name="Rektangel med rundade hörn 1"/>
          <p:cNvSpPr/>
          <p:nvPr/>
        </p:nvSpPr>
        <p:spPr>
          <a:xfrm>
            <a:off x="2158362" y="3246294"/>
            <a:ext cx="923731" cy="914400"/>
          </a:xfrm>
          <a:prstGeom prst="roundRect">
            <a:avLst/>
          </a:prstGeom>
          <a:solidFill>
            <a:srgbClr val="03A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576000" rtlCol="0" anchor="ctr"/>
          <a:lstStyle/>
          <a:p>
            <a:pPr algn="ctr"/>
            <a:r>
              <a:rPr lang="en-US" b="1" dirty="0" smtClean="0">
                <a:ln w="0"/>
                <a:solidFill>
                  <a:srgbClr val="FFFF99"/>
                </a:solidFill>
              </a:rPr>
              <a:t>Deal</a:t>
            </a:r>
          </a:p>
        </p:txBody>
      </p:sp>
      <p:grpSp>
        <p:nvGrpSpPr>
          <p:cNvPr id="59" name="Grupp 58"/>
          <p:cNvGrpSpPr/>
          <p:nvPr/>
        </p:nvGrpSpPr>
        <p:grpSpPr>
          <a:xfrm>
            <a:off x="6556697" y="1728643"/>
            <a:ext cx="766668" cy="420445"/>
            <a:chOff x="7691532" y="739488"/>
            <a:chExt cx="766668" cy="420445"/>
          </a:xfrm>
        </p:grpSpPr>
        <p:sp>
          <p:nvSpPr>
            <p:cNvPr id="6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6530687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7556024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90690" y="2363852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605463" y="1212824"/>
            <a:ext cx="4138305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tabLst>
                <a:tab pos="895350" algn="l"/>
                <a:tab pos="2062163" algn="l"/>
                <a:tab pos="3022600" algn="l"/>
              </a:tabLst>
            </a:pPr>
            <a:r>
              <a:rPr lang="en-US" sz="2400" dirty="0" smtClean="0"/>
              <a:t>West	North	East	South	</a:t>
            </a:r>
            <a:endParaRPr lang="en-US" sz="2400" dirty="0"/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83776" y="3683102"/>
            <a:ext cx="4259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2400" b="1" dirty="0" smtClean="0"/>
              <a:t>1He</a:t>
            </a:r>
            <a:r>
              <a:rPr lang="en-US" sz="2400" dirty="0" smtClean="0"/>
              <a:t>:	12+ hcp, 5+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1NT</a:t>
            </a:r>
            <a:r>
              <a:rPr lang="en-US" sz="2400" dirty="0" smtClean="0"/>
              <a:t>:	15-17 hcp, balanced hand, 	stopper in hearts</a:t>
            </a:r>
          </a:p>
          <a:p>
            <a:pPr>
              <a:tabLst>
                <a:tab pos="714375" algn="l"/>
              </a:tabLst>
            </a:pPr>
            <a:r>
              <a:rPr lang="en-US" sz="2400" b="1" dirty="0" smtClean="0"/>
              <a:t>3NT</a:t>
            </a:r>
            <a:r>
              <a:rPr lang="en-US" sz="2400" dirty="0" smtClean="0"/>
              <a:t>:	11-15 hcp, balanced hand</a:t>
            </a:r>
          </a:p>
        </p:txBody>
      </p:sp>
      <p:sp>
        <p:nvSpPr>
          <p:cNvPr id="7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8572803" y="1745751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5494051" y="2318748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3NT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43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7521146" y="1695579"/>
            <a:ext cx="920630" cy="47672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400" b="1" dirty="0" smtClean="0">
                <a:latin typeface="Arial Black" panose="020B0A04020102020204" pitchFamily="34" charset="0"/>
              </a:rPr>
              <a:t>1NT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5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8" grpId="0" animBg="1"/>
      <p:bldP spid="79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00" y="214969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4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608312" y="1277772"/>
            <a:ext cx="5993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Balanced hand with different strengths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08312" y="1843424"/>
            <a:ext cx="8103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343025" algn="l"/>
              </a:tabLst>
            </a:pPr>
            <a:r>
              <a:rPr lang="en-US" sz="2400" b="1" dirty="0" smtClean="0"/>
              <a:t>12-14 hcp</a:t>
            </a:r>
            <a:r>
              <a:rPr lang="en-US" sz="2400" dirty="0" smtClean="0"/>
              <a:t>	Open 1 of a suit and rebid notrump on lowest level</a:t>
            </a:r>
          </a:p>
          <a:p>
            <a:pPr>
              <a:tabLst>
                <a:tab pos="1343025" algn="l"/>
              </a:tabLst>
            </a:pPr>
            <a:r>
              <a:rPr lang="en-US" sz="2400" b="1" dirty="0" smtClean="0"/>
              <a:t>15-17 hcp </a:t>
            </a:r>
            <a:r>
              <a:rPr lang="en-US" sz="2400" dirty="0" smtClean="0"/>
              <a:t>	Open 1NT</a:t>
            </a:r>
          </a:p>
          <a:p>
            <a:pPr>
              <a:tabLst>
                <a:tab pos="1343025" algn="l"/>
              </a:tabLst>
            </a:pPr>
            <a:r>
              <a:rPr lang="en-US" sz="2400" b="1" dirty="0" smtClean="0"/>
              <a:t>18-19 hcp</a:t>
            </a:r>
            <a:r>
              <a:rPr lang="en-US" sz="2400" dirty="0" smtClean="0"/>
              <a:t>	Open 1 of a suit and rebid notrump on next level</a:t>
            </a: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184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790998" y="3772411"/>
            <a:ext cx="1400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Overcall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08312" y="4386599"/>
            <a:ext cx="7757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343025" algn="l"/>
              </a:tabLst>
            </a:pPr>
            <a:r>
              <a:rPr lang="en-US" sz="2400" b="1" dirty="0" smtClean="0"/>
              <a:t>1 of a suit</a:t>
            </a:r>
            <a:r>
              <a:rPr lang="en-US" sz="2400" dirty="0" smtClean="0"/>
              <a:t>	10+ hcp	good 5-card suit</a:t>
            </a:r>
          </a:p>
          <a:p>
            <a:pPr>
              <a:tabLst>
                <a:tab pos="1343025" algn="l"/>
              </a:tabLst>
            </a:pPr>
            <a:r>
              <a:rPr lang="en-US" sz="2400" b="1" dirty="0" smtClean="0"/>
              <a:t>1NT</a:t>
            </a:r>
            <a:r>
              <a:rPr lang="en-US" sz="2400" dirty="0" smtClean="0"/>
              <a:t>	15-17 hcp	balanced with stopper in opened suit</a:t>
            </a:r>
          </a:p>
        </p:txBody>
      </p: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3464</TotalTime>
  <Words>210</Words>
  <Application>Microsoft Office PowerPoint</Application>
  <PresentationFormat>A4 Paper (210x297 mm)</PresentationFormat>
  <Paragraphs>136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Tahoma</vt:lpstr>
      <vt:lpstr>Wingdings</vt:lpstr>
      <vt:lpstr>Office-tema</vt:lpstr>
      <vt:lpstr>PowerPoint Presentation</vt:lpstr>
      <vt:lpstr>Balanced Hands</vt:lpstr>
      <vt:lpstr>Example</vt:lpstr>
      <vt:lpstr>Example</vt:lpstr>
      <vt:lpstr>Overcalls</vt:lpstr>
      <vt:lpstr>Example</vt:lpstr>
      <vt:lpstr>Example</vt:lpstr>
      <vt:lpstr>Summary Lesson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228</cp:revision>
  <cp:lastPrinted>2017-10-11T17:29:46Z</cp:lastPrinted>
  <dcterms:created xsi:type="dcterms:W3CDTF">2017-05-29T10:48:30Z</dcterms:created>
  <dcterms:modified xsi:type="dcterms:W3CDTF">2018-10-27T10:14:36Z</dcterms:modified>
</cp:coreProperties>
</file>