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notesMasterIdLst>
    <p:notesMasterId r:id="rId10"/>
  </p:notesMasterIdLst>
  <p:handoutMasterIdLst>
    <p:handoutMasterId r:id="rId11"/>
  </p:handoutMasterIdLst>
  <p:sldIdLst>
    <p:sldId id="257" r:id="rId2"/>
    <p:sldId id="291" r:id="rId3"/>
    <p:sldId id="277" r:id="rId4"/>
    <p:sldId id="293" r:id="rId5"/>
    <p:sldId id="285" r:id="rId6"/>
    <p:sldId id="290" r:id="rId7"/>
    <p:sldId id="292" r:id="rId8"/>
    <p:sldId id="262" r:id="rId9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A600"/>
    <a:srgbClr val="FF9933"/>
    <a:srgbClr val="FF3505"/>
    <a:srgbClr val="FFFF99"/>
    <a:srgbClr val="0099FF"/>
    <a:srgbClr val="CC6600"/>
    <a:srgbClr val="0CB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65" d="100"/>
          <a:sy n="65" d="100"/>
        </p:scale>
        <p:origin x="248" y="60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F0290B62-E77B-4BCC-98DF-92F1F395F1C1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DF7C7995-1D95-438D-ABFD-546A3A88981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4584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815" y="0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r">
              <a:defRPr sz="1200"/>
            </a:lvl1pPr>
          </a:lstStyle>
          <a:p>
            <a:fld id="{0A22FDB1-FA32-46E9-909C-E4625520D210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43" tIns="45222" rIns="90443" bIns="45222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924" y="4777745"/>
            <a:ext cx="5437827" cy="3908064"/>
          </a:xfrm>
          <a:prstGeom prst="rect">
            <a:avLst/>
          </a:prstGeom>
        </p:spPr>
        <p:txBody>
          <a:bodyPr vert="horz" lIns="90443" tIns="45222" rIns="90443" bIns="45222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9677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815" y="9429677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r">
              <a:defRPr sz="1200"/>
            </a:lvl1pPr>
          </a:lstStyle>
          <a:p>
            <a:fld id="{73A71CA2-67C2-4ABA-BBFD-D5CEB1A5960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4449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111587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sv-SE" altLang="sv-SE" sz="1400" b="0" dirty="0">
                <a:latin typeface="+mn-lt"/>
              </a:rPr>
              <a:t>Lektion 6:</a:t>
            </a:r>
            <a:fld id="{780EAF18-22EA-4865-8736-E91E12192CD1}" type="slidenum">
              <a:rPr lang="sv-SE" altLang="sv-SE" sz="1400" b="0" smtClean="0">
                <a:latin typeface="+mn-lt"/>
              </a:rPr>
              <a:pPr>
                <a:defRPr/>
              </a:pPr>
              <a:t>‹#›</a:t>
            </a:fld>
            <a:endParaRPr lang="sv-SE" altLang="sv-SE" sz="800" b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89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Lesson 6: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632" y="6356352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  <p:sldLayoutId id="214748369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618991" y="4262816"/>
            <a:ext cx="4714868" cy="561111"/>
          </a:xfrm>
        </p:spPr>
        <p:txBody>
          <a:bodyPr>
            <a:noAutofit/>
          </a:bodyPr>
          <a:lstStyle/>
          <a:p>
            <a:pPr marL="0" indent="0" algn="ctr">
              <a:lnSpc>
                <a:spcPts val="3100"/>
              </a:lnSpc>
              <a:spcBef>
                <a:spcPts val="0"/>
              </a:spcBef>
              <a:buNone/>
            </a:pPr>
            <a:r>
              <a:rPr lang="en-US" dirty="0" smtClean="0">
                <a:latin typeface="Arial Black" panose="020B0A04020102020204" pitchFamily="34" charset="0"/>
              </a:rPr>
              <a:t>Doubles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138001" y="6398150"/>
            <a:ext cx="1665000" cy="405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 smtClean="0">
                <a:latin typeface="Arial Black" pitchFamily="34" charset="0"/>
              </a:rPr>
              <a:t>Lesson 6</a:t>
            </a:r>
            <a:endParaRPr lang="en-US" sz="1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168" y="237824"/>
            <a:ext cx="8543925" cy="72322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Take-Out Doubles (TOD)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09" y="1530220"/>
            <a:ext cx="9436220" cy="4711959"/>
          </a:xfrm>
          <a:prstGeom prst="rect">
            <a:avLst/>
          </a:prstGeom>
        </p:spPr>
      </p:pic>
      <p:sp>
        <p:nvSpPr>
          <p:cNvPr id="9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2369976" y="1654853"/>
            <a:ext cx="4711959" cy="4538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Take-Out Double (TOD)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553949" y="4934482"/>
            <a:ext cx="4699186" cy="7571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indent="-354013">
              <a:lnSpc>
                <a:spcPts val="26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3+cards </a:t>
            </a:r>
            <a:r>
              <a:rPr lang="en-US" sz="2400" dirty="0" smtClean="0">
                <a:solidFill>
                  <a:schemeClr val="bg1"/>
                </a:solidFill>
              </a:rPr>
              <a:t>in all unbid suits</a:t>
            </a:r>
          </a:p>
          <a:p>
            <a:pPr marL="354013" indent="-354013">
              <a:lnSpc>
                <a:spcPts val="26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12+ </a:t>
            </a:r>
            <a:r>
              <a:rPr lang="en-US" sz="2400" dirty="0" smtClean="0">
                <a:solidFill>
                  <a:schemeClr val="bg1"/>
                </a:solidFill>
              </a:rPr>
              <a:t>hcp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1045364" y="1113846"/>
            <a:ext cx="8247925" cy="503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dirty="0" smtClean="0"/>
              <a:t>The player before you opens 1 of a suit. Double is now a</a:t>
            </a:r>
            <a:endParaRPr lang="en-US" sz="2400" dirty="0"/>
          </a:p>
        </p:txBody>
      </p:sp>
      <p:sp>
        <p:nvSpPr>
          <p:cNvPr id="14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942730" y="4444872"/>
            <a:ext cx="2033736" cy="503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b="1" dirty="0" smtClean="0">
                <a:solidFill>
                  <a:schemeClr val="bg1"/>
                </a:solidFill>
              </a:rPr>
              <a:t>It shows: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28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23" y="251870"/>
            <a:ext cx="6068109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Responses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48" name="textruta 47"/>
          <p:cNvSpPr txBox="1"/>
          <p:nvPr/>
        </p:nvSpPr>
        <p:spPr>
          <a:xfrm>
            <a:off x="1012603" y="2070655"/>
            <a:ext cx="7827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You are South. What do you bid with these hands?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8" name="Grupp 10"/>
          <p:cNvGrpSpPr>
            <a:grpSpLocks/>
          </p:cNvGrpSpPr>
          <p:nvPr/>
        </p:nvGrpSpPr>
        <p:grpSpPr bwMode="auto">
          <a:xfrm>
            <a:off x="1229630" y="2840638"/>
            <a:ext cx="1395070" cy="1570303"/>
            <a:chOff x="1208584" y="1916832"/>
            <a:chExt cx="1394765" cy="1570568"/>
          </a:xfrm>
        </p:grpSpPr>
        <p:sp>
          <p:nvSpPr>
            <p:cNvPr id="19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2346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97643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QT2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63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2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2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3" name="Grupp 10"/>
          <p:cNvGrpSpPr>
            <a:grpSpLocks/>
          </p:cNvGrpSpPr>
          <p:nvPr/>
        </p:nvGrpSpPr>
        <p:grpSpPr bwMode="auto">
          <a:xfrm>
            <a:off x="7142029" y="2840638"/>
            <a:ext cx="1449572" cy="1570303"/>
            <a:chOff x="1208584" y="1916832"/>
            <a:chExt cx="1449255" cy="1570568"/>
          </a:xfrm>
        </p:grpSpPr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7795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AJ543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765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AJ65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3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3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50" name="textruta 4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832595" y="5215716"/>
            <a:ext cx="18769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0-5 hcp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Longest suit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Final contract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64" name="Grupp 10"/>
          <p:cNvGrpSpPr>
            <a:grpSpLocks/>
          </p:cNvGrpSpPr>
          <p:nvPr/>
        </p:nvGrpSpPr>
        <p:grpSpPr bwMode="auto">
          <a:xfrm>
            <a:off x="4241418" y="2840638"/>
            <a:ext cx="1449572" cy="1570303"/>
            <a:chOff x="1208584" y="1916832"/>
            <a:chExt cx="1449255" cy="1570568"/>
          </a:xfrm>
        </p:grpSpPr>
        <p:sp>
          <p:nvSpPr>
            <p:cNvPr id="65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7795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AJ543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7652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Q76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66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67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71" name="textruta 70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957044" y="5215716"/>
            <a:ext cx="17691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11-12 hcp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4+ spades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>
                <a:solidFill>
                  <a:srgbClr val="FF9933"/>
                </a:solidFill>
              </a:rPr>
              <a:t>Invites </a:t>
            </a:r>
            <a:r>
              <a:rPr lang="en-US" sz="2400" b="1" dirty="0" smtClean="0">
                <a:solidFill>
                  <a:srgbClr val="FF9933"/>
                </a:solidFill>
              </a:rPr>
              <a:t>game</a:t>
            </a:r>
            <a:endParaRPr lang="en-US" sz="2400" b="1" dirty="0">
              <a:solidFill>
                <a:srgbClr val="FF9933"/>
              </a:solidFill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928353" y="5215716"/>
            <a:ext cx="18769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13+ hcp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4+ spades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Final contract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7" name="Grupp 6"/>
          <p:cNvGrpSpPr/>
          <p:nvPr/>
        </p:nvGrpSpPr>
        <p:grpSpPr>
          <a:xfrm>
            <a:off x="6319932" y="709105"/>
            <a:ext cx="2514619" cy="1082373"/>
            <a:chOff x="5928046" y="709105"/>
            <a:chExt cx="2514619" cy="1082373"/>
          </a:xfrm>
        </p:grpSpPr>
        <p:grpSp>
          <p:nvGrpSpPr>
            <p:cNvPr id="40" name="Grupp 39"/>
            <p:cNvGrpSpPr/>
            <p:nvPr/>
          </p:nvGrpSpPr>
          <p:grpSpPr>
            <a:xfrm>
              <a:off x="5928046" y="1345978"/>
              <a:ext cx="766668" cy="420445"/>
              <a:chOff x="7691532" y="739488"/>
              <a:chExt cx="766668" cy="420445"/>
            </a:xfrm>
          </p:grpSpPr>
          <p:sp>
            <p:nvSpPr>
              <p:cNvPr id="45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691532" y="739488"/>
                <a:ext cx="766668" cy="42044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6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089474" y="84442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pic>
          <p:nvPicPr>
            <p:cNvPr id="42" name="Bildobjekt 41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70388" y="709105"/>
              <a:ext cx="713294" cy="457240"/>
            </a:xfrm>
            <a:prstGeom prst="rect">
              <a:avLst/>
            </a:prstGeom>
          </p:spPr>
        </p:pic>
        <p:sp>
          <p:nvSpPr>
            <p:cNvPr id="49" name="Platshållare för innehåll 2">
              <a:extLst>
                <a:ext uri="{FF2B5EF4-FFF2-40B4-BE49-F238E27FC236}">
                  <a16:creationId xmlns:a16="http://schemas.microsoft.com/office/drawing/2014/main" id="{2C687CE5-A1B8-481D-B443-25D946844A5E}"/>
                </a:ext>
              </a:extLst>
            </p:cNvPr>
            <p:cNvSpPr txBox="1">
              <a:spLocks/>
            </p:cNvSpPr>
            <p:nvPr/>
          </p:nvSpPr>
          <p:spPr>
            <a:xfrm>
              <a:off x="7601253" y="1331900"/>
              <a:ext cx="841412" cy="409212"/>
            </a:xfrm>
            <a:prstGeom prst="rect">
              <a:avLst/>
            </a:prstGeom>
            <a:solidFill>
              <a:srgbClr val="0CB303"/>
            </a:solidFill>
            <a:ln>
              <a:solidFill>
                <a:srgbClr val="0CB303"/>
              </a:solidFill>
            </a:ln>
          </p:spPr>
          <p:txBody>
            <a:bodyPr vert="horz" lIns="36000" tIns="36000" rIns="36000" bIns="0" rtlCol="0" anchor="ctr" anchorCtr="1">
              <a:normAutofit fontScale="925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400" b="1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Pass</a:t>
              </a:r>
              <a:endParaRPr lang="en-US" sz="24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" name="Rektangel med rundade hörn 4"/>
            <p:cNvSpPr/>
            <p:nvPr/>
          </p:nvSpPr>
          <p:spPr>
            <a:xfrm>
              <a:off x="6830008" y="1259633"/>
              <a:ext cx="634482" cy="531845"/>
            </a:xfrm>
            <a:prstGeom prst="roundRect">
              <a:avLst/>
            </a:prstGeom>
            <a:solidFill>
              <a:srgbClr val="03A6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upp 50"/>
          <p:cNvGrpSpPr/>
          <p:nvPr/>
        </p:nvGrpSpPr>
        <p:grpSpPr>
          <a:xfrm>
            <a:off x="1222312" y="4460156"/>
            <a:ext cx="1054360" cy="582385"/>
            <a:chOff x="6167534" y="2752654"/>
            <a:chExt cx="1054360" cy="582385"/>
          </a:xfrm>
        </p:grpSpPr>
        <p:sp>
          <p:nvSpPr>
            <p:cNvPr id="52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67534" y="2752654"/>
              <a:ext cx="1054360" cy="582385"/>
            </a:xfrm>
            <a:prstGeom prst="roundRect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2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5845" y="2867714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" name="Grupp 62"/>
          <p:cNvGrpSpPr/>
          <p:nvPr/>
        </p:nvGrpSpPr>
        <p:grpSpPr>
          <a:xfrm>
            <a:off x="4270307" y="4503700"/>
            <a:ext cx="1054360" cy="582385"/>
            <a:chOff x="6183083" y="1685852"/>
            <a:chExt cx="1054360" cy="582385"/>
          </a:xfrm>
        </p:grpSpPr>
        <p:sp>
          <p:nvSpPr>
            <p:cNvPr id="72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83083" y="1685852"/>
              <a:ext cx="1054360" cy="582385"/>
            </a:xfrm>
            <a:prstGeom prst="roundRect">
              <a:avLst/>
            </a:prstGeom>
            <a:ln w="5715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3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3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394" y="1800912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4" name="Grupp 73"/>
          <p:cNvGrpSpPr/>
          <p:nvPr/>
        </p:nvGrpSpPr>
        <p:grpSpPr>
          <a:xfrm>
            <a:off x="7339635" y="4497478"/>
            <a:ext cx="1054360" cy="582385"/>
            <a:chOff x="6167534" y="2752654"/>
            <a:chExt cx="1054360" cy="582385"/>
          </a:xfrm>
        </p:grpSpPr>
        <p:sp>
          <p:nvSpPr>
            <p:cNvPr id="7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67534" y="2752654"/>
              <a:ext cx="1054360" cy="582385"/>
            </a:xfrm>
            <a:prstGeom prst="roundRect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4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7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5845" y="2867714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4" name="textruta 43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758111" y="654585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W/None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3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0" grpId="0"/>
      <p:bldP spid="71" grpId="0"/>
      <p:bldP spid="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105" y="2046510"/>
            <a:ext cx="4552740" cy="4142004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520" y="237824"/>
            <a:ext cx="9582636" cy="72322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Responses with Stopper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345233" y="3287711"/>
            <a:ext cx="4711959" cy="4538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With diamond stopper and 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261591" y="1076524"/>
            <a:ext cx="9442245" cy="503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dirty="0" smtClean="0"/>
              <a:t>What do you bid as South?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54266" y="1923549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None</a:t>
            </a:r>
            <a:endParaRPr lang="en-US" dirty="0"/>
          </a:p>
        </p:txBody>
      </p:sp>
      <p:grpSp>
        <p:nvGrpSpPr>
          <p:cNvPr id="4" name="Grupp 3"/>
          <p:cNvGrpSpPr/>
          <p:nvPr/>
        </p:nvGrpSpPr>
        <p:grpSpPr>
          <a:xfrm>
            <a:off x="835742" y="3832373"/>
            <a:ext cx="3020741" cy="476723"/>
            <a:chOff x="320351" y="3832373"/>
            <a:chExt cx="2994956" cy="476723"/>
          </a:xfrm>
        </p:grpSpPr>
        <p:sp>
          <p:nvSpPr>
            <p:cNvPr id="21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2394677" y="3832373"/>
              <a:ext cx="920630" cy="476723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1NT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24" name="Platshållare för innehåll 4">
              <a:extLst>
                <a:ext uri="{FF2B5EF4-FFF2-40B4-BE49-F238E27FC236}">
                  <a16:creationId xmlns:a16="http://schemas.microsoft.com/office/drawing/2014/main" id="{D44737C3-B8BF-45B5-803F-F815EF38E3EA}"/>
                </a:ext>
              </a:extLst>
            </p:cNvPr>
            <p:cNvSpPr txBox="1">
              <a:spLocks/>
            </p:cNvSpPr>
            <p:nvPr/>
          </p:nvSpPr>
          <p:spPr>
            <a:xfrm>
              <a:off x="320351" y="3887344"/>
              <a:ext cx="1993642" cy="36678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ts val="2400"/>
                </a:lnSpc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en-US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8 - 10 hcp bid </a:t>
              </a:r>
              <a:endParaRPr lang="en-US" sz="2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6" name="Grupp 5"/>
          <p:cNvGrpSpPr/>
          <p:nvPr/>
        </p:nvGrpSpPr>
        <p:grpSpPr>
          <a:xfrm>
            <a:off x="654267" y="4543466"/>
            <a:ext cx="3186664" cy="476723"/>
            <a:chOff x="113091" y="4602972"/>
            <a:chExt cx="3186664" cy="476723"/>
          </a:xfrm>
        </p:grpSpPr>
        <p:sp>
          <p:nvSpPr>
            <p:cNvPr id="23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2379125" y="4602972"/>
              <a:ext cx="920630" cy="476723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2NT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25" name="Platshållare för innehåll 4">
              <a:extLst>
                <a:ext uri="{FF2B5EF4-FFF2-40B4-BE49-F238E27FC236}">
                  <a16:creationId xmlns:a16="http://schemas.microsoft.com/office/drawing/2014/main" id="{D44737C3-B8BF-45B5-803F-F815EF38E3EA}"/>
                </a:ext>
              </a:extLst>
            </p:cNvPr>
            <p:cNvSpPr txBox="1">
              <a:spLocks/>
            </p:cNvSpPr>
            <p:nvPr/>
          </p:nvSpPr>
          <p:spPr>
            <a:xfrm>
              <a:off x="113091" y="4614401"/>
              <a:ext cx="2182238" cy="45386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ts val="2400"/>
                </a:lnSpc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en-US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11 - 12 hcp bid </a:t>
              </a:r>
              <a:endParaRPr lang="en-US" sz="2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7" name="Grupp 6"/>
          <p:cNvGrpSpPr/>
          <p:nvPr/>
        </p:nvGrpSpPr>
        <p:grpSpPr>
          <a:xfrm>
            <a:off x="1042219" y="5254560"/>
            <a:ext cx="2795602" cy="476723"/>
            <a:chOff x="501043" y="5254560"/>
            <a:chExt cx="2795602" cy="476723"/>
          </a:xfrm>
        </p:grpSpPr>
        <p:sp>
          <p:nvSpPr>
            <p:cNvPr id="22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2376015" y="5254560"/>
              <a:ext cx="920630" cy="476723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3NT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26" name="Platshållare för innehåll 4">
              <a:extLst>
                <a:ext uri="{FF2B5EF4-FFF2-40B4-BE49-F238E27FC236}">
                  <a16:creationId xmlns:a16="http://schemas.microsoft.com/office/drawing/2014/main" id="{D44737C3-B8BF-45B5-803F-F815EF38E3EA}"/>
                </a:ext>
              </a:extLst>
            </p:cNvPr>
            <p:cNvSpPr txBox="1">
              <a:spLocks/>
            </p:cNvSpPr>
            <p:nvPr/>
          </p:nvSpPr>
          <p:spPr>
            <a:xfrm>
              <a:off x="501043" y="5265989"/>
              <a:ext cx="1672988" cy="45386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ts val="2400"/>
                </a:lnSpc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en-US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13+ hcp bid </a:t>
              </a:r>
              <a:endParaRPr lang="en-US" sz="2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3" name="Grupp 2"/>
          <p:cNvGrpSpPr/>
          <p:nvPr/>
        </p:nvGrpSpPr>
        <p:grpSpPr>
          <a:xfrm>
            <a:off x="961050" y="1838109"/>
            <a:ext cx="2564382" cy="1085384"/>
            <a:chOff x="961050" y="1838109"/>
            <a:chExt cx="2564382" cy="1085384"/>
          </a:xfrm>
        </p:grpSpPr>
        <p:pic>
          <p:nvPicPr>
            <p:cNvPr id="15" name="Bildobjekt 1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53155" y="1838109"/>
              <a:ext cx="713294" cy="457240"/>
            </a:xfrm>
            <a:prstGeom prst="rect">
              <a:avLst/>
            </a:prstGeom>
          </p:spPr>
        </p:pic>
        <p:sp>
          <p:nvSpPr>
            <p:cNvPr id="16" name="Platshållare för innehåll 2">
              <a:extLst>
                <a:ext uri="{FF2B5EF4-FFF2-40B4-BE49-F238E27FC236}">
                  <a16:creationId xmlns:a16="http://schemas.microsoft.com/office/drawing/2014/main" id="{2C687CE5-A1B8-481D-B443-25D946844A5E}"/>
                </a:ext>
              </a:extLst>
            </p:cNvPr>
            <p:cNvSpPr txBox="1">
              <a:spLocks/>
            </p:cNvSpPr>
            <p:nvPr/>
          </p:nvSpPr>
          <p:spPr>
            <a:xfrm>
              <a:off x="2684020" y="2460904"/>
              <a:ext cx="841412" cy="409212"/>
            </a:xfrm>
            <a:prstGeom prst="rect">
              <a:avLst/>
            </a:prstGeom>
            <a:solidFill>
              <a:srgbClr val="0CB303"/>
            </a:solidFill>
            <a:ln>
              <a:solidFill>
                <a:srgbClr val="0CB303"/>
              </a:solidFill>
            </a:ln>
          </p:spPr>
          <p:txBody>
            <a:bodyPr vert="horz" lIns="36000" tIns="36000" rIns="36000" bIns="0" rtlCol="0" anchor="ctr" anchorCtr="1">
              <a:normAutofit fontScale="925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400" b="1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Pass</a:t>
              </a:r>
              <a:endParaRPr lang="en-US" sz="24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7" name="Rektangel med rundade hörn 16"/>
            <p:cNvSpPr/>
            <p:nvPr/>
          </p:nvSpPr>
          <p:spPr>
            <a:xfrm>
              <a:off x="1912775" y="2388637"/>
              <a:ext cx="634482" cy="531845"/>
            </a:xfrm>
            <a:prstGeom prst="roundRect">
              <a:avLst/>
            </a:prstGeom>
            <a:solidFill>
              <a:srgbClr val="03A6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endParaRPr>
            </a:p>
          </p:txBody>
        </p:sp>
        <p:grpSp>
          <p:nvGrpSpPr>
            <p:cNvPr id="27" name="Grupp 26"/>
            <p:cNvGrpSpPr/>
            <p:nvPr/>
          </p:nvGrpSpPr>
          <p:grpSpPr>
            <a:xfrm>
              <a:off x="961050" y="2491401"/>
              <a:ext cx="770711" cy="432092"/>
              <a:chOff x="3069769" y="690589"/>
              <a:chExt cx="770711" cy="432092"/>
            </a:xfrm>
          </p:grpSpPr>
          <p:sp>
            <p:nvSpPr>
              <p:cNvPr id="28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3069769" y="690589"/>
                <a:ext cx="770711" cy="432092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3400" b="1" dirty="0">
                  <a:solidFill>
                    <a:srgbClr val="CC6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9" name="Freeform 22">
                <a:extLst>
                  <a:ext uri="{FF2B5EF4-FFF2-40B4-BE49-F238E27FC236}">
                    <a16:creationId xmlns:a16="http://schemas.microsoft.com/office/drawing/2014/main" id="{ADD459F6-EFDB-4E0C-958A-04E3C3503EA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3456741" y="796656"/>
                <a:ext cx="230158" cy="22197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2000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12485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845" y="233210"/>
            <a:ext cx="8640245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Penalty Pass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2031338" y="1465880"/>
            <a:ext cx="1513692" cy="1570303"/>
            <a:chOff x="1208584" y="1916832"/>
            <a:chExt cx="1513361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42056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AQ765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K76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K92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3498995" y="2703738"/>
            <a:ext cx="1289271" cy="1570303"/>
            <a:chOff x="1208584" y="1916832"/>
            <a:chExt cx="1288989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1768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KQ86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Q532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AJT6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2" name="Grupp 10"/>
          <p:cNvGrpSpPr>
            <a:grpSpLocks/>
          </p:cNvGrpSpPr>
          <p:nvPr/>
        </p:nvGrpSpPr>
        <p:grpSpPr bwMode="auto">
          <a:xfrm>
            <a:off x="2082013" y="4025576"/>
            <a:ext cx="1271638" cy="1570303"/>
            <a:chOff x="1208584" y="1916832"/>
            <a:chExt cx="1271360" cy="1570568"/>
          </a:xfrm>
        </p:grpSpPr>
        <p:sp>
          <p:nvSpPr>
            <p:cNvPr id="33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00055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JT75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AT94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543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47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48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9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1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52" name="Grupp 10"/>
          <p:cNvGrpSpPr>
            <a:grpSpLocks/>
          </p:cNvGrpSpPr>
          <p:nvPr/>
        </p:nvGrpSpPr>
        <p:grpSpPr bwMode="auto">
          <a:xfrm>
            <a:off x="510674" y="2703738"/>
            <a:ext cx="1439954" cy="1570303"/>
            <a:chOff x="1208584" y="1916832"/>
            <a:chExt cx="1439639" cy="1570568"/>
          </a:xfrm>
        </p:grpSpPr>
        <p:sp>
          <p:nvSpPr>
            <p:cNvPr id="53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6833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KJT98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A42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Q87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4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5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62" name="Grupp 61"/>
          <p:cNvGrpSpPr/>
          <p:nvPr/>
        </p:nvGrpSpPr>
        <p:grpSpPr>
          <a:xfrm>
            <a:off x="6557996" y="1771245"/>
            <a:ext cx="782219" cy="423021"/>
            <a:chOff x="6304381" y="1940026"/>
            <a:chExt cx="782219" cy="423021"/>
          </a:xfrm>
        </p:grpSpPr>
        <p:sp>
          <p:nvSpPr>
            <p:cNvPr id="6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4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1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5541637" y="2363852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2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6528399" y="2363852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605463" y="1212824"/>
            <a:ext cx="4167802" cy="71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tabLst>
                <a:tab pos="895350" algn="l"/>
                <a:tab pos="2062163" algn="l"/>
                <a:tab pos="3022600" algn="l"/>
              </a:tabLst>
            </a:pPr>
            <a:r>
              <a:rPr lang="en-US" sz="2400" dirty="0" smtClean="0"/>
              <a:t>West	North	East	South	</a:t>
            </a:r>
            <a:endParaRPr lang="en-US" sz="2400" dirty="0"/>
          </a:p>
        </p:txBody>
      </p:sp>
      <p:sp>
        <p:nvSpPr>
          <p:cNvPr id="76" name="textruta 7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483777" y="3683102"/>
            <a:ext cx="39650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14375" algn="l"/>
              </a:tabLst>
            </a:pPr>
            <a:r>
              <a:rPr lang="en-US" sz="2400" b="1" dirty="0" smtClean="0"/>
              <a:t>1Sp</a:t>
            </a:r>
            <a:r>
              <a:rPr lang="en-US" sz="2400" dirty="0" smtClean="0"/>
              <a:t>:	12+ hcp, 5+ spades</a:t>
            </a:r>
          </a:p>
          <a:p>
            <a:pPr>
              <a:tabLst>
                <a:tab pos="714375" algn="l"/>
              </a:tabLst>
            </a:pPr>
            <a:r>
              <a:rPr lang="en-US" sz="2400" b="1" dirty="0" smtClean="0"/>
              <a:t>X</a:t>
            </a:r>
            <a:r>
              <a:rPr lang="en-US" sz="2400" dirty="0" smtClean="0"/>
              <a:t>:	12+ hcp, three cards in </a:t>
            </a:r>
          </a:p>
          <a:p>
            <a:pPr>
              <a:tabLst>
                <a:tab pos="714375" algn="l"/>
              </a:tabLst>
            </a:pPr>
            <a:r>
              <a:rPr lang="en-US" sz="2400" dirty="0" smtClean="0"/>
              <a:t>	unbid suits.</a:t>
            </a:r>
            <a:endParaRPr lang="en-US" sz="2400" dirty="0"/>
          </a:p>
        </p:txBody>
      </p:sp>
      <p:sp>
        <p:nvSpPr>
          <p:cNvPr id="74" name="textruta 73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73369" y="1455863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N/NS</a:t>
            </a:r>
            <a:endParaRPr lang="en-US" dirty="0"/>
          </a:p>
        </p:txBody>
      </p:sp>
      <p:sp>
        <p:nvSpPr>
          <p:cNvPr id="77" name="Rektangel med rundade hörn 76"/>
          <p:cNvSpPr/>
          <p:nvPr/>
        </p:nvSpPr>
        <p:spPr>
          <a:xfrm>
            <a:off x="2065056" y="3050351"/>
            <a:ext cx="923731" cy="914400"/>
          </a:xfrm>
          <a:prstGeom prst="roundRect">
            <a:avLst/>
          </a:prstGeom>
          <a:solidFill>
            <a:srgbClr val="03A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576000" rtlCol="0" anchor="ctr"/>
          <a:lstStyle/>
          <a:p>
            <a:pPr algn="ctr"/>
            <a:r>
              <a:rPr lang="en-US" b="1" dirty="0" smtClean="0">
                <a:ln w="0"/>
                <a:solidFill>
                  <a:srgbClr val="FFFF99"/>
                </a:solidFill>
              </a:rPr>
              <a:t>Deal</a:t>
            </a:r>
            <a:endParaRPr lang="en-US" b="1" dirty="0">
              <a:ln w="0"/>
              <a:solidFill>
                <a:srgbClr val="FFFF99"/>
              </a:solidFill>
            </a:endParaRPr>
          </a:p>
        </p:txBody>
      </p:sp>
      <p:pic>
        <p:nvPicPr>
          <p:cNvPr id="78" name="Bildobjekt 7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0811" y="1754135"/>
            <a:ext cx="713294" cy="457240"/>
          </a:xfrm>
          <a:prstGeom prst="rect">
            <a:avLst/>
          </a:prstGeom>
        </p:spPr>
      </p:pic>
      <p:sp>
        <p:nvSpPr>
          <p:cNvPr id="79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8575139" y="1778149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1" name="textruta 80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493073" y="5267031"/>
            <a:ext cx="5955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West chooses to turn </a:t>
            </a:r>
            <a:r>
              <a:rPr lang="en-US" sz="2400" b="1" dirty="0" smtClean="0"/>
              <a:t>X in</a:t>
            </a:r>
            <a:r>
              <a:rPr lang="en-US" sz="2400" dirty="0" smtClean="0"/>
              <a:t>to a </a:t>
            </a:r>
            <a:r>
              <a:rPr lang="en-US" sz="2400" b="1" dirty="0" smtClean="0">
                <a:solidFill>
                  <a:srgbClr val="FF3505"/>
                </a:solidFill>
              </a:rPr>
              <a:t>penalty double</a:t>
            </a:r>
            <a:r>
              <a:rPr lang="en-US" sz="2400" dirty="0" smtClean="0"/>
              <a:t>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20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9" grpId="0" animBg="1"/>
      <p:bldP spid="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164" y="228491"/>
            <a:ext cx="8543925" cy="723229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Penalty Doubles</a:t>
            </a:r>
            <a:endParaRPr lang="en-US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181903" y="4372648"/>
            <a:ext cx="3739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 have three spade tricks and the ace of hearts.</a:t>
            </a:r>
            <a:endParaRPr lang="en-US" sz="2400" dirty="0"/>
          </a:p>
        </p:txBody>
      </p:sp>
      <p:sp>
        <p:nvSpPr>
          <p:cNvPr id="18" name="textruta 17"/>
          <p:cNvSpPr txBox="1"/>
          <p:nvPr/>
        </p:nvSpPr>
        <p:spPr>
          <a:xfrm>
            <a:off x="1194253" y="1414158"/>
            <a:ext cx="20048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West’s hand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textruta 2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159171" y="3106603"/>
            <a:ext cx="3845469" cy="1576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South opened 1Sp, North raised to 4Sp and now it is your turn to bid.</a:t>
            </a:r>
          </a:p>
          <a:p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D1793A02-1799-4616-B5E8-7749E4D9AD7D}"/>
              </a:ext>
            </a:extLst>
          </p:cNvPr>
          <p:cNvSpPr txBox="1"/>
          <p:nvPr/>
        </p:nvSpPr>
        <p:spPr>
          <a:xfrm>
            <a:off x="5205413" y="1098524"/>
            <a:ext cx="4577684" cy="71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tabLst>
                <a:tab pos="895350" algn="l"/>
                <a:tab pos="2062163" algn="l"/>
                <a:tab pos="3022600" algn="l"/>
              </a:tabLst>
            </a:pPr>
            <a:r>
              <a:rPr lang="en-US" sz="2400" dirty="0" smtClean="0"/>
              <a:t>West	North	East	South	</a:t>
            </a:r>
            <a:endParaRPr lang="en-US" sz="2400" dirty="0"/>
          </a:p>
        </p:txBody>
      </p:sp>
      <p:grpSp>
        <p:nvGrpSpPr>
          <p:cNvPr id="21" name="Grupp 20">
            <a:extLst>
              <a:ext uri="{FF2B5EF4-FFF2-40B4-BE49-F238E27FC236}">
                <a16:creationId xmlns:a16="http://schemas.microsoft.com/office/drawing/2014/main" id="{A969332F-0CA1-4ED4-9478-1EE270E6BEAF}"/>
              </a:ext>
            </a:extLst>
          </p:cNvPr>
          <p:cNvGrpSpPr/>
          <p:nvPr/>
        </p:nvGrpSpPr>
        <p:grpSpPr>
          <a:xfrm>
            <a:off x="8161756" y="1569609"/>
            <a:ext cx="782219" cy="423021"/>
            <a:chOff x="6151981" y="712359"/>
            <a:chExt cx="782219" cy="423021"/>
          </a:xfrm>
        </p:grpSpPr>
        <p:sp>
          <p:nvSpPr>
            <p:cNvPr id="22" name="Rektangel med rundade hörn 46">
              <a:extLst>
                <a:ext uri="{FF2B5EF4-FFF2-40B4-BE49-F238E27FC236}">
                  <a16:creationId xmlns:a16="http://schemas.microsoft.com/office/drawing/2014/main" id="{70C319FB-0DF5-48BC-B24F-47728BA02B96}"/>
                </a:ext>
              </a:extLst>
            </p:cNvPr>
            <p:cNvSpPr/>
            <p:nvPr/>
          </p:nvSpPr>
          <p:spPr>
            <a:xfrm>
              <a:off x="6151981" y="712359"/>
              <a:ext cx="782219" cy="423021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7" name="Freeform 20" descr="90 %">
              <a:extLst>
                <a:ext uri="{FF2B5EF4-FFF2-40B4-BE49-F238E27FC236}">
                  <a16:creationId xmlns:a16="http://schemas.microsoft.com/office/drawing/2014/main" id="{817D1FC9-F85A-4A14-A39B-498583EF9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432" y="812179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8" name="Platshållare för innehåll 2">
            <a:extLst>
              <a:ext uri="{FF2B5EF4-FFF2-40B4-BE49-F238E27FC236}">
                <a16:creationId xmlns:a16="http://schemas.microsoft.com/office/drawing/2014/main" id="{DD423982-BB11-4066-84EA-F5204C821E52}"/>
              </a:ext>
            </a:extLst>
          </p:cNvPr>
          <p:cNvSpPr txBox="1">
            <a:spLocks/>
          </p:cNvSpPr>
          <p:nvPr/>
        </p:nvSpPr>
        <p:spPr>
          <a:xfrm>
            <a:off x="5181903" y="2088651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9" name="Platshållare för innehåll 2">
            <a:extLst>
              <a:ext uri="{FF2B5EF4-FFF2-40B4-BE49-F238E27FC236}">
                <a16:creationId xmlns:a16="http://schemas.microsoft.com/office/drawing/2014/main" id="{028CAABE-33F7-4F84-98AF-618583907C53}"/>
              </a:ext>
            </a:extLst>
          </p:cNvPr>
          <p:cNvSpPr txBox="1">
            <a:spLocks/>
          </p:cNvSpPr>
          <p:nvPr/>
        </p:nvSpPr>
        <p:spPr>
          <a:xfrm>
            <a:off x="7163103" y="2098176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0" name="Platshållare för innehåll 2">
            <a:extLst>
              <a:ext uri="{FF2B5EF4-FFF2-40B4-BE49-F238E27FC236}">
                <a16:creationId xmlns:a16="http://schemas.microsoft.com/office/drawing/2014/main" id="{C49675A1-58EB-493F-B0AF-DE723B8DB900}"/>
              </a:ext>
            </a:extLst>
          </p:cNvPr>
          <p:cNvSpPr txBox="1">
            <a:spLocks/>
          </p:cNvSpPr>
          <p:nvPr/>
        </p:nvSpPr>
        <p:spPr>
          <a:xfrm>
            <a:off x="8163228" y="2088651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4" name="Platshållare för innehåll 2">
            <a:extLst>
              <a:ext uri="{FF2B5EF4-FFF2-40B4-BE49-F238E27FC236}">
                <a16:creationId xmlns:a16="http://schemas.microsoft.com/office/drawing/2014/main" id="{B5299493-0139-4C02-A755-A50564E76912}"/>
              </a:ext>
            </a:extLst>
          </p:cNvPr>
          <p:cNvSpPr txBox="1">
            <a:spLocks/>
          </p:cNvSpPr>
          <p:nvPr/>
        </p:nvSpPr>
        <p:spPr>
          <a:xfrm>
            <a:off x="7163103" y="2583951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Platshållare för innehåll 2">
            <a:extLst>
              <a:ext uri="{FF2B5EF4-FFF2-40B4-BE49-F238E27FC236}">
                <a16:creationId xmlns:a16="http://schemas.microsoft.com/office/drawing/2014/main" id="{0ED2E0BF-4133-4069-852F-D9EC0C0FEE3E}"/>
              </a:ext>
            </a:extLst>
          </p:cNvPr>
          <p:cNvSpPr txBox="1">
            <a:spLocks/>
          </p:cNvSpPr>
          <p:nvPr/>
        </p:nvSpPr>
        <p:spPr>
          <a:xfrm>
            <a:off x="6191553" y="2574426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Platshållare för innehåll 2">
            <a:extLst>
              <a:ext uri="{FF2B5EF4-FFF2-40B4-BE49-F238E27FC236}">
                <a16:creationId xmlns:a16="http://schemas.microsoft.com/office/drawing/2014/main" id="{194EFC6C-A170-41D0-83FB-A9BDAB95C107}"/>
              </a:ext>
            </a:extLst>
          </p:cNvPr>
          <p:cNvSpPr txBox="1">
            <a:spLocks/>
          </p:cNvSpPr>
          <p:nvPr/>
        </p:nvSpPr>
        <p:spPr>
          <a:xfrm>
            <a:off x="8163228" y="2574426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37" name="Grupp 36">
            <a:extLst>
              <a:ext uri="{FF2B5EF4-FFF2-40B4-BE49-F238E27FC236}">
                <a16:creationId xmlns:a16="http://schemas.microsoft.com/office/drawing/2014/main" id="{B3B3E3EF-3DE3-4AC5-8848-CB9FC83C331A}"/>
              </a:ext>
            </a:extLst>
          </p:cNvPr>
          <p:cNvGrpSpPr/>
          <p:nvPr/>
        </p:nvGrpSpPr>
        <p:grpSpPr>
          <a:xfrm>
            <a:off x="6199606" y="2063851"/>
            <a:ext cx="782219" cy="423021"/>
            <a:chOff x="6304381" y="1940026"/>
            <a:chExt cx="782219" cy="423021"/>
          </a:xfrm>
        </p:grpSpPr>
        <p:sp>
          <p:nvSpPr>
            <p:cNvPr id="38" name="Rektangel med rundade hörn 46">
              <a:extLst>
                <a:ext uri="{FF2B5EF4-FFF2-40B4-BE49-F238E27FC236}">
                  <a16:creationId xmlns:a16="http://schemas.microsoft.com/office/drawing/2014/main" id="{FC0B8486-E86C-4FD1-A1C2-584EA45C1AE6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9" name="Freeform 20" descr="90 %">
              <a:extLst>
                <a:ext uri="{FF2B5EF4-FFF2-40B4-BE49-F238E27FC236}">
                  <a16:creationId xmlns:a16="http://schemas.microsoft.com/office/drawing/2014/main" id="{ED88A264-3AB3-44D2-BC27-1E301F787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40" name="Bildobjekt 39">
            <a:extLst>
              <a:ext uri="{FF2B5EF4-FFF2-40B4-BE49-F238E27FC236}">
                <a16:creationId xmlns:a16="http://schemas.microsoft.com/office/drawing/2014/main" id="{C87A1D75-4483-4D4F-874A-3E33386E901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66214" y="2549764"/>
            <a:ext cx="713294" cy="457240"/>
          </a:xfrm>
          <a:prstGeom prst="rect">
            <a:avLst/>
          </a:prstGeom>
        </p:spPr>
      </p:pic>
      <p:grpSp>
        <p:nvGrpSpPr>
          <p:cNvPr id="4" name="Grupp 3">
            <a:extLst>
              <a:ext uri="{FF2B5EF4-FFF2-40B4-BE49-F238E27FC236}">
                <a16:creationId xmlns:a16="http://schemas.microsoft.com/office/drawing/2014/main" id="{3BCBBD6E-3238-49FE-B049-747746695CE3}"/>
              </a:ext>
            </a:extLst>
          </p:cNvPr>
          <p:cNvGrpSpPr/>
          <p:nvPr/>
        </p:nvGrpSpPr>
        <p:grpSpPr>
          <a:xfrm>
            <a:off x="5205413" y="5282501"/>
            <a:ext cx="3903954" cy="830997"/>
            <a:chOff x="5327511" y="5437313"/>
            <a:chExt cx="3903954" cy="830997"/>
          </a:xfrm>
        </p:grpSpPr>
        <p:sp>
          <p:nvSpPr>
            <p:cNvPr id="7" name="textruta 6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5327511" y="5437313"/>
              <a:ext cx="39039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You             to show that South</a:t>
              </a:r>
            </a:p>
            <a:p>
              <a:r>
                <a:rPr lang="en-US" sz="2400" dirty="0" smtClean="0"/>
                <a:t>Will not make his contract!</a:t>
              </a:r>
              <a:endParaRPr lang="en-US" sz="2400" dirty="0"/>
            </a:p>
          </p:txBody>
        </p:sp>
        <p:pic>
          <p:nvPicPr>
            <p:cNvPr id="41" name="Bildobjekt 40">
              <a:extLst>
                <a:ext uri="{FF2B5EF4-FFF2-40B4-BE49-F238E27FC236}">
                  <a16:creationId xmlns:a16="http://schemas.microsoft.com/office/drawing/2014/main" id="{B792482A-64B3-4677-BBE1-AA6FBCB1AA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47264" y="5492989"/>
              <a:ext cx="569222" cy="364886"/>
            </a:xfrm>
            <a:prstGeom prst="rect">
              <a:avLst/>
            </a:prstGeom>
          </p:spPr>
        </p:pic>
      </p:grpSp>
      <p:pic>
        <p:nvPicPr>
          <p:cNvPr id="2" name="Bildobjekt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12" y="1889104"/>
            <a:ext cx="4748562" cy="444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23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6" grpId="0"/>
      <p:bldP spid="28" grpId="0" animBg="1"/>
      <p:bldP spid="29" grpId="0" animBg="1"/>
      <p:bldP spid="30" grpId="0" animBg="1"/>
      <p:bldP spid="34" grpId="0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511" y="256483"/>
            <a:ext cx="9424020" cy="723229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Double after Overcall</a:t>
            </a:r>
            <a:endParaRPr lang="en-US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24" y="883676"/>
            <a:ext cx="8273278" cy="3384383"/>
          </a:xfrm>
          <a:prstGeom prst="rect">
            <a:avLst/>
          </a:prstGeom>
        </p:spPr>
      </p:pic>
      <p:sp>
        <p:nvSpPr>
          <p:cNvPr id="25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756115" y="4248933"/>
            <a:ext cx="8247925" cy="11814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dirty="0" smtClean="0"/>
              <a:t>With 4+cards in the unbid suits and 8+ hcp we can double for take-out, when </a:t>
            </a:r>
            <a:r>
              <a:rPr lang="en-US" sz="2400" b="1" dirty="0" smtClean="0"/>
              <a:t>partner opened </a:t>
            </a:r>
            <a:r>
              <a:rPr lang="en-US" sz="2400" dirty="0" smtClean="0"/>
              <a:t>and </a:t>
            </a:r>
            <a:r>
              <a:rPr lang="en-US" sz="2400" b="1" dirty="0" smtClean="0"/>
              <a:t>the opponent to our right </a:t>
            </a:r>
            <a:r>
              <a:rPr lang="en-US" sz="2400" dirty="0" smtClean="0"/>
              <a:t>overcalled.</a:t>
            </a:r>
          </a:p>
        </p:txBody>
      </p:sp>
      <p:sp>
        <p:nvSpPr>
          <p:cNvPr id="31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774776" y="5517899"/>
            <a:ext cx="6223181" cy="503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dirty="0" smtClean="0"/>
              <a:t>If partner bids </a:t>
            </a:r>
            <a:r>
              <a:rPr lang="en-US" sz="2400" dirty="0" smtClean="0">
                <a:solidFill>
                  <a:srgbClr val="C00000"/>
                </a:solidFill>
              </a:rPr>
              <a:t>2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400" dirty="0" smtClean="0">
                <a:sym typeface="Symbol" panose="05050102010706020507" pitchFamily="18" charset="2"/>
              </a:rPr>
              <a:t>, we bid the game 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4</a:t>
            </a:r>
            <a:r>
              <a:rPr lang="en-US" sz="2400" dirty="0" smtClean="0">
                <a:sym typeface="Symbol" panose="05050102010706020507" pitchFamily="18" charset="2"/>
              </a:rPr>
              <a:t>.</a:t>
            </a:r>
            <a:r>
              <a:rPr lang="en-US" sz="2400" dirty="0" smtClean="0"/>
              <a:t>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1489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032" y="214969"/>
            <a:ext cx="8543925" cy="784944"/>
          </a:xfrm>
        </p:spPr>
        <p:txBody>
          <a:bodyPr>
            <a:normAutofit/>
          </a:bodyPr>
          <a:lstStyle/>
          <a:p>
            <a:pPr>
              <a:tabLst>
                <a:tab pos="361950" algn="l"/>
              </a:tabLst>
            </a:pPr>
            <a:r>
              <a:rPr lang="en-US" sz="4000" b="1" dirty="0" smtClean="0">
                <a:latin typeface="Arial Black" panose="020B0A04020102020204" pitchFamily="34" charset="0"/>
              </a:rPr>
              <a:t>Summary Lesson 6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37" name="textruta 36"/>
          <p:cNvSpPr txBox="1"/>
          <p:nvPr/>
        </p:nvSpPr>
        <p:spPr>
          <a:xfrm>
            <a:off x="790998" y="1057786"/>
            <a:ext cx="3541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Take-out double (TOD)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815142" y="1548732"/>
            <a:ext cx="5394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614488" algn="l"/>
                <a:tab pos="6102350" algn="l"/>
              </a:tabLst>
            </a:pPr>
            <a:r>
              <a:rPr lang="en-US" sz="2400" dirty="0" smtClean="0"/>
              <a:t>Double at the first opportunity and shows</a:t>
            </a:r>
            <a:endParaRPr lang="en-US" sz="2400" b="1" dirty="0">
              <a:solidFill>
                <a:srgbClr val="03A600"/>
              </a:solidFill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855462" y="2044301"/>
            <a:ext cx="18473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ruta 17"/>
          <p:cNvSpPr txBox="1"/>
          <p:nvPr/>
        </p:nvSpPr>
        <p:spPr>
          <a:xfrm>
            <a:off x="820063" y="3596099"/>
            <a:ext cx="7998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Double after partner’s opening </a:t>
            </a:r>
            <a:r>
              <a:rPr lang="en-US" sz="2800" b="1" dirty="0" smtClean="0">
                <a:solidFill>
                  <a:srgbClr val="C00000"/>
                </a:solidFill>
              </a:rPr>
              <a:t>[1Di]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– D – </a:t>
            </a:r>
            <a:r>
              <a:rPr lang="en-US" sz="2800" b="1" dirty="0" smtClean="0">
                <a:solidFill>
                  <a:srgbClr val="C00000"/>
                </a:solidFill>
              </a:rPr>
              <a:t>[Pass]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en-US" sz="2800" b="1" dirty="0" smtClean="0">
                <a:solidFill>
                  <a:srgbClr val="03A600"/>
                </a:solidFill>
              </a:rPr>
              <a:t>??</a:t>
            </a:r>
            <a:endParaRPr lang="en-US" sz="2800" b="1" dirty="0">
              <a:solidFill>
                <a:srgbClr val="03A600"/>
              </a:solidFill>
            </a:endParaRP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3D43B741-C23D-4288-ABD3-2902541DFA98}"/>
              </a:ext>
            </a:extLst>
          </p:cNvPr>
          <p:cNvSpPr txBox="1"/>
          <p:nvPr/>
        </p:nvSpPr>
        <p:spPr>
          <a:xfrm>
            <a:off x="1091367" y="1967832"/>
            <a:ext cx="51228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  <a:tabLst>
                <a:tab pos="1614488" algn="l"/>
                <a:tab pos="6102350" algn="l"/>
              </a:tabLst>
            </a:pPr>
            <a:r>
              <a:rPr lang="en-US" sz="2400" dirty="0" smtClean="0"/>
              <a:t>At least three cards in all unbid suits</a:t>
            </a:r>
          </a:p>
          <a:p>
            <a:pPr marL="342900" indent="-342900">
              <a:buFont typeface="Wingdings" panose="05000000000000000000" pitchFamily="2" charset="2"/>
              <a:buChar char="Ø"/>
              <a:tabLst>
                <a:tab pos="1614488" algn="l"/>
                <a:tab pos="6102350" algn="l"/>
              </a:tabLst>
            </a:pPr>
            <a:r>
              <a:rPr lang="en-US" sz="2400" dirty="0" smtClean="0"/>
              <a:t>opener’s suit is the shortest</a:t>
            </a:r>
          </a:p>
          <a:p>
            <a:pPr marL="342900" indent="-342900">
              <a:buFont typeface="Wingdings" panose="05000000000000000000" pitchFamily="2" charset="2"/>
              <a:buChar char="Ø"/>
              <a:tabLst>
                <a:tab pos="1614488" algn="l"/>
                <a:tab pos="6102350" algn="l"/>
              </a:tabLst>
            </a:pPr>
            <a:r>
              <a:rPr lang="en-US" sz="2400" dirty="0" smtClean="0"/>
              <a:t>12+ hcp</a:t>
            </a:r>
            <a:endParaRPr lang="en-US" sz="2400" dirty="0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C5ED04CB-A263-4989-BAE0-1853F5BF91CA}"/>
              </a:ext>
            </a:extLst>
          </p:cNvPr>
          <p:cNvSpPr txBox="1"/>
          <p:nvPr/>
        </p:nvSpPr>
        <p:spPr>
          <a:xfrm>
            <a:off x="834192" y="3110832"/>
            <a:ext cx="3822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614488" algn="l"/>
                <a:tab pos="6102350" algn="l"/>
              </a:tabLst>
            </a:pPr>
            <a:r>
              <a:rPr lang="en-US" sz="2400" dirty="0" smtClean="0">
                <a:solidFill>
                  <a:srgbClr val="03A600"/>
                </a:solidFill>
              </a:rPr>
              <a:t>The bid forces partner to bid.</a:t>
            </a:r>
            <a:endParaRPr lang="en-US" sz="2400" b="1" dirty="0">
              <a:solidFill>
                <a:srgbClr val="03A600"/>
              </a:solidFill>
            </a:endParaRPr>
          </a:p>
        </p:txBody>
      </p:sp>
      <p:grpSp>
        <p:nvGrpSpPr>
          <p:cNvPr id="3" name="Grupp 2">
            <a:extLst>
              <a:ext uri="{FF2B5EF4-FFF2-40B4-BE49-F238E27FC236}">
                <a16:creationId xmlns:a16="http://schemas.microsoft.com/office/drawing/2014/main" id="{E68AA714-C136-4492-AB44-CF701378259E}"/>
              </a:ext>
            </a:extLst>
          </p:cNvPr>
          <p:cNvGrpSpPr/>
          <p:nvPr/>
        </p:nvGrpSpPr>
        <p:grpSpPr>
          <a:xfrm>
            <a:off x="871632" y="4177217"/>
            <a:ext cx="8034243" cy="461665"/>
            <a:chOff x="871632" y="4310567"/>
            <a:chExt cx="8034243" cy="461665"/>
          </a:xfrm>
        </p:grpSpPr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7CD581F3-B873-4AC9-A012-2DF941AC2544}"/>
                </a:ext>
              </a:extLst>
            </p:cNvPr>
            <p:cNvSpPr txBox="1"/>
            <p:nvPr/>
          </p:nvSpPr>
          <p:spPr>
            <a:xfrm>
              <a:off x="2729311" y="4310567"/>
              <a:ext cx="61765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    0-5 hcp	4+card suit	</a:t>
              </a:r>
              <a:r>
                <a:rPr lang="en-US" sz="2400" dirty="0" smtClean="0">
                  <a:solidFill>
                    <a:srgbClr val="FF0000"/>
                  </a:solidFill>
                </a:rPr>
                <a:t>Final contract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11" name="Grupp 10">
              <a:extLst>
                <a:ext uri="{FF2B5EF4-FFF2-40B4-BE49-F238E27FC236}">
                  <a16:creationId xmlns:a16="http://schemas.microsoft.com/office/drawing/2014/main" id="{22367E28-2558-4092-A8D9-7EDC35C594AD}"/>
                </a:ext>
              </a:extLst>
            </p:cNvPr>
            <p:cNvGrpSpPr/>
            <p:nvPr/>
          </p:nvGrpSpPr>
          <p:grpSpPr>
            <a:xfrm>
              <a:off x="1818106" y="4329889"/>
              <a:ext cx="782219" cy="423021"/>
              <a:chOff x="6304381" y="1940026"/>
              <a:chExt cx="782219" cy="423021"/>
            </a:xfrm>
          </p:grpSpPr>
          <p:sp>
            <p:nvSpPr>
              <p:cNvPr id="12" name="Rektangel med rundade hörn 46">
                <a:extLst>
                  <a:ext uri="{FF2B5EF4-FFF2-40B4-BE49-F238E27FC236}">
                    <a16:creationId xmlns:a16="http://schemas.microsoft.com/office/drawing/2014/main" id="{B41EF244-9D33-45AD-8D10-8F2FA0CBB57C}"/>
                  </a:ext>
                </a:extLst>
              </p:cNvPr>
              <p:cNvSpPr/>
              <p:nvPr/>
            </p:nvSpPr>
            <p:spPr>
              <a:xfrm>
                <a:off x="6304381" y="1940026"/>
                <a:ext cx="782219" cy="423021"/>
              </a:xfrm>
              <a:prstGeom prst="roundRect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3" name="Freeform 20" descr="90 %">
                <a:extLst>
                  <a:ext uri="{FF2B5EF4-FFF2-40B4-BE49-F238E27FC236}">
                    <a16:creationId xmlns:a16="http://schemas.microsoft.com/office/drawing/2014/main" id="{6EFAB1F5-1141-4840-BD31-CA862410A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832" y="2039846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4" name="Grupp 13">
              <a:extLst>
                <a:ext uri="{FF2B5EF4-FFF2-40B4-BE49-F238E27FC236}">
                  <a16:creationId xmlns:a16="http://schemas.microsoft.com/office/drawing/2014/main" id="{FF4259E7-79A0-4AB0-A59D-495B8DF289CB}"/>
                </a:ext>
              </a:extLst>
            </p:cNvPr>
            <p:cNvGrpSpPr/>
            <p:nvPr/>
          </p:nvGrpSpPr>
          <p:grpSpPr>
            <a:xfrm>
              <a:off x="871632" y="4331177"/>
              <a:ext cx="766668" cy="420445"/>
              <a:chOff x="7843932" y="1967155"/>
              <a:chExt cx="766668" cy="420445"/>
            </a:xfrm>
          </p:grpSpPr>
          <p:sp>
            <p:nvSpPr>
              <p:cNvPr id="15" name="Rektangel med rundade hörn 46">
                <a:extLst>
                  <a:ext uri="{FF2B5EF4-FFF2-40B4-BE49-F238E27FC236}">
                    <a16:creationId xmlns:a16="http://schemas.microsoft.com/office/drawing/2014/main" id="{3598E1DA-6669-43F0-9565-F3BB39FE100B}"/>
                  </a:ext>
                </a:extLst>
              </p:cNvPr>
              <p:cNvSpPr/>
              <p:nvPr/>
            </p:nvSpPr>
            <p:spPr>
              <a:xfrm>
                <a:off x="7843932" y="1967155"/>
                <a:ext cx="766668" cy="420445"/>
              </a:xfrm>
              <a:prstGeom prst="roundRect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6" name="Freeform 21">
                <a:extLst>
                  <a:ext uri="{FF2B5EF4-FFF2-40B4-BE49-F238E27FC236}">
                    <a16:creationId xmlns:a16="http://schemas.microsoft.com/office/drawing/2014/main" id="{87EE3BE8-FB8F-41E1-BB31-F24FE1884BDC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241874" y="2072091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6" name="Grupp 5">
            <a:extLst>
              <a:ext uri="{FF2B5EF4-FFF2-40B4-BE49-F238E27FC236}">
                <a16:creationId xmlns:a16="http://schemas.microsoft.com/office/drawing/2014/main" id="{B6434192-8A3F-4DDF-AC33-88AB41EA2AEC}"/>
              </a:ext>
            </a:extLst>
          </p:cNvPr>
          <p:cNvGrpSpPr/>
          <p:nvPr/>
        </p:nvGrpSpPr>
        <p:grpSpPr>
          <a:xfrm>
            <a:off x="871632" y="5715956"/>
            <a:ext cx="8034243" cy="461665"/>
            <a:chOff x="871632" y="5706431"/>
            <a:chExt cx="8034243" cy="461665"/>
          </a:xfrm>
        </p:grpSpPr>
        <p:grpSp>
          <p:nvGrpSpPr>
            <p:cNvPr id="17" name="Grupp 16">
              <a:extLst>
                <a:ext uri="{FF2B5EF4-FFF2-40B4-BE49-F238E27FC236}">
                  <a16:creationId xmlns:a16="http://schemas.microsoft.com/office/drawing/2014/main" id="{82C23A33-D907-47D3-8C99-E8E06ADB21C8}"/>
                </a:ext>
              </a:extLst>
            </p:cNvPr>
            <p:cNvGrpSpPr/>
            <p:nvPr/>
          </p:nvGrpSpPr>
          <p:grpSpPr>
            <a:xfrm>
              <a:off x="1818106" y="5725753"/>
              <a:ext cx="782219" cy="423021"/>
              <a:chOff x="6304381" y="1940026"/>
              <a:chExt cx="782219" cy="423021"/>
            </a:xfrm>
          </p:grpSpPr>
          <p:sp>
            <p:nvSpPr>
              <p:cNvPr id="19" name="Rektangel med rundade hörn 46">
                <a:extLst>
                  <a:ext uri="{FF2B5EF4-FFF2-40B4-BE49-F238E27FC236}">
                    <a16:creationId xmlns:a16="http://schemas.microsoft.com/office/drawing/2014/main" id="{E6EFB652-52FE-413E-AD5D-6717F75A1F17}"/>
                  </a:ext>
                </a:extLst>
              </p:cNvPr>
              <p:cNvSpPr/>
              <p:nvPr/>
            </p:nvSpPr>
            <p:spPr>
              <a:xfrm>
                <a:off x="6304381" y="1940026"/>
                <a:ext cx="782219" cy="423021"/>
              </a:xfrm>
              <a:prstGeom prst="roundRect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4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0" name="Freeform 20" descr="90 %">
                <a:extLst>
                  <a:ext uri="{FF2B5EF4-FFF2-40B4-BE49-F238E27FC236}">
                    <a16:creationId xmlns:a16="http://schemas.microsoft.com/office/drawing/2014/main" id="{734DF068-B7E8-49AA-A21B-1138B86D82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832" y="2039846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1" name="Grupp 20">
              <a:extLst>
                <a:ext uri="{FF2B5EF4-FFF2-40B4-BE49-F238E27FC236}">
                  <a16:creationId xmlns:a16="http://schemas.microsoft.com/office/drawing/2014/main" id="{14B6D45F-5C22-461C-A3F4-FC3B44FC4822}"/>
                </a:ext>
              </a:extLst>
            </p:cNvPr>
            <p:cNvGrpSpPr/>
            <p:nvPr/>
          </p:nvGrpSpPr>
          <p:grpSpPr>
            <a:xfrm>
              <a:off x="871632" y="5727041"/>
              <a:ext cx="766668" cy="420445"/>
              <a:chOff x="7843932" y="1967155"/>
              <a:chExt cx="766668" cy="420445"/>
            </a:xfrm>
          </p:grpSpPr>
          <p:sp>
            <p:nvSpPr>
              <p:cNvPr id="23" name="Rektangel med rundade hörn 46">
                <a:extLst>
                  <a:ext uri="{FF2B5EF4-FFF2-40B4-BE49-F238E27FC236}">
                    <a16:creationId xmlns:a16="http://schemas.microsoft.com/office/drawing/2014/main" id="{60A076CA-9F15-4B8D-9AF8-DA476744120A}"/>
                  </a:ext>
                </a:extLst>
              </p:cNvPr>
              <p:cNvSpPr/>
              <p:nvPr/>
            </p:nvSpPr>
            <p:spPr>
              <a:xfrm>
                <a:off x="7843932" y="1967155"/>
                <a:ext cx="766668" cy="420445"/>
              </a:xfrm>
              <a:prstGeom prst="roundRect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4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4" name="Freeform 21">
                <a:extLst>
                  <a:ext uri="{FF2B5EF4-FFF2-40B4-BE49-F238E27FC236}">
                    <a16:creationId xmlns:a16="http://schemas.microsoft.com/office/drawing/2014/main" id="{1134985F-93B2-49F3-8F51-009C7B04337A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241874" y="2072091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8" name="textruta 27">
              <a:extLst>
                <a:ext uri="{FF2B5EF4-FFF2-40B4-BE49-F238E27FC236}">
                  <a16:creationId xmlns:a16="http://schemas.microsoft.com/office/drawing/2014/main" id="{EAEB616B-C09E-4CE3-A3DF-31089723D59C}"/>
                </a:ext>
              </a:extLst>
            </p:cNvPr>
            <p:cNvSpPr txBox="1"/>
            <p:nvPr/>
          </p:nvSpPr>
          <p:spPr>
            <a:xfrm>
              <a:off x="2729311" y="5706431"/>
              <a:ext cx="61765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13+    hcp	4+card suit	</a:t>
              </a:r>
              <a:r>
                <a:rPr lang="en-US" sz="2400" dirty="0" smtClean="0">
                  <a:solidFill>
                    <a:srgbClr val="FF0000"/>
                  </a:solidFill>
                </a:rPr>
                <a:t>Final contract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Grupp 4">
            <a:extLst>
              <a:ext uri="{FF2B5EF4-FFF2-40B4-BE49-F238E27FC236}">
                <a16:creationId xmlns:a16="http://schemas.microsoft.com/office/drawing/2014/main" id="{65634C6F-B7F2-4177-8C57-9C2645AC1D36}"/>
              </a:ext>
            </a:extLst>
          </p:cNvPr>
          <p:cNvGrpSpPr/>
          <p:nvPr/>
        </p:nvGrpSpPr>
        <p:grpSpPr>
          <a:xfrm>
            <a:off x="871632" y="5201156"/>
            <a:ext cx="8034243" cy="461665"/>
            <a:chOff x="871632" y="5286881"/>
            <a:chExt cx="8034243" cy="461665"/>
          </a:xfrm>
        </p:grpSpPr>
        <p:sp>
          <p:nvSpPr>
            <p:cNvPr id="27" name="textruta 26">
              <a:extLst>
                <a:ext uri="{FF2B5EF4-FFF2-40B4-BE49-F238E27FC236}">
                  <a16:creationId xmlns:a16="http://schemas.microsoft.com/office/drawing/2014/main" id="{5C71B61C-5206-4005-A65A-6D1AB27F7A56}"/>
                </a:ext>
              </a:extLst>
            </p:cNvPr>
            <p:cNvSpPr txBox="1"/>
            <p:nvPr/>
          </p:nvSpPr>
          <p:spPr>
            <a:xfrm>
              <a:off x="2729311" y="5286881"/>
              <a:ext cx="61765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11-12 hcp	4+card suit	</a:t>
              </a:r>
              <a:r>
                <a:rPr lang="en-US" sz="2400" b="1" dirty="0" smtClean="0">
                  <a:solidFill>
                    <a:srgbClr val="FF9933"/>
                  </a:solidFill>
                </a:rPr>
                <a:t>Invites game</a:t>
              </a:r>
              <a:endParaRPr lang="en-US" sz="2400" dirty="0">
                <a:solidFill>
                  <a:srgbClr val="FF9933"/>
                </a:solidFill>
              </a:endParaRPr>
            </a:p>
          </p:txBody>
        </p:sp>
        <p:grpSp>
          <p:nvGrpSpPr>
            <p:cNvPr id="35" name="Grupp 34">
              <a:extLst>
                <a:ext uri="{FF2B5EF4-FFF2-40B4-BE49-F238E27FC236}">
                  <a16:creationId xmlns:a16="http://schemas.microsoft.com/office/drawing/2014/main" id="{C70872B1-E809-4796-8F48-956CADE9FECB}"/>
                </a:ext>
              </a:extLst>
            </p:cNvPr>
            <p:cNvGrpSpPr/>
            <p:nvPr/>
          </p:nvGrpSpPr>
          <p:grpSpPr>
            <a:xfrm>
              <a:off x="1808581" y="5306203"/>
              <a:ext cx="782219" cy="423021"/>
              <a:chOff x="6304381" y="2778229"/>
              <a:chExt cx="782219" cy="423021"/>
            </a:xfrm>
          </p:grpSpPr>
          <p:sp>
            <p:nvSpPr>
              <p:cNvPr id="36" name="Rektangel med rundade hörn 46">
                <a:extLst>
                  <a:ext uri="{FF2B5EF4-FFF2-40B4-BE49-F238E27FC236}">
                    <a16:creationId xmlns:a16="http://schemas.microsoft.com/office/drawing/2014/main" id="{7A98499C-DEC7-4C2E-97DF-E607084499D2}"/>
                  </a:ext>
                </a:extLst>
              </p:cNvPr>
              <p:cNvSpPr/>
              <p:nvPr/>
            </p:nvSpPr>
            <p:spPr>
              <a:xfrm>
                <a:off x="6304381" y="2778229"/>
                <a:ext cx="782219" cy="423021"/>
              </a:xfrm>
              <a:prstGeom prst="roundRect">
                <a:avLst/>
              </a:prstGeom>
              <a:ln w="38100">
                <a:solidFill>
                  <a:srgbClr val="FF9933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3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39" name="Freeform 20" descr="90 %">
                <a:extLst>
                  <a:ext uri="{FF2B5EF4-FFF2-40B4-BE49-F238E27FC236}">
                    <a16:creationId xmlns:a16="http://schemas.microsoft.com/office/drawing/2014/main" id="{EBA645B9-1932-4518-A125-CA62F1A12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832" y="2878049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0" name="Grupp 39">
              <a:extLst>
                <a:ext uri="{FF2B5EF4-FFF2-40B4-BE49-F238E27FC236}">
                  <a16:creationId xmlns:a16="http://schemas.microsoft.com/office/drawing/2014/main" id="{2AAA468C-2175-47A1-838C-010839827A79}"/>
                </a:ext>
              </a:extLst>
            </p:cNvPr>
            <p:cNvGrpSpPr/>
            <p:nvPr/>
          </p:nvGrpSpPr>
          <p:grpSpPr>
            <a:xfrm>
              <a:off x="871632" y="5307491"/>
              <a:ext cx="766668" cy="420445"/>
              <a:chOff x="7843932" y="2805358"/>
              <a:chExt cx="766668" cy="420445"/>
            </a:xfrm>
          </p:grpSpPr>
          <p:sp>
            <p:nvSpPr>
              <p:cNvPr id="41" name="Rektangel med rundade hörn 46">
                <a:extLst>
                  <a:ext uri="{FF2B5EF4-FFF2-40B4-BE49-F238E27FC236}">
                    <a16:creationId xmlns:a16="http://schemas.microsoft.com/office/drawing/2014/main" id="{DDCB0916-4BF4-4C81-8AED-ECC7D8B9D760}"/>
                  </a:ext>
                </a:extLst>
              </p:cNvPr>
              <p:cNvSpPr/>
              <p:nvPr/>
            </p:nvSpPr>
            <p:spPr>
              <a:xfrm>
                <a:off x="7843932" y="2805358"/>
                <a:ext cx="766668" cy="420445"/>
              </a:xfrm>
              <a:prstGeom prst="roundRect">
                <a:avLst/>
              </a:prstGeom>
              <a:ln w="38100">
                <a:solidFill>
                  <a:srgbClr val="FF9933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3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2" name="Freeform 21">
                <a:extLst>
                  <a:ext uri="{FF2B5EF4-FFF2-40B4-BE49-F238E27FC236}">
                    <a16:creationId xmlns:a16="http://schemas.microsoft.com/office/drawing/2014/main" id="{966D9A85-E325-49C6-A748-F228D0BC0897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241874" y="291029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7" name="Grupp 6"/>
          <p:cNvGrpSpPr/>
          <p:nvPr/>
        </p:nvGrpSpPr>
        <p:grpSpPr>
          <a:xfrm>
            <a:off x="867085" y="4682495"/>
            <a:ext cx="5234777" cy="461665"/>
            <a:chOff x="867085" y="4682495"/>
            <a:chExt cx="5234777" cy="461665"/>
          </a:xfrm>
        </p:grpSpPr>
        <p:sp>
          <p:nvSpPr>
            <p:cNvPr id="26" name="textruta 25">
              <a:extLst>
                <a:ext uri="{FF2B5EF4-FFF2-40B4-BE49-F238E27FC236}">
                  <a16:creationId xmlns:a16="http://schemas.microsoft.com/office/drawing/2014/main" id="{9136C214-5CE6-4AEA-8B33-235A79DCDC47}"/>
                </a:ext>
              </a:extLst>
            </p:cNvPr>
            <p:cNvSpPr txBox="1"/>
            <p:nvPr/>
          </p:nvSpPr>
          <p:spPr>
            <a:xfrm>
              <a:off x="2729311" y="4682495"/>
              <a:ext cx="33725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  6-10 hcp	4+card suit</a:t>
              </a:r>
              <a:endParaRPr lang="en-US" sz="2400" dirty="0">
                <a:solidFill>
                  <a:srgbClr val="FF9933"/>
                </a:solidFill>
              </a:endParaRPr>
            </a:p>
          </p:txBody>
        </p:sp>
        <p:grpSp>
          <p:nvGrpSpPr>
            <p:cNvPr id="44" name="Grupp 43"/>
            <p:cNvGrpSpPr/>
            <p:nvPr/>
          </p:nvGrpSpPr>
          <p:grpSpPr>
            <a:xfrm>
              <a:off x="1817374" y="4704067"/>
              <a:ext cx="782219" cy="423021"/>
              <a:chOff x="6151981" y="712359"/>
              <a:chExt cx="782219" cy="423021"/>
            </a:xfrm>
          </p:grpSpPr>
          <p:sp>
            <p:nvSpPr>
              <p:cNvPr id="45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151981" y="712359"/>
                <a:ext cx="782219" cy="423021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6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432" y="812179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7" name="Grupp 46"/>
            <p:cNvGrpSpPr/>
            <p:nvPr/>
          </p:nvGrpSpPr>
          <p:grpSpPr>
            <a:xfrm>
              <a:off x="867085" y="4706972"/>
              <a:ext cx="766668" cy="420445"/>
              <a:chOff x="7691532" y="739488"/>
              <a:chExt cx="766668" cy="420445"/>
            </a:xfrm>
          </p:grpSpPr>
          <p:sp>
            <p:nvSpPr>
              <p:cNvPr id="48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691532" y="739488"/>
                <a:ext cx="766668" cy="42044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9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089474" y="84442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8541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55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18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4763</TotalTime>
  <Words>329</Words>
  <Application>Microsoft Office PowerPoint</Application>
  <PresentationFormat>A4 Paper (210x297 mm)</PresentationFormat>
  <Paragraphs>120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MS PGothic</vt:lpstr>
      <vt:lpstr>Arial</vt:lpstr>
      <vt:lpstr>Arial Black</vt:lpstr>
      <vt:lpstr>Berlin Sans FB Demi</vt:lpstr>
      <vt:lpstr>Calibri</vt:lpstr>
      <vt:lpstr>Calibri Light</vt:lpstr>
      <vt:lpstr>Comic Sans MS</vt:lpstr>
      <vt:lpstr>Symbol</vt:lpstr>
      <vt:lpstr>Tahoma</vt:lpstr>
      <vt:lpstr>Wingdings</vt:lpstr>
      <vt:lpstr>Office-tema</vt:lpstr>
      <vt:lpstr>PowerPoint Presentation</vt:lpstr>
      <vt:lpstr>Take-Out Doubles (TOD)</vt:lpstr>
      <vt:lpstr>Responses</vt:lpstr>
      <vt:lpstr>Responses with Stopper</vt:lpstr>
      <vt:lpstr>Penalty Pass</vt:lpstr>
      <vt:lpstr>Penalty Doubles</vt:lpstr>
      <vt:lpstr>Double after Overcall</vt:lpstr>
      <vt:lpstr>Summary Lesson 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288</cp:revision>
  <cp:lastPrinted>2017-10-11T17:29:46Z</cp:lastPrinted>
  <dcterms:created xsi:type="dcterms:W3CDTF">2017-05-29T10:48:30Z</dcterms:created>
  <dcterms:modified xsi:type="dcterms:W3CDTF">2018-10-27T10:15:11Z</dcterms:modified>
</cp:coreProperties>
</file>