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5" r:id="rId1"/>
  </p:sldMasterIdLst>
  <p:sldIdLst>
    <p:sldId id="257" r:id="rId2"/>
    <p:sldId id="265" r:id="rId3"/>
    <p:sldId id="262" r:id="rId4"/>
    <p:sldId id="264" r:id="rId5"/>
    <p:sldId id="263" r:id="rId6"/>
  </p:sldIdLst>
  <p:sldSz cx="9906000" cy="6858000" type="A4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CB303"/>
    <a:srgbClr val="03A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98" autoAdjust="0"/>
    <p:restoredTop sz="94660"/>
  </p:normalViewPr>
  <p:slideViewPr>
    <p:cSldViewPr snapToGrid="0">
      <p:cViewPr varScale="1">
        <p:scale>
          <a:sx n="65" d="100"/>
          <a:sy n="65" d="100"/>
        </p:scale>
        <p:origin x="2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 6"/>
          <p:cNvGrpSpPr/>
          <p:nvPr userDrawn="1"/>
        </p:nvGrpSpPr>
        <p:grpSpPr>
          <a:xfrm>
            <a:off x="1668000" y="1404000"/>
            <a:ext cx="6615000" cy="2538664"/>
            <a:chOff x="1287000" y="1404000"/>
            <a:chExt cx="6615000" cy="2538664"/>
          </a:xfrm>
        </p:grpSpPr>
        <p:sp>
          <p:nvSpPr>
            <p:cNvPr id="8" name="textruta 7"/>
            <p:cNvSpPr txBox="1"/>
            <p:nvPr/>
          </p:nvSpPr>
          <p:spPr>
            <a:xfrm>
              <a:off x="1287000" y="1404000"/>
              <a:ext cx="66150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500" dirty="0">
                  <a:latin typeface="Berlin Sans FB Demi" panose="020E0802020502020306" pitchFamily="34" charset="0"/>
                </a:rPr>
                <a:t>BRIDGE</a:t>
              </a:r>
              <a:endParaRPr lang="sv-SE" sz="8000" dirty="0">
                <a:latin typeface="Berlin Sans FB Demi" panose="020E0802020502020306" pitchFamily="34" charset="0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2031940" y="3204000"/>
              <a:ext cx="5125121" cy="7386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200" dirty="0">
                  <a:solidFill>
                    <a:schemeClr val="bg1"/>
                  </a:solidFill>
                  <a:latin typeface="Berlin Sans FB Demi" panose="020E0802020502020306" pitchFamily="34" charset="0"/>
                </a:rPr>
                <a:t>THE #1 MIND SPORT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48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059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6577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000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2018-10-27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775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53000" y="6453788"/>
            <a:ext cx="1069204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noProof="0" dirty="0" smtClean="0">
                <a:latin typeface="+mn-lt"/>
              </a:rPr>
              <a:t>Lesson 4: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99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08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6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9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2018-10-27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248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2018-10-27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291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2018-10-27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031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0954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D90E-A4D4-46F5-A7CD-6C21E29186FD}" type="datetimeFigureOut">
              <a:rPr lang="sv-SE" smtClean="0"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1"/>
          <a:stretch/>
        </p:blipFill>
        <p:spPr>
          <a:xfrm>
            <a:off x="-1" y="0"/>
            <a:ext cx="9916007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621" y="6358758"/>
            <a:ext cx="609704" cy="5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8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8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18" Type="http://schemas.openxmlformats.org/officeDocument/2006/relationships/image" Target="../media/image24.jpeg"/><Relationship Id="rId26" Type="http://schemas.openxmlformats.org/officeDocument/2006/relationships/image" Target="../media/image32.jpeg"/><Relationship Id="rId3" Type="http://schemas.openxmlformats.org/officeDocument/2006/relationships/image" Target="../media/image9.jpeg"/><Relationship Id="rId21" Type="http://schemas.openxmlformats.org/officeDocument/2006/relationships/image" Target="../media/image27.jpe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17" Type="http://schemas.openxmlformats.org/officeDocument/2006/relationships/image" Target="../media/image23.jpeg"/><Relationship Id="rId25" Type="http://schemas.openxmlformats.org/officeDocument/2006/relationships/image" Target="../media/image31.jpeg"/><Relationship Id="rId2" Type="http://schemas.openxmlformats.org/officeDocument/2006/relationships/image" Target="../media/image8.jpeg"/><Relationship Id="rId16" Type="http://schemas.openxmlformats.org/officeDocument/2006/relationships/image" Target="../media/image22.jpeg"/><Relationship Id="rId20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24" Type="http://schemas.openxmlformats.org/officeDocument/2006/relationships/image" Target="../media/image30.jpeg"/><Relationship Id="rId5" Type="http://schemas.openxmlformats.org/officeDocument/2006/relationships/image" Target="../media/image11.jpeg"/><Relationship Id="rId15" Type="http://schemas.openxmlformats.org/officeDocument/2006/relationships/image" Target="../media/image21.jpeg"/><Relationship Id="rId23" Type="http://schemas.openxmlformats.org/officeDocument/2006/relationships/image" Target="../media/image29.png"/><Relationship Id="rId10" Type="http://schemas.openxmlformats.org/officeDocument/2006/relationships/image" Target="../media/image16.jpeg"/><Relationship Id="rId19" Type="http://schemas.openxmlformats.org/officeDocument/2006/relationships/image" Target="../media/image25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Relationship Id="rId14" Type="http://schemas.openxmlformats.org/officeDocument/2006/relationships/image" Target="../media/image20.jpeg"/><Relationship Id="rId22" Type="http://schemas.openxmlformats.org/officeDocument/2006/relationships/image" Target="../media/image28.jpeg"/><Relationship Id="rId27" Type="http://schemas.openxmlformats.org/officeDocument/2006/relationships/image" Target="../media/image3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jpeg"/><Relationship Id="rId18" Type="http://schemas.openxmlformats.org/officeDocument/2006/relationships/image" Target="../media/image50.jpeg"/><Relationship Id="rId26" Type="http://schemas.openxmlformats.org/officeDocument/2006/relationships/image" Target="../media/image58.jpeg"/><Relationship Id="rId3" Type="http://schemas.openxmlformats.org/officeDocument/2006/relationships/image" Target="../media/image35.jpeg"/><Relationship Id="rId21" Type="http://schemas.openxmlformats.org/officeDocument/2006/relationships/image" Target="../media/image53.jpeg"/><Relationship Id="rId7" Type="http://schemas.openxmlformats.org/officeDocument/2006/relationships/image" Target="../media/image39.jpeg"/><Relationship Id="rId12" Type="http://schemas.openxmlformats.org/officeDocument/2006/relationships/image" Target="../media/image44.jpeg"/><Relationship Id="rId17" Type="http://schemas.openxmlformats.org/officeDocument/2006/relationships/image" Target="../media/image49.jpeg"/><Relationship Id="rId25" Type="http://schemas.openxmlformats.org/officeDocument/2006/relationships/image" Target="../media/image57.jpeg"/><Relationship Id="rId2" Type="http://schemas.openxmlformats.org/officeDocument/2006/relationships/image" Target="../media/image34.jpeg"/><Relationship Id="rId16" Type="http://schemas.openxmlformats.org/officeDocument/2006/relationships/image" Target="../media/image48.jpeg"/><Relationship Id="rId20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24" Type="http://schemas.openxmlformats.org/officeDocument/2006/relationships/image" Target="../media/image56.jpeg"/><Relationship Id="rId5" Type="http://schemas.openxmlformats.org/officeDocument/2006/relationships/image" Target="../media/image37.jpeg"/><Relationship Id="rId15" Type="http://schemas.openxmlformats.org/officeDocument/2006/relationships/image" Target="../media/image47.jpeg"/><Relationship Id="rId23" Type="http://schemas.openxmlformats.org/officeDocument/2006/relationships/image" Target="../media/image55.jpeg"/><Relationship Id="rId10" Type="http://schemas.openxmlformats.org/officeDocument/2006/relationships/image" Target="../media/image42.jpeg"/><Relationship Id="rId19" Type="http://schemas.openxmlformats.org/officeDocument/2006/relationships/image" Target="../media/image51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Relationship Id="rId14" Type="http://schemas.openxmlformats.org/officeDocument/2006/relationships/image" Target="../media/image46.jpeg"/><Relationship Id="rId22" Type="http://schemas.openxmlformats.org/officeDocument/2006/relationships/image" Target="../media/image54.jpeg"/><Relationship Id="rId27" Type="http://schemas.openxmlformats.org/officeDocument/2006/relationships/image" Target="../media/image5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4294967295"/>
          </p:nvPr>
        </p:nvSpPr>
        <p:spPr>
          <a:xfrm>
            <a:off x="273001" y="6264000"/>
            <a:ext cx="1439999" cy="3600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000" dirty="0" smtClean="0">
                <a:latin typeface="Arial Black" panose="020B0A04020102020204" pitchFamily="34" charset="0"/>
              </a:rPr>
              <a:t>Lesson 4</a:t>
            </a:r>
            <a:endParaRPr lang="en-US" sz="2000" dirty="0">
              <a:latin typeface="Arial Black" panose="020B0A04020102020204" pitchFamily="34" charset="0"/>
            </a:endParaRPr>
          </a:p>
        </p:txBody>
      </p:sp>
      <p:sp>
        <p:nvSpPr>
          <p:cNvPr id="4" name="Underrubrik 2"/>
          <p:cNvSpPr txBox="1">
            <a:spLocks/>
          </p:cNvSpPr>
          <p:nvPr/>
        </p:nvSpPr>
        <p:spPr>
          <a:xfrm>
            <a:off x="2748000" y="4329000"/>
            <a:ext cx="4545000" cy="54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 smtClean="0">
                <a:latin typeface="Arial Black" panose="020B0A04020102020204" pitchFamily="34" charset="0"/>
              </a:rPr>
              <a:t>Leads and Plays</a:t>
            </a:r>
            <a:endParaRPr lang="en-US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727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Bildobjekt 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8468" y="781071"/>
            <a:ext cx="2295000" cy="1873729"/>
          </a:xfrm>
          <a:prstGeom prst="rect">
            <a:avLst/>
          </a:prstGeom>
        </p:spPr>
      </p:pic>
      <p:pic>
        <p:nvPicPr>
          <p:cNvPr id="45" name="Bildobjekt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0802" y="2513703"/>
            <a:ext cx="2301625" cy="1890000"/>
          </a:xfrm>
          <a:prstGeom prst="rect">
            <a:avLst/>
          </a:prstGeom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47946" y="217088"/>
            <a:ext cx="8543925" cy="67356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1-3-5 </a:t>
            </a:r>
            <a:r>
              <a:rPr lang="en-US" dirty="0">
                <a:latin typeface="Arial Black" panose="020B0A04020102020204" pitchFamily="34" charset="0"/>
              </a:rPr>
              <a:t>L</a:t>
            </a:r>
            <a:r>
              <a:rPr lang="en-US" dirty="0" smtClean="0">
                <a:latin typeface="Arial Black" panose="020B0A04020102020204" pitchFamily="34" charset="0"/>
              </a:rPr>
              <a:t>eads</a:t>
            </a:r>
            <a:endParaRPr lang="en-US" b="1" spc="400" dirty="0">
              <a:latin typeface="Arial Black" panose="020B0A04020102020204" pitchFamily="34" charset="0"/>
            </a:endParaRPr>
          </a:p>
        </p:txBody>
      </p:sp>
      <p:sp>
        <p:nvSpPr>
          <p:cNvPr id="34" name="textruta 33"/>
          <p:cNvSpPr txBox="1"/>
          <p:nvPr/>
        </p:nvSpPr>
        <p:spPr>
          <a:xfrm>
            <a:off x="5685302" y="2667635"/>
            <a:ext cx="20027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From a sequence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the highest card 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191459" y="5208306"/>
            <a:ext cx="4127835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Against notrump, we play the </a:t>
            </a:r>
            <a:r>
              <a:rPr lang="en-US" altLang="sv-SE" sz="2400" b="1" dirty="0" smtClean="0">
                <a:solidFill>
                  <a:srgbClr val="0070C0"/>
                </a:solidFill>
                <a:latin typeface="+mn-lt"/>
              </a:rPr>
              <a:t>longest suit</a:t>
            </a:r>
            <a:r>
              <a:rPr lang="en-US" altLang="sv-S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, hearts, the </a:t>
            </a:r>
            <a:r>
              <a:rPr lang="en-US" altLang="sv-SE" sz="2400" dirty="0" smtClean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♥K</a:t>
            </a:r>
            <a:endParaRPr lang="en-US" altLang="sv-SE" sz="2400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44" name="Bildobjekt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9100" y="3600122"/>
            <a:ext cx="2376075" cy="1939922"/>
          </a:xfrm>
          <a:prstGeom prst="rect">
            <a:avLst/>
          </a:prstGeom>
        </p:spPr>
      </p:pic>
      <p:sp>
        <p:nvSpPr>
          <p:cNvPr id="47" name="textruta 46"/>
          <p:cNvSpPr txBox="1"/>
          <p:nvPr/>
        </p:nvSpPr>
        <p:spPr>
          <a:xfrm>
            <a:off x="6764594" y="4381026"/>
            <a:ext cx="29078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From a four-card suit</a:t>
            </a:r>
          </a:p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the 3rd card from the top 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48" name="textruta 47"/>
          <p:cNvSpPr txBox="1"/>
          <p:nvPr/>
        </p:nvSpPr>
        <p:spPr>
          <a:xfrm>
            <a:off x="4319294" y="5526246"/>
            <a:ext cx="29258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From a five-card suit</a:t>
            </a:r>
          </a:p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the 5th card from the top</a:t>
            </a:r>
            <a:endParaRPr lang="en-US" sz="2000" b="1" dirty="0">
              <a:solidFill>
                <a:srgbClr val="006600"/>
              </a:solidFill>
            </a:endParaRPr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10" y="1078522"/>
            <a:ext cx="4380125" cy="407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57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7" grpId="0"/>
      <p:bldP spid="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5" t="-13567" r="305" b="13567"/>
          <a:stretch/>
        </p:blipFill>
        <p:spPr>
          <a:xfrm>
            <a:off x="255577" y="1470975"/>
            <a:ext cx="6124083" cy="4814018"/>
          </a:xfrm>
          <a:prstGeom prst="rect">
            <a:avLst/>
          </a:prstGeom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3651" y="248537"/>
            <a:ext cx="8543925" cy="678581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Leads against </a:t>
            </a:r>
            <a:r>
              <a:rPr lang="en-US" dirty="0">
                <a:latin typeface="Arial Black" panose="020B0A04020102020204" pitchFamily="34" charset="0"/>
              </a:rPr>
              <a:t>T</a:t>
            </a:r>
            <a:r>
              <a:rPr lang="en-US" dirty="0" smtClean="0">
                <a:latin typeface="Arial Black" panose="020B0A04020102020204" pitchFamily="34" charset="0"/>
              </a:rPr>
              <a:t>rumps</a:t>
            </a:r>
            <a:endParaRPr lang="en-US" b="1" spc="400" dirty="0">
              <a:latin typeface="Arial Black" panose="020B0A04020102020204" pitchFamily="34" charset="0"/>
            </a:endParaRPr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4994787" y="4717897"/>
            <a:ext cx="4684921" cy="119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latin typeface="+mn-lt"/>
              </a:rPr>
              <a:t>Against trumps, you can also lead a short suit (</a:t>
            </a:r>
            <a:r>
              <a:rPr lang="en-US" altLang="sv-SE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singleton</a:t>
            </a:r>
            <a:r>
              <a:rPr lang="en-US" altLang="sv-SE" sz="2400" dirty="0" smtClean="0">
                <a:latin typeface="+mn-lt"/>
              </a:rPr>
              <a:t>) in order to ruff before declarer can draw trumps.</a:t>
            </a:r>
            <a:endParaRPr lang="en-US" altLang="sv-SE" sz="2400" dirty="0">
              <a:latin typeface="+mn-lt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5129560" y="926713"/>
            <a:ext cx="4325352" cy="1997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800" b="1" dirty="0" smtClean="0">
                <a:solidFill>
                  <a:srgbClr val="006600"/>
                </a:solidFill>
                <a:latin typeface="+mn-lt"/>
              </a:rPr>
              <a:t>1-3-5 Leads</a:t>
            </a:r>
          </a:p>
          <a:p>
            <a:pPr marL="342900" indent="-342900">
              <a:spcBef>
                <a:spcPct val="0"/>
              </a:spcBef>
              <a:buSzTx/>
              <a:buFont typeface="Wingdings" panose="05000000000000000000" pitchFamily="2" charset="2"/>
              <a:buChar char="Ø"/>
              <a:tabLst>
                <a:tab pos="3771900" algn="r"/>
              </a:tabLst>
            </a:pPr>
            <a:r>
              <a:rPr lang="en-US" altLang="sv-SE" sz="2400" b="1" dirty="0" smtClean="0">
                <a:solidFill>
                  <a:srgbClr val="000080"/>
                </a:solidFill>
                <a:latin typeface="+mn-lt"/>
              </a:rPr>
              <a:t>Top of sequence</a:t>
            </a:r>
            <a:r>
              <a:rPr lang="en-US" altLang="sv-SE" sz="2400" b="1" dirty="0" smtClean="0">
                <a:solidFill>
                  <a:srgbClr val="006600"/>
                </a:solidFill>
                <a:latin typeface="+mn-lt"/>
              </a:rPr>
              <a:t/>
            </a:r>
            <a:br>
              <a:rPr lang="en-US" altLang="sv-SE" sz="2400" b="1" dirty="0" smtClean="0">
                <a:solidFill>
                  <a:srgbClr val="006600"/>
                </a:solidFill>
                <a:latin typeface="+mn-lt"/>
              </a:rPr>
            </a:br>
            <a:endParaRPr lang="en-US" altLang="sv-SE" sz="2400" b="1" dirty="0" smtClean="0">
              <a:solidFill>
                <a:srgbClr val="000080"/>
              </a:solidFill>
              <a:latin typeface="+mn-lt"/>
            </a:endParaRPr>
          </a:p>
          <a:p>
            <a:pPr marL="342900" indent="-342900">
              <a:spcBef>
                <a:spcPct val="0"/>
              </a:spcBef>
              <a:buSzTx/>
              <a:buFont typeface="Wingdings" panose="05000000000000000000" pitchFamily="2" charset="2"/>
              <a:buChar char="Ø"/>
              <a:tabLst>
                <a:tab pos="3771900" algn="r"/>
              </a:tabLst>
            </a:pPr>
            <a:r>
              <a:rPr lang="en-US" altLang="sv-SE" sz="2400" b="1" dirty="0" smtClean="0">
                <a:solidFill>
                  <a:srgbClr val="000080"/>
                </a:solidFill>
                <a:latin typeface="+mn-lt"/>
              </a:rPr>
              <a:t>3rd from the top with 4 cards</a:t>
            </a:r>
            <a:endParaRPr lang="en-US" altLang="sv-SE" sz="2400" b="1" dirty="0" smtClean="0">
              <a:solidFill>
                <a:srgbClr val="006600"/>
              </a:solidFill>
              <a:latin typeface="+mn-lt"/>
            </a:endParaRPr>
          </a:p>
          <a:p>
            <a:pPr marL="342900" indent="-342900">
              <a:spcBef>
                <a:spcPct val="0"/>
              </a:spcBef>
              <a:buSzTx/>
              <a:buFont typeface="Wingdings" panose="05000000000000000000" pitchFamily="2" charset="2"/>
              <a:buChar char="Ø"/>
              <a:tabLst>
                <a:tab pos="3771900" algn="r"/>
              </a:tabLst>
            </a:pPr>
            <a:r>
              <a:rPr lang="en-US" altLang="sv-SE" sz="2400" b="1" dirty="0" smtClean="0">
                <a:solidFill>
                  <a:srgbClr val="000080"/>
                </a:solidFill>
                <a:latin typeface="+mn-lt"/>
              </a:rPr>
              <a:t>5th from the top with 5 cards</a:t>
            </a:r>
            <a:endParaRPr lang="en-US" altLang="sv-SE" sz="2000" b="1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5467103" y="1732797"/>
            <a:ext cx="2874182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 smtClean="0">
                <a:solidFill>
                  <a:srgbClr val="002060"/>
                </a:solidFill>
                <a:latin typeface="+mn-lt"/>
              </a:rPr>
              <a:t>or a singleton</a:t>
            </a:r>
            <a:endParaRPr lang="en-US" altLang="sv-SE" sz="24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494075" y="1898305"/>
            <a:ext cx="2673859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latin typeface="+mn-lt"/>
              </a:rPr>
              <a:t>Hearts are trumps</a:t>
            </a:r>
            <a:endParaRPr lang="en-US" altLang="sv-SE" sz="2400" dirty="0">
              <a:latin typeface="+mn-lt"/>
            </a:endParaRPr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494076" y="2325635"/>
            <a:ext cx="2725374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latin typeface="+mn-lt"/>
              </a:rPr>
              <a:t>Lead: </a:t>
            </a:r>
            <a:r>
              <a:rPr lang="en-US" altLang="sv-SE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♠</a:t>
            </a:r>
            <a:r>
              <a:rPr lang="en-US" altLang="sv-SE" sz="24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2</a:t>
            </a:r>
            <a:endParaRPr lang="en-US" altLang="sv-SE" sz="24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9861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19" grpId="0"/>
      <p:bldP spid="27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 6"/>
          <p:cNvGrpSpPr/>
          <p:nvPr/>
        </p:nvGrpSpPr>
        <p:grpSpPr>
          <a:xfrm>
            <a:off x="849728" y="851001"/>
            <a:ext cx="4481018" cy="2871254"/>
            <a:chOff x="1173000" y="1359000"/>
            <a:chExt cx="3830192" cy="2454231"/>
          </a:xfrm>
        </p:grpSpPr>
        <p:pic>
          <p:nvPicPr>
            <p:cNvPr id="28" name="Bildobjekt 2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3000" y="1359000"/>
              <a:ext cx="856731" cy="1329231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  <a:scene3d>
              <a:camera prst="orthographicFront">
                <a:rot lat="2400000" lon="0" rev="0"/>
              </a:camera>
              <a:lightRig rig="threePt" dir="t">
                <a:rot lat="0" lon="0" rev="0"/>
              </a:lightRig>
            </a:scene3d>
            <a:sp3d>
              <a:bevelT w="0" h="0"/>
            </a:sp3d>
          </p:spPr>
        </p:pic>
        <p:pic>
          <p:nvPicPr>
            <p:cNvPr id="29" name="Bildobjekt 2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3000" y="1674000"/>
              <a:ext cx="844615" cy="1329230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  <a:scene3d>
              <a:camera prst="orthographicFront">
                <a:rot lat="2400000" lon="0" rev="0"/>
              </a:camera>
              <a:lightRig rig="threePt" dir="t">
                <a:rot lat="0" lon="0" rev="0"/>
              </a:lightRig>
            </a:scene3d>
            <a:sp3d>
              <a:bevelT w="0" h="0"/>
            </a:sp3d>
          </p:spPr>
        </p:pic>
        <p:pic>
          <p:nvPicPr>
            <p:cNvPr id="30" name="Bildobjekt 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3000" y="1944000"/>
              <a:ext cx="849808" cy="1329231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  <a:scene3d>
              <a:camera prst="orthographicFront">
                <a:rot lat="2400000" lon="0" rev="0"/>
              </a:camera>
              <a:lightRig rig="threePt" dir="t">
                <a:rot lat="0" lon="0" rev="0"/>
              </a:lightRig>
            </a:scene3d>
            <a:sp3d>
              <a:bevelT w="0" h="0"/>
            </a:sp3d>
          </p:spPr>
        </p:pic>
        <p:pic>
          <p:nvPicPr>
            <p:cNvPr id="31" name="Bildobjekt 3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3000" y="1359000"/>
              <a:ext cx="860192" cy="1329231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  <a:scene3d>
              <a:camera prst="orthographicFront">
                <a:rot lat="2400000" lon="0" rev="0"/>
              </a:camera>
              <a:lightRig rig="threePt" dir="t">
                <a:rot lat="0" lon="0" rev="0"/>
              </a:lightRig>
            </a:scene3d>
            <a:sp3d>
              <a:bevelT w="0" h="0"/>
            </a:sp3d>
          </p:spPr>
        </p:pic>
        <p:pic>
          <p:nvPicPr>
            <p:cNvPr id="35" name="Bildobjekt 3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3000" y="1629000"/>
              <a:ext cx="830769" cy="1329230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  <a:scene3d>
              <a:camera prst="orthographicFront">
                <a:rot lat="2400000" lon="0" rev="0"/>
              </a:camera>
              <a:lightRig rig="threePt" dir="t">
                <a:rot lat="0" lon="0" rev="0"/>
              </a:lightRig>
            </a:scene3d>
            <a:sp3d>
              <a:bevelT w="0" h="0"/>
            </a:sp3d>
          </p:spPr>
        </p:pic>
        <p:pic>
          <p:nvPicPr>
            <p:cNvPr id="36" name="Bildobjekt 3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3000" y="1899000"/>
              <a:ext cx="853269" cy="1329231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  <a:scene3d>
              <a:camera prst="orthographicFront">
                <a:rot lat="2400000" lon="0" rev="0"/>
              </a:camera>
              <a:lightRig rig="threePt" dir="t">
                <a:rot lat="0" lon="0" rev="0"/>
              </a:lightRig>
            </a:scene3d>
            <a:sp3d>
              <a:bevelT w="0" h="0"/>
            </a:sp3d>
          </p:spPr>
        </p:pic>
        <p:pic>
          <p:nvPicPr>
            <p:cNvPr id="37" name="Bildobjekt 3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3000" y="2169000"/>
              <a:ext cx="848077" cy="1329231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  <a:scene3d>
              <a:camera prst="orthographicFront">
                <a:rot lat="2400000" lon="0" rev="0"/>
              </a:camera>
              <a:lightRig rig="threePt" dir="t">
                <a:rot lat="0" lon="0" rev="0"/>
              </a:lightRig>
            </a:scene3d>
            <a:sp3d>
              <a:bevelT w="0" h="0"/>
            </a:sp3d>
          </p:spPr>
        </p:pic>
        <p:pic>
          <p:nvPicPr>
            <p:cNvPr id="38" name="Bildobjekt 37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3000" y="2484000"/>
              <a:ext cx="867115" cy="1329231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  <a:scene3d>
              <a:camera prst="orthographicFront">
                <a:rot lat="2400000" lon="0" rev="0"/>
              </a:camera>
              <a:lightRig rig="threePt" dir="t">
                <a:rot lat="0" lon="0" rev="0"/>
              </a:lightRig>
            </a:scene3d>
            <a:sp3d>
              <a:bevelT w="0" h="0"/>
            </a:sp3d>
          </p:spPr>
        </p:pic>
        <p:pic>
          <p:nvPicPr>
            <p:cNvPr id="42" name="Bildobjekt 41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3000" y="1359000"/>
              <a:ext cx="855589" cy="1327460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  <a:scene3d>
              <a:camera prst="orthographicFront">
                <a:rot lat="2400000" lon="0" rev="0"/>
              </a:camera>
              <a:lightRig rig="threePt" dir="t">
                <a:rot lat="0" lon="0" rev="0"/>
              </a:lightRig>
            </a:scene3d>
            <a:sp3d>
              <a:bevelT w="0" h="0"/>
            </a:sp3d>
          </p:spPr>
        </p:pic>
        <p:pic>
          <p:nvPicPr>
            <p:cNvPr id="43" name="Bildobjekt 42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3000" y="1674000"/>
              <a:ext cx="852132" cy="1327460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  <a:scene3d>
              <a:camera prst="orthographicFront">
                <a:rot lat="2400000" lon="0" rev="0"/>
              </a:camera>
              <a:lightRig rig="threePt" dir="t">
                <a:rot lat="0" lon="0" rev="0"/>
              </a:lightRig>
            </a:scene3d>
            <a:sp3d>
              <a:bevelT w="0" h="0"/>
            </a:sp3d>
          </p:spPr>
        </p:pic>
        <p:pic>
          <p:nvPicPr>
            <p:cNvPr id="39" name="Bildobjekt 38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3000" y="1359000"/>
              <a:ext cx="851538" cy="1329231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  <a:scene3d>
              <a:camera prst="orthographicFront">
                <a:rot lat="2400000" lon="0" rev="0"/>
              </a:camera>
              <a:lightRig rig="threePt" dir="t">
                <a:rot lat="0" lon="0" rev="0"/>
              </a:lightRig>
            </a:scene3d>
            <a:sp3d>
              <a:bevelT w="0" h="0"/>
            </a:sp3d>
          </p:spPr>
        </p:pic>
        <p:pic>
          <p:nvPicPr>
            <p:cNvPr id="40" name="Bildobjekt 39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3000" y="1629000"/>
              <a:ext cx="860192" cy="1329231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  <a:scene3d>
              <a:camera prst="orthographicFront">
                <a:rot lat="2400000" lon="0" rev="0"/>
              </a:camera>
              <a:lightRig rig="threePt" dir="t">
                <a:rot lat="0" lon="0" rev="0"/>
              </a:lightRig>
            </a:scene3d>
            <a:sp3d>
              <a:bevelT w="0" h="0"/>
            </a:sp3d>
          </p:spPr>
        </p:pic>
        <p:pic>
          <p:nvPicPr>
            <p:cNvPr id="41" name="Bildobjekt 40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3000" y="1899000"/>
              <a:ext cx="855000" cy="1329231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  <a:scene3d>
              <a:camera prst="orthographicFront">
                <a:rot lat="2400000" lon="0" rev="0"/>
              </a:camera>
              <a:lightRig rig="threePt" dir="t">
                <a:rot lat="0" lon="0" rev="0"/>
              </a:lightRig>
            </a:scene3d>
            <a:sp3d>
              <a:bevelT w="0" h="0"/>
            </a:sp3d>
          </p:spPr>
        </p:pic>
      </p:grpSp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8461" y="217347"/>
            <a:ext cx="8543925" cy="706291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 Black" panose="020B0A04020102020204" pitchFamily="34" charset="0"/>
              </a:rPr>
              <a:t>Strategy in </a:t>
            </a:r>
            <a:r>
              <a:rPr lang="en-US" sz="4000" dirty="0">
                <a:latin typeface="Arial Black" panose="020B0A04020102020204" pitchFamily="34" charset="0"/>
              </a:rPr>
              <a:t>N</a:t>
            </a:r>
            <a:r>
              <a:rPr lang="en-US" sz="4000" dirty="0" smtClean="0">
                <a:latin typeface="Arial Black" panose="020B0A04020102020204" pitchFamily="34" charset="0"/>
              </a:rPr>
              <a:t>otrump</a:t>
            </a:r>
            <a:endParaRPr lang="en-US" sz="4000" b="1" spc="400" dirty="0">
              <a:latin typeface="Arial Black" panose="020B0A04020102020204" pitchFamily="34" charset="0"/>
            </a:endParaRPr>
          </a:p>
        </p:txBody>
      </p:sp>
      <p:grpSp>
        <p:nvGrpSpPr>
          <p:cNvPr id="3" name="Grupp 2"/>
          <p:cNvGrpSpPr/>
          <p:nvPr/>
        </p:nvGrpSpPr>
        <p:grpSpPr>
          <a:xfrm>
            <a:off x="1190227" y="3657600"/>
            <a:ext cx="3933249" cy="2465197"/>
            <a:chOff x="1574550" y="4085481"/>
            <a:chExt cx="2911616" cy="1824880"/>
          </a:xfrm>
        </p:grpSpPr>
        <p:pic>
          <p:nvPicPr>
            <p:cNvPr id="21" name="Bildobjekt 20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79812">
              <a:off x="1574550" y="4292792"/>
              <a:ext cx="1029937" cy="1617569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22" name="Bildobjekt 21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43662">
              <a:off x="1743507" y="4247406"/>
              <a:ext cx="1040468" cy="1617569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23" name="Bildobjekt 22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21237">
              <a:off x="1900640" y="4179208"/>
              <a:ext cx="1034149" cy="1617569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6" name="Bildobjekt 5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97503">
              <a:off x="2050376" y="4175971"/>
              <a:ext cx="1017300" cy="1617569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5" name="Bildobjekt 4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219624">
              <a:off x="2198008" y="4143467"/>
              <a:ext cx="1048892" cy="1617569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2" name="Bildobjekt 1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63546">
              <a:off x="2371072" y="4117517"/>
              <a:ext cx="1042574" cy="1617569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8" name="Bildobjekt 7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43099">
              <a:off x="2549329" y="4129067"/>
              <a:ext cx="1017300" cy="1617569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12" name="Bildobjekt 11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3851" y="4106432"/>
              <a:ext cx="1034149" cy="1617569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25" name="Bildobjekt 24"/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 rot="183651">
              <a:off x="2835419" y="4085481"/>
              <a:ext cx="1035000" cy="1616461"/>
            </a:xfrm>
            <a:prstGeom prst="rect">
              <a:avLst/>
            </a:prstGeom>
          </p:spPr>
        </p:pic>
        <p:pic>
          <p:nvPicPr>
            <p:cNvPr id="20" name="Bildobjekt 19"/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60887">
              <a:off x="3009907" y="4108619"/>
              <a:ext cx="1032043" cy="1617569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15" name="Bildobjekt 14"/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07870">
              <a:off x="3173338" y="4141143"/>
              <a:ext cx="1036255" cy="1617569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14" name="Bildobjekt 13"/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46213">
              <a:off x="3314976" y="4193371"/>
              <a:ext cx="1040468" cy="1617569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</p:pic>
        <p:pic>
          <p:nvPicPr>
            <p:cNvPr id="13" name="Bildobjekt 12"/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48382">
              <a:off x="3443592" y="4260411"/>
              <a:ext cx="1042574" cy="1617569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</p:pic>
      </p:grp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5789527" y="1439771"/>
            <a:ext cx="3907473" cy="2182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latin typeface="+mn-lt"/>
              </a:rPr>
              <a:t>Count the </a:t>
            </a:r>
            <a:r>
              <a:rPr lang="en-US" altLang="sv-SE" sz="22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certain tricks</a:t>
            </a:r>
          </a:p>
          <a:p>
            <a:pPr marL="342900" indent="-342900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en-US" altLang="sv-SE" sz="2200" dirty="0" smtClean="0">
                <a:latin typeface="+mn-lt"/>
              </a:rPr>
              <a:t>Zero in spades</a:t>
            </a:r>
          </a:p>
          <a:p>
            <a:pPr marL="342900" indent="-342900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en-US" altLang="sv-SE" sz="2200" dirty="0" smtClean="0">
                <a:latin typeface="+mn-lt"/>
              </a:rPr>
              <a:t>Zero in hearts</a:t>
            </a:r>
          </a:p>
          <a:p>
            <a:pPr marL="342900" indent="-342900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en-US" altLang="sv-SE" sz="2200" dirty="0" smtClean="0">
                <a:latin typeface="+mn-lt"/>
              </a:rPr>
              <a:t>Two in diamonds</a:t>
            </a:r>
          </a:p>
          <a:p>
            <a:pPr marL="342900" indent="-342900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en-US" altLang="sv-SE" sz="2200" dirty="0" smtClean="0">
                <a:latin typeface="+mn-lt"/>
              </a:rPr>
              <a:t>Two in clubs</a:t>
            </a:r>
          </a:p>
          <a:p>
            <a:pPr>
              <a:spcBef>
                <a:spcPct val="0"/>
              </a:spcBef>
              <a:buSzTx/>
              <a:buNone/>
            </a:pPr>
            <a:r>
              <a:rPr lang="en-US" altLang="sv-SE" sz="2200" dirty="0" smtClean="0">
                <a:latin typeface="+mn-lt"/>
              </a:rPr>
              <a:t>Total </a:t>
            </a:r>
            <a:r>
              <a:rPr lang="en-US" altLang="sv-SE" sz="22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four certain tricks</a:t>
            </a:r>
            <a:endParaRPr lang="en-US" altLang="sv-SE" sz="22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5789527" y="3539258"/>
            <a:ext cx="3785726" cy="766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You can establish four tricks in hearts by forcing out the </a:t>
            </a:r>
            <a:r>
              <a:rPr lang="en-US" altLang="sv-SE" sz="2200" dirty="0" smtClean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♥A</a:t>
            </a:r>
            <a:r>
              <a:rPr lang="en-US" altLang="sv-SE" sz="2000" b="1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.</a:t>
            </a:r>
            <a:endParaRPr lang="en-US" altLang="sv-SE" sz="24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5789527" y="4675466"/>
            <a:ext cx="3576145" cy="766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Establish</a:t>
            </a:r>
            <a:r>
              <a:rPr lang="en-US" altLang="sv-SE" sz="2200" dirty="0" smtClean="0">
                <a:latin typeface="+mn-lt"/>
              </a:rPr>
              <a:t> new tricks before you cash your </a:t>
            </a:r>
            <a:r>
              <a:rPr lang="en-US" altLang="sv-SE" sz="22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certain</a:t>
            </a:r>
            <a:r>
              <a:rPr lang="en-US" altLang="sv-SE" sz="2200" dirty="0" smtClean="0">
                <a:latin typeface="+mn-lt"/>
              </a:rPr>
              <a:t> tricks.</a:t>
            </a:r>
            <a:endParaRPr lang="en-US" altLang="sv-SE" sz="2200" dirty="0">
              <a:latin typeface="+mn-lt"/>
            </a:endParaRPr>
          </a:p>
        </p:txBody>
      </p:sp>
      <p:sp>
        <p:nvSpPr>
          <p:cNvPr id="44" name="Rectangle 3"/>
          <p:cNvSpPr>
            <a:spLocks noChangeArrowheads="1"/>
          </p:cNvSpPr>
          <p:nvPr/>
        </p:nvSpPr>
        <p:spPr bwMode="auto">
          <a:xfrm>
            <a:off x="293890" y="3340486"/>
            <a:ext cx="1530371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latin typeface="+mn-lt"/>
              </a:rPr>
              <a:t>Lead: </a:t>
            </a:r>
            <a:r>
              <a:rPr lang="en-US" altLang="sv-SE" sz="20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♣</a:t>
            </a:r>
            <a:r>
              <a:rPr lang="en-US" altLang="sv-SE" sz="2000" dirty="0" smtClean="0">
                <a:solidFill>
                  <a:srgbClr val="006600"/>
                </a:solidFill>
                <a:latin typeface="+mn-lt"/>
              </a:rPr>
              <a:t>Q</a:t>
            </a:r>
            <a:endParaRPr lang="en-US" altLang="sv-SE" sz="2000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5789527" y="5466701"/>
            <a:ext cx="3550934" cy="736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latin typeface="+mn-lt"/>
              </a:rPr>
              <a:t>Vin the first trick with </a:t>
            </a:r>
            <a:r>
              <a:rPr lang="en-US" altLang="sv-SE" sz="2200" dirty="0" smtClean="0">
                <a:solidFill>
                  <a:srgbClr val="006600"/>
                </a:solidFill>
                <a:latin typeface="+mn-lt"/>
                <a:cs typeface="Arial" panose="020B0604020202020204" pitchFamily="34" charset="0"/>
              </a:rPr>
              <a:t>♣</a:t>
            </a:r>
            <a:r>
              <a:rPr lang="en-US" altLang="sv-SE" sz="2200" dirty="0" smtClean="0">
                <a:solidFill>
                  <a:srgbClr val="006600"/>
                </a:solidFill>
                <a:latin typeface="+mn-lt"/>
              </a:rPr>
              <a:t>K</a:t>
            </a:r>
            <a:r>
              <a:rPr lang="en-US" altLang="sv-SE" sz="2200" dirty="0" smtClean="0">
                <a:latin typeface="+mn-lt"/>
              </a:rPr>
              <a:t> </a:t>
            </a:r>
            <a:r>
              <a:rPr lang="en-US" altLang="sv-SE" sz="2000" dirty="0" smtClean="0">
                <a:latin typeface="+mn-lt"/>
              </a:rPr>
              <a:t>and play hearts!</a:t>
            </a:r>
            <a:endParaRPr lang="en-US" altLang="sv-SE" sz="2000" dirty="0">
              <a:latin typeface="+mn-lt"/>
            </a:endParaRPr>
          </a:p>
        </p:txBody>
      </p:sp>
      <p:sp>
        <p:nvSpPr>
          <p:cNvPr id="46" name="Rectangle 3"/>
          <p:cNvSpPr>
            <a:spLocks noChangeArrowheads="1"/>
          </p:cNvSpPr>
          <p:nvPr/>
        </p:nvSpPr>
        <p:spPr bwMode="auto">
          <a:xfrm>
            <a:off x="5789527" y="984315"/>
            <a:ext cx="2934220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Task</a:t>
            </a:r>
            <a:r>
              <a:rPr lang="en-US" altLang="sv-SE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: </a:t>
            </a:r>
            <a:r>
              <a:rPr lang="en-US" altLang="sv-SE" sz="22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to win seven tricks</a:t>
            </a:r>
            <a:endParaRPr lang="en-US" altLang="sv-SE" sz="22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10902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44" grpId="0"/>
      <p:bldP spid="45" grpId="0"/>
      <p:bldP spid="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8456" y="208112"/>
            <a:ext cx="8543925" cy="761709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 Black" panose="020B0A04020102020204" pitchFamily="34" charset="0"/>
              </a:rPr>
              <a:t>Strategy in Trumps</a:t>
            </a:r>
            <a:endParaRPr lang="en-US" sz="4000" b="1" spc="400" dirty="0">
              <a:latin typeface="Arial Black" panose="020B0A04020102020204" pitchFamily="34" charset="0"/>
            </a:endParaRPr>
          </a:p>
        </p:txBody>
      </p:sp>
      <p:grpSp>
        <p:nvGrpSpPr>
          <p:cNvPr id="16" name="Grupp 15"/>
          <p:cNvGrpSpPr/>
          <p:nvPr/>
        </p:nvGrpSpPr>
        <p:grpSpPr>
          <a:xfrm>
            <a:off x="1015999" y="3770513"/>
            <a:ext cx="3874683" cy="2560454"/>
            <a:chOff x="4984484" y="3813812"/>
            <a:chExt cx="2538228" cy="1677303"/>
          </a:xfrm>
        </p:grpSpPr>
        <p:pic>
          <p:nvPicPr>
            <p:cNvPr id="2" name="Bildobjekt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463614">
              <a:off x="4984484" y="4034184"/>
              <a:ext cx="921964" cy="1456931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3" name="Bildobjekt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695456">
              <a:off x="5111838" y="3991502"/>
              <a:ext cx="927655" cy="145693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5" name="Bildobjekt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831516">
              <a:off x="5237973" y="3918488"/>
              <a:ext cx="925758" cy="1456931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6" name="Bildobjekt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41609">
              <a:off x="5360721" y="3889324"/>
              <a:ext cx="929552" cy="145693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7" name="Bildobjekt 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11742">
              <a:off x="5507392" y="3871019"/>
              <a:ext cx="921964" cy="1456931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8" name="Bildobjekt 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17090">
              <a:off x="5646573" y="3838282"/>
              <a:ext cx="933346" cy="145693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9" name="Bildobjekt 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3000" y="3817070"/>
              <a:ext cx="942831" cy="145693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11" name="Bildobjekt 1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901">
              <a:off x="5892504" y="3813812"/>
              <a:ext cx="939037" cy="145693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10" name="Bildobjekt 9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74630">
              <a:off x="6019432" y="3815120"/>
              <a:ext cx="942831" cy="145693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12" name="Bildobjekt 11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12539">
              <a:off x="6181061" y="3846254"/>
              <a:ext cx="927655" cy="145693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13" name="Bildobjekt 12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12270">
              <a:off x="6317287" y="3868640"/>
              <a:ext cx="925758" cy="1456931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14" name="Bildobjekt 13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73816">
              <a:off x="6471121" y="3902652"/>
              <a:ext cx="937140" cy="145693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15" name="Bildobjekt 14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95731">
              <a:off x="6599709" y="3941659"/>
              <a:ext cx="923003" cy="1467632"/>
            </a:xfrm>
            <a:prstGeom prst="rect">
              <a:avLst/>
            </a:prstGeom>
            <a:ln w="9525">
              <a:solidFill>
                <a:schemeClr val="accent1"/>
              </a:solidFill>
            </a:ln>
          </p:spPr>
        </p:pic>
      </p:grpSp>
      <p:grpSp>
        <p:nvGrpSpPr>
          <p:cNvPr id="20" name="Grupp 19"/>
          <p:cNvGrpSpPr/>
          <p:nvPr/>
        </p:nvGrpSpPr>
        <p:grpSpPr>
          <a:xfrm>
            <a:off x="570514" y="840509"/>
            <a:ext cx="4859945" cy="2971473"/>
            <a:chOff x="1230186" y="1429101"/>
            <a:chExt cx="4154091" cy="2539899"/>
          </a:xfrm>
        </p:grpSpPr>
        <p:grpSp>
          <p:nvGrpSpPr>
            <p:cNvPr id="31" name="Grupp 30"/>
            <p:cNvGrpSpPr/>
            <p:nvPr/>
          </p:nvGrpSpPr>
          <p:grpSpPr>
            <a:xfrm>
              <a:off x="4503000" y="1429101"/>
              <a:ext cx="881277" cy="2179898"/>
              <a:chOff x="4605772" y="1719000"/>
              <a:chExt cx="881277" cy="2179898"/>
            </a:xfrm>
          </p:grpSpPr>
          <p:pic>
            <p:nvPicPr>
              <p:cNvPr id="17" name="Bildobjekt 16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05772" y="1719000"/>
                <a:ext cx="879375" cy="1369898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  <a:scene3d>
                <a:camera prst="orthographicFront">
                  <a:rot lat="2400000" lon="0" rev="0"/>
                </a:camera>
                <a:lightRig rig="threePt" dir="t"/>
              </a:scene3d>
            </p:spPr>
          </p:pic>
          <p:pic>
            <p:nvPicPr>
              <p:cNvPr id="18" name="Bildobjekt 17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05772" y="2124000"/>
                <a:ext cx="879375" cy="1369898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  <a:scene3d>
                <a:camera prst="orthographicFront">
                  <a:rot lat="2400000" lon="0" rev="0"/>
                </a:camera>
                <a:lightRig rig="threePt" dir="t"/>
              </a:scene3d>
            </p:spPr>
          </p:pic>
          <p:pic>
            <p:nvPicPr>
              <p:cNvPr id="19" name="Bildobjekt 18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05891" y="2529000"/>
                <a:ext cx="881158" cy="1369898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  <a:scene3d>
                <a:camera prst="orthographicFront">
                  <a:rot lat="2400000" lon="0" rev="0"/>
                </a:camera>
                <a:lightRig rig="threePt" dir="t"/>
              </a:scene3d>
            </p:spPr>
          </p:pic>
        </p:grpSp>
        <p:grpSp>
          <p:nvGrpSpPr>
            <p:cNvPr id="32" name="Grupp 31"/>
            <p:cNvGrpSpPr/>
            <p:nvPr/>
          </p:nvGrpSpPr>
          <p:grpSpPr>
            <a:xfrm>
              <a:off x="3479602" y="1429101"/>
              <a:ext cx="884348" cy="1684898"/>
              <a:chOff x="3479602" y="1719000"/>
              <a:chExt cx="884348" cy="1684898"/>
            </a:xfrm>
          </p:grpSpPr>
          <p:pic>
            <p:nvPicPr>
              <p:cNvPr id="21" name="Bildobjekt 20"/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79602" y="1719000"/>
                <a:ext cx="861537" cy="1369898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  <a:scene3d>
                <a:camera prst="orthographicFront">
                  <a:rot lat="2400000" lon="0" rev="0"/>
                </a:camera>
                <a:lightRig rig="threePt" dir="t"/>
              </a:scene3d>
            </p:spPr>
          </p:pic>
          <p:pic>
            <p:nvPicPr>
              <p:cNvPr id="22" name="Bildobjekt 21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81008" y="2034000"/>
                <a:ext cx="882942" cy="1369898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  <a:scene3d>
                <a:camera prst="orthographicFront">
                  <a:rot lat="2400000" lon="0" rev="0"/>
                </a:camera>
                <a:lightRig rig="threePt" dir="t"/>
              </a:scene3d>
            </p:spPr>
          </p:pic>
        </p:grpSp>
        <p:grpSp>
          <p:nvGrpSpPr>
            <p:cNvPr id="33" name="Grupp 32"/>
            <p:cNvGrpSpPr/>
            <p:nvPr/>
          </p:nvGrpSpPr>
          <p:grpSpPr>
            <a:xfrm>
              <a:off x="2356710" y="1429101"/>
              <a:ext cx="893645" cy="2539899"/>
              <a:chOff x="2356710" y="1719000"/>
              <a:chExt cx="893645" cy="2539899"/>
            </a:xfrm>
          </p:grpSpPr>
          <p:pic>
            <p:nvPicPr>
              <p:cNvPr id="23" name="Bildobjekt 22"/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62545" y="1719000"/>
                <a:ext cx="881158" cy="1369898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  <a:scene3d>
                <a:camera prst="orthographicFront">
                  <a:rot lat="2400000" lon="0" rev="0"/>
                </a:camera>
                <a:lightRig rig="threePt" dir="t"/>
              </a:scene3d>
            </p:spPr>
          </p:pic>
          <p:pic>
            <p:nvPicPr>
              <p:cNvPr id="24" name="Bildobjekt 23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70876" y="2109000"/>
                <a:ext cx="863321" cy="1369898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  <a:scene3d>
                <a:camera prst="orthographicFront">
                  <a:rot lat="2400000" lon="0" rev="0"/>
                </a:camera>
                <a:lightRig rig="threePt" dir="t"/>
              </a:scene3d>
            </p:spPr>
          </p:pic>
          <p:pic>
            <p:nvPicPr>
              <p:cNvPr id="25" name="Bildobjekt 24"/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61711" y="2499000"/>
                <a:ext cx="882942" cy="1369898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  <a:scene3d>
                <a:camera prst="orthographicFront">
                  <a:rot lat="2400000" lon="0" rev="0"/>
                </a:camera>
                <a:lightRig rig="threePt" dir="t"/>
              </a:scene3d>
            </p:spPr>
          </p:pic>
          <p:pic>
            <p:nvPicPr>
              <p:cNvPr id="26" name="Bildobjekt 25"/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56710" y="2889000"/>
                <a:ext cx="893645" cy="1369899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  <a:scene3d>
                <a:camera prst="orthographicFront">
                  <a:rot lat="2400000" lon="0" rev="0"/>
                </a:camera>
                <a:lightRig rig="threePt" dir="t"/>
              </a:scene3d>
            </p:spPr>
          </p:pic>
        </p:grpSp>
        <p:grpSp>
          <p:nvGrpSpPr>
            <p:cNvPr id="34" name="Grupp 33"/>
            <p:cNvGrpSpPr/>
            <p:nvPr/>
          </p:nvGrpSpPr>
          <p:grpSpPr>
            <a:xfrm>
              <a:off x="1230186" y="1429101"/>
              <a:ext cx="883764" cy="2494898"/>
              <a:chOff x="1230186" y="1719000"/>
              <a:chExt cx="883764" cy="2494898"/>
            </a:xfrm>
          </p:grpSpPr>
          <p:pic>
            <p:nvPicPr>
              <p:cNvPr id="30" name="Bildobjekt 29"/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31008" y="1719000"/>
                <a:ext cx="882942" cy="1369898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  <a:scene3d>
                <a:camera prst="orthographicFront">
                  <a:rot lat="2400000" lon="0" rev="0"/>
                </a:camera>
                <a:lightRig rig="threePt" dir="t"/>
              </a:scene3d>
            </p:spPr>
          </p:pic>
          <p:pic>
            <p:nvPicPr>
              <p:cNvPr id="29" name="Bildobjekt 28"/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30891" y="2094000"/>
                <a:ext cx="881158" cy="1369898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  <a:scene3d>
                <a:camera prst="orthographicFront">
                  <a:rot lat="2400000" lon="0" rev="0"/>
                </a:camera>
                <a:lightRig rig="threePt" dir="t"/>
              </a:scene3d>
            </p:spPr>
          </p:pic>
          <p:pic>
            <p:nvPicPr>
              <p:cNvPr id="28" name="Bildobjekt 27"/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30186" y="2469000"/>
                <a:ext cx="870457" cy="1369899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  <a:scene3d>
                <a:camera prst="orthographicFront">
                  <a:rot lat="2400000" lon="0" rev="0"/>
                </a:camera>
                <a:lightRig rig="threePt" dir="t"/>
              </a:scene3d>
            </p:spPr>
          </p:pic>
          <p:pic>
            <p:nvPicPr>
              <p:cNvPr id="27" name="Bildobjekt 26"/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30538" y="2844000"/>
                <a:ext cx="875807" cy="1369898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  <a:scene3d>
                <a:camera prst="orthographicFront">
                  <a:rot lat="2400000" lon="0" rev="0"/>
                </a:camera>
                <a:lightRig rig="threePt" dir="t"/>
              </a:scene3d>
            </p:spPr>
          </p:pic>
        </p:grpSp>
      </p:grp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5644522" y="1942280"/>
            <a:ext cx="3682473" cy="144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latin typeface="+mn-lt"/>
              </a:rPr>
              <a:t>In trumps it is often good to play trumps (spades) until the opponents are out of their trumps.</a:t>
            </a:r>
            <a:endParaRPr lang="en-US" altLang="sv-SE" sz="2200" dirty="0">
              <a:latin typeface="+mn-lt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5658453" y="3471289"/>
            <a:ext cx="3608580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latin typeface="+mn-lt"/>
              </a:rPr>
              <a:t>You must simply count to </a:t>
            </a:r>
            <a:r>
              <a:rPr lang="en-US" altLang="sv-SE" sz="2200" dirty="0" smtClean="0">
                <a:solidFill>
                  <a:srgbClr val="C00000"/>
                </a:solidFill>
                <a:latin typeface="+mn-lt"/>
              </a:rPr>
              <a:t>13</a:t>
            </a:r>
            <a:r>
              <a:rPr lang="en-US" altLang="sv-SE" sz="2200" dirty="0" smtClean="0">
                <a:latin typeface="+mn-lt"/>
              </a:rPr>
              <a:t>!</a:t>
            </a:r>
            <a:endParaRPr lang="en-US" altLang="sv-SE" sz="2200" dirty="0">
              <a:latin typeface="+mn-lt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5655347" y="4258247"/>
            <a:ext cx="4113781" cy="110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latin typeface="+mn-lt"/>
              </a:rPr>
              <a:t>In this case you play spades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latin typeface="+mn-lt"/>
              </a:rPr>
              <a:t> - twice if it is 2-2 and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latin typeface="+mn-lt"/>
              </a:rPr>
              <a:t> - three times if it is 3-1</a:t>
            </a:r>
            <a:endParaRPr lang="en-US" altLang="sv-SE" sz="2200" dirty="0">
              <a:latin typeface="+mn-lt"/>
            </a:endParaRPr>
          </a:p>
        </p:txBody>
      </p:sp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210409" y="3653625"/>
            <a:ext cx="1480927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latin typeface="+mn-lt"/>
              </a:rPr>
              <a:t>Lead: </a:t>
            </a:r>
            <a:r>
              <a:rPr lang="en-US" altLang="sv-SE" sz="20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♣</a:t>
            </a:r>
            <a:r>
              <a:rPr lang="en-US" altLang="sv-SE" sz="2000" dirty="0" smtClean="0">
                <a:solidFill>
                  <a:srgbClr val="006600"/>
                </a:solidFill>
                <a:latin typeface="+mn-lt"/>
              </a:rPr>
              <a:t>Q</a:t>
            </a:r>
            <a:endParaRPr lang="en-US" altLang="sv-SE" sz="2000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5728045" y="1098939"/>
            <a:ext cx="3682473" cy="736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989013" indent="-989013">
              <a:spcBef>
                <a:spcPct val="0"/>
              </a:spcBef>
              <a:buSzTx/>
              <a:buFontTx/>
              <a:buNone/>
            </a:pPr>
            <a:r>
              <a:rPr lang="en-US" altLang="sv-SE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Task:</a:t>
            </a:r>
            <a:r>
              <a:rPr lang="en-US" altLang="sv-SE" sz="20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US" altLang="sv-SE" sz="2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to win seven tricks with spades as trumps</a:t>
            </a:r>
            <a:endParaRPr lang="en-US" altLang="sv-SE" sz="20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0443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38" grpId="0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1007</TotalTime>
  <Words>223</Words>
  <Application>Microsoft Office PowerPoint</Application>
  <PresentationFormat>A4 Paper (210x297 mm)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Black</vt:lpstr>
      <vt:lpstr>Berlin Sans FB Demi</vt:lpstr>
      <vt:lpstr>Calibri</vt:lpstr>
      <vt:lpstr>Calibri Light</vt:lpstr>
      <vt:lpstr>Wingdings</vt:lpstr>
      <vt:lpstr>Office-tema</vt:lpstr>
      <vt:lpstr>PowerPoint Presentation</vt:lpstr>
      <vt:lpstr>1-3-5 Leads</vt:lpstr>
      <vt:lpstr>Leads against Trumps</vt:lpstr>
      <vt:lpstr>Strategy in Notrump</vt:lpstr>
      <vt:lpstr>Strategy in Trumps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Janne</dc:creator>
  <cp:lastModifiedBy>Jan Eric Larsson</cp:lastModifiedBy>
  <cp:revision>91</cp:revision>
  <cp:lastPrinted>2017-05-30T06:54:19Z</cp:lastPrinted>
  <dcterms:created xsi:type="dcterms:W3CDTF">2017-05-29T10:48:30Z</dcterms:created>
  <dcterms:modified xsi:type="dcterms:W3CDTF">2018-10-27T08:40:33Z</dcterms:modified>
</cp:coreProperties>
</file>