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notesMasterIdLst>
    <p:notesMasterId r:id="rId9"/>
  </p:notesMasterIdLst>
  <p:sldIdLst>
    <p:sldId id="257" r:id="rId2"/>
    <p:sldId id="275" r:id="rId3"/>
    <p:sldId id="267" r:id="rId4"/>
    <p:sldId id="276" r:id="rId5"/>
    <p:sldId id="277" r:id="rId6"/>
    <p:sldId id="278" r:id="rId7"/>
    <p:sldId id="271" r:id="rId8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CB303"/>
    <a:srgbClr val="03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llanmörkt format 2 - Dekorfärg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llanmörkt format 2 - Dekorfär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8" autoAdjust="0"/>
    <p:restoredTop sz="94668" autoAdjust="0"/>
  </p:normalViewPr>
  <p:slideViewPr>
    <p:cSldViewPr snapToGrid="0">
      <p:cViewPr varScale="1">
        <p:scale>
          <a:sx n="61" d="100"/>
          <a:sy n="61" d="100"/>
        </p:scale>
        <p:origin x="360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3ACF1-E9F8-475F-81B6-16DBBE8E7243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157CC-3C6D-4234-A9CD-40E311BF46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6385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157CC-3C6D-4234-A9CD-40E311BF4675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8872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53000" y="6453788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 smtClean="0">
                <a:latin typeface="+mn-lt"/>
              </a:rPr>
              <a:t>Lesson 6: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2018-10-27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21" y="6358758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e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image" Target="../media/image12.jpeg"/><Relationship Id="rId5" Type="http://schemas.openxmlformats.org/officeDocument/2006/relationships/image" Target="../media/image6.jpg"/><Relationship Id="rId10" Type="http://schemas.openxmlformats.org/officeDocument/2006/relationships/image" Target="../media/image11.jpeg"/><Relationship Id="rId4" Type="http://schemas.openxmlformats.org/officeDocument/2006/relationships/image" Target="../media/image5.jp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12" Type="http://schemas.openxmlformats.org/officeDocument/2006/relationships/image" Target="../media/image3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4.jpeg"/><Relationship Id="rId5" Type="http://schemas.openxmlformats.org/officeDocument/2006/relationships/image" Target="../media/image27.jpeg"/><Relationship Id="rId10" Type="http://schemas.openxmlformats.org/officeDocument/2006/relationships/image" Target="../media/image31.jpeg"/><Relationship Id="rId4" Type="http://schemas.openxmlformats.org/officeDocument/2006/relationships/image" Target="../media/image24.jpeg"/><Relationship Id="rId9" Type="http://schemas.openxmlformats.org/officeDocument/2006/relationships/image" Target="../media/image33.jpeg"/><Relationship Id="rId14" Type="http://schemas.openxmlformats.org/officeDocument/2006/relationships/image" Target="../media/image3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Relationship Id="rId14" Type="http://schemas.openxmlformats.org/officeDocument/2006/relationships/image" Target="../media/image5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7.jpe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12" Type="http://schemas.openxmlformats.org/officeDocument/2006/relationships/image" Target="../media/image3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4.jpeg"/><Relationship Id="rId5" Type="http://schemas.openxmlformats.org/officeDocument/2006/relationships/image" Target="../media/image27.jpeg"/><Relationship Id="rId10" Type="http://schemas.openxmlformats.org/officeDocument/2006/relationships/image" Target="../media/image31.jpeg"/><Relationship Id="rId4" Type="http://schemas.openxmlformats.org/officeDocument/2006/relationships/image" Target="../media/image24.jpeg"/><Relationship Id="rId9" Type="http://schemas.openxmlformats.org/officeDocument/2006/relationships/image" Target="../media/image33.jpeg"/><Relationship Id="rId1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73001" y="6264000"/>
            <a:ext cx="1439999" cy="360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Arial Black" panose="020B0A04020102020204" pitchFamily="34" charset="0"/>
              </a:rPr>
              <a:t>Lesson 6</a:t>
            </a:r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2748000" y="4329000"/>
            <a:ext cx="4545000" cy="1125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Playing High or Low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latin typeface="Arial Black" panose="020B0A04020102020204" pitchFamily="34" charset="0"/>
              </a:rPr>
              <a:t>Finessing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18624" y="184274"/>
            <a:ext cx="8543925" cy="6672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Finessing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222" y="3681167"/>
            <a:ext cx="728115" cy="115060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576" y="2311403"/>
            <a:ext cx="751289" cy="116314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895" y="953730"/>
            <a:ext cx="743851" cy="11728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3" name="Bildobjekt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398" y="2311403"/>
            <a:ext cx="756758" cy="115766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4" name="Bildobjekt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259" y="2311403"/>
            <a:ext cx="747750" cy="115766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6" name="Bildobjekt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089" y="3679778"/>
            <a:ext cx="752254" cy="115766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5" name="Bildobjekt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801" y="3679322"/>
            <a:ext cx="734236" cy="114954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615225" y="4970264"/>
            <a:ext cx="4999830" cy="101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Play the 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A</a:t>
            </a:r>
            <a:r>
              <a:rPr lang="en-US" altLang="sv-SE" sz="2000" dirty="0" smtClean="0">
                <a:latin typeface="+mn-lt"/>
                <a:sym typeface="Symbol" panose="05050102010706020507" pitchFamily="18" charset="2"/>
              </a:rPr>
              <a:t> from South.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  <a:sym typeface="Symbol" panose="05050102010706020507" pitchFamily="18" charset="2"/>
              </a:rPr>
              <a:t>Then play the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</a:rPr>
              <a:t>4 </a:t>
            </a:r>
            <a:r>
              <a:rPr lang="en-US" altLang="sv-SE" sz="2000" dirty="0" smtClean="0">
                <a:latin typeface="+mn-lt"/>
              </a:rPr>
              <a:t>towards North’s 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K </a:t>
            </a:r>
            <a:r>
              <a:rPr lang="en-US" altLang="sv-SE" sz="2000" dirty="0" smtClean="0">
                <a:latin typeface="+mn-lt"/>
                <a:sym typeface="Symbol" panose="05050102010706020507" pitchFamily="18" charset="2"/>
              </a:rPr>
              <a:t>/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J </a:t>
            </a:r>
            <a:r>
              <a:rPr lang="en-US" altLang="sv-SE" sz="2000" dirty="0" smtClean="0">
                <a:latin typeface="+mn-lt"/>
                <a:sym typeface="Symbol" panose="05050102010706020507" pitchFamily="18" charset="2"/>
              </a:rPr>
              <a:t>and finesse.</a:t>
            </a:r>
            <a:endParaRPr lang="en-US" altLang="sv-SE" sz="2000" dirty="0">
              <a:latin typeface="+mn-lt"/>
            </a:endParaRPr>
          </a:p>
        </p:txBody>
      </p:sp>
      <p:sp>
        <p:nvSpPr>
          <p:cNvPr id="90" name="Rectangle 3"/>
          <p:cNvSpPr>
            <a:spLocks noChangeArrowheads="1"/>
          </p:cNvSpPr>
          <p:nvPr/>
        </p:nvSpPr>
        <p:spPr bwMode="auto">
          <a:xfrm>
            <a:off x="209313" y="4107787"/>
            <a:ext cx="3360542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It works every other time,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>
                <a:latin typeface="+mn-lt"/>
              </a:rPr>
              <a:t>w</a:t>
            </a:r>
            <a:r>
              <a:rPr lang="en-US" altLang="sv-SE" sz="2000" dirty="0" smtClean="0">
                <a:latin typeface="+mn-lt"/>
              </a:rPr>
              <a:t>hen the 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K </a:t>
            </a:r>
            <a:r>
              <a:rPr lang="en-US" altLang="sv-SE" sz="2000" dirty="0" smtClean="0">
                <a:latin typeface="+mn-lt"/>
                <a:sym typeface="Symbol" panose="05050102010706020507" pitchFamily="18" charset="2"/>
              </a:rPr>
              <a:t>is with West.</a:t>
            </a:r>
            <a:endParaRPr lang="en-US" altLang="sv-SE" sz="2000" dirty="0">
              <a:latin typeface="+mn-lt"/>
            </a:endParaRP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527" y="2311403"/>
            <a:ext cx="754170" cy="117010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043" y="951344"/>
            <a:ext cx="753947" cy="117450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486" y="2311403"/>
            <a:ext cx="745404" cy="1168306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2" name="Bildobjekt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316" y="2311403"/>
            <a:ext cx="729732" cy="115766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" name="Bildobjekt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183" y="949006"/>
            <a:ext cx="753865" cy="1169633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pic>
        <p:nvPicPr>
          <p:cNvPr id="17" name="Bildobjekt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26" y="757611"/>
            <a:ext cx="3310413" cy="2465877"/>
          </a:xfrm>
          <a:prstGeom prst="rect">
            <a:avLst/>
          </a:prstGeom>
        </p:spPr>
      </p:pic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209313" y="3177001"/>
            <a:ext cx="3974760" cy="101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Play a low card from the </a:t>
            </a:r>
            <a:r>
              <a:rPr lang="en-US" altLang="sv-SE" sz="2000" b="1" dirty="0" smtClean="0">
                <a:latin typeface="+mn-lt"/>
              </a:rPr>
              <a:t>weak hand </a:t>
            </a:r>
            <a:r>
              <a:rPr lang="en-US" altLang="sv-SE" sz="2000" dirty="0" smtClean="0">
                <a:latin typeface="+mn-lt"/>
              </a:rPr>
              <a:t>(South) towards the</a:t>
            </a:r>
            <a:r>
              <a:rPr lang="en-US" altLang="sv-SE" sz="2000" b="1" dirty="0" smtClean="0">
                <a:latin typeface="+mn-lt"/>
              </a:rPr>
              <a:t> strong hand</a:t>
            </a:r>
            <a:r>
              <a:rPr lang="en-US" altLang="sv-SE" sz="2000" dirty="0" smtClean="0">
                <a:latin typeface="+mn-lt"/>
              </a:rPr>
              <a:t> (North) and finesse the 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J</a:t>
            </a:r>
            <a:r>
              <a:rPr lang="en-US" altLang="sv-SE" sz="2000" dirty="0" smtClean="0">
                <a:latin typeface="+mn-lt"/>
                <a:sym typeface="Symbol" panose="05050102010706020507" pitchFamily="18" charset="2"/>
              </a:rPr>
              <a:t>.</a:t>
            </a:r>
            <a:endParaRPr lang="en-US" altLang="sv-SE" sz="2000" dirty="0">
              <a:latin typeface="+mn-lt"/>
            </a:endParaRPr>
          </a:p>
        </p:txBody>
      </p:sp>
      <p:sp>
        <p:nvSpPr>
          <p:cNvPr id="18" name="Rektangel med rundade hörn 17"/>
          <p:cNvSpPr/>
          <p:nvPr/>
        </p:nvSpPr>
        <p:spPr>
          <a:xfrm>
            <a:off x="6853382" y="2496128"/>
            <a:ext cx="840509" cy="80356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209313" y="4730796"/>
            <a:ext cx="4034795" cy="101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000" dirty="0" smtClean="0">
                <a:latin typeface="+mn-lt"/>
              </a:rPr>
              <a:t>If you win the trick with the 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J</a:t>
            </a:r>
            <a:r>
              <a:rPr lang="en-US" altLang="sv-SE" sz="2000" dirty="0" smtClean="0">
                <a:latin typeface="+mn-lt"/>
                <a:sym typeface="Symbol" panose="05050102010706020507" pitchFamily="18" charset="2"/>
              </a:rPr>
              <a:t>, cross to South in another suit and repeat the finesse.</a:t>
            </a:r>
            <a:endParaRPr lang="en-US" altLang="sv-SE" sz="2000" dirty="0">
              <a:latin typeface="+mn-lt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209313" y="5661583"/>
            <a:ext cx="4256469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None/>
            </a:pPr>
            <a:r>
              <a:rPr lang="en-US" altLang="sv-SE" sz="2000" dirty="0" smtClean="0">
                <a:latin typeface="+mn-lt"/>
              </a:rPr>
              <a:t>You win three tricks when West has the 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K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altLang="sv-SE" sz="2000" dirty="0" smtClean="0">
                <a:latin typeface="+mn-lt"/>
              </a:rPr>
              <a:t>and two when East has the </a:t>
            </a:r>
            <a:r>
              <a:rPr lang="en-US" altLang="sv-SE" sz="2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K</a:t>
            </a:r>
            <a:r>
              <a:rPr lang="en-US" altLang="sv-SE" sz="2000" dirty="0" smtClean="0">
                <a:latin typeface="+mn-lt"/>
              </a:rPr>
              <a:t>.</a:t>
            </a:r>
            <a:endParaRPr lang="en-US" altLang="sv-SE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748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75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75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90" grpId="0"/>
      <p:bldP spid="39" grpId="0"/>
      <p:bldP spid="18" grpId="0" animBg="1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39945" y="276638"/>
            <a:ext cx="7485158" cy="6672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Play </a:t>
            </a:r>
            <a:r>
              <a:rPr lang="en-US" dirty="0">
                <a:latin typeface="Arial Black" panose="020B0A04020102020204" pitchFamily="34" charset="0"/>
              </a:rPr>
              <a:t>t</a:t>
            </a:r>
            <a:r>
              <a:rPr lang="en-US" dirty="0" smtClean="0">
                <a:latin typeface="Arial Black" panose="020B0A04020102020204" pitchFamily="34" charset="0"/>
              </a:rPr>
              <a:t>owards </a:t>
            </a:r>
            <a:r>
              <a:rPr lang="en-US" dirty="0">
                <a:latin typeface="Arial Black" panose="020B0A04020102020204" pitchFamily="34" charset="0"/>
              </a:rPr>
              <a:t>S</a:t>
            </a:r>
            <a:r>
              <a:rPr lang="en-US" dirty="0" smtClean="0">
                <a:latin typeface="Arial Black" panose="020B0A04020102020204" pitchFamily="34" charset="0"/>
              </a:rPr>
              <a:t>trength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grpSp>
        <p:nvGrpSpPr>
          <p:cNvPr id="65" name="Grupp 82"/>
          <p:cNvGrpSpPr>
            <a:grpSpLocks/>
          </p:cNvGrpSpPr>
          <p:nvPr/>
        </p:nvGrpSpPr>
        <p:grpSpPr bwMode="auto">
          <a:xfrm>
            <a:off x="1985097" y="3315140"/>
            <a:ext cx="947737" cy="866775"/>
            <a:chOff x="1528763" y="1914525"/>
            <a:chExt cx="947445" cy="867090"/>
          </a:xfrm>
        </p:grpSpPr>
        <p:sp>
          <p:nvSpPr>
            <p:cNvPr id="66" name="Rectangle 13"/>
            <p:cNvSpPr>
              <a:spLocks noChangeArrowheads="1"/>
            </p:cNvSpPr>
            <p:nvPr/>
          </p:nvSpPr>
          <p:spPr bwMode="auto">
            <a:xfrm>
              <a:off x="1852613" y="19145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N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67" name="Rectangle 14"/>
            <p:cNvSpPr>
              <a:spLocks noChangeArrowheads="1"/>
            </p:cNvSpPr>
            <p:nvPr/>
          </p:nvSpPr>
          <p:spPr bwMode="auto">
            <a:xfrm>
              <a:off x="1868488" y="2519363"/>
              <a:ext cx="267701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FF0000"/>
                  </a:solidFill>
                </a:rPr>
                <a:t>S</a:t>
              </a:r>
              <a:endParaRPr lang="en-US" altLang="sv-SE" sz="1100" i="0" dirty="0">
                <a:solidFill>
                  <a:srgbClr val="FF0000"/>
                </a:solidFill>
              </a:endParaRPr>
            </a:p>
          </p:txBody>
        </p:sp>
        <p:sp>
          <p:nvSpPr>
            <p:cNvPr id="68" name="Rectangle 15"/>
            <p:cNvSpPr>
              <a:spLocks noChangeArrowheads="1"/>
            </p:cNvSpPr>
            <p:nvPr/>
          </p:nvSpPr>
          <p:spPr bwMode="auto">
            <a:xfrm>
              <a:off x="1528763" y="22193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V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69" name="Rectangle 16"/>
            <p:cNvSpPr>
              <a:spLocks noChangeArrowheads="1"/>
            </p:cNvSpPr>
            <p:nvPr/>
          </p:nvSpPr>
          <p:spPr bwMode="auto">
            <a:xfrm>
              <a:off x="2178050" y="2219325"/>
              <a:ext cx="298158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Ö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70" name="Line 17"/>
            <p:cNvSpPr>
              <a:spLocks noChangeShapeType="1"/>
            </p:cNvSpPr>
            <p:nvPr/>
          </p:nvSpPr>
          <p:spPr bwMode="auto">
            <a:xfrm>
              <a:off x="1684338" y="2011363"/>
              <a:ext cx="0" cy="223837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1" name="Line 18"/>
            <p:cNvSpPr>
              <a:spLocks noChangeShapeType="1"/>
            </p:cNvSpPr>
            <p:nvPr/>
          </p:nvSpPr>
          <p:spPr bwMode="auto">
            <a:xfrm>
              <a:off x="165893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248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3" name="Line 21"/>
            <p:cNvSpPr>
              <a:spLocks noChangeShapeType="1"/>
            </p:cNvSpPr>
            <p:nvPr/>
          </p:nvSpPr>
          <p:spPr bwMode="auto">
            <a:xfrm>
              <a:off x="2351088" y="2012950"/>
              <a:ext cx="0" cy="22225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4" name="Line 23"/>
            <p:cNvSpPr>
              <a:spLocks noChangeShapeType="1"/>
            </p:cNvSpPr>
            <p:nvPr/>
          </p:nvSpPr>
          <p:spPr bwMode="auto">
            <a:xfrm flipH="1">
              <a:off x="2122488" y="26479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5" name="Line 24"/>
            <p:cNvSpPr>
              <a:spLocks noChangeShapeType="1"/>
            </p:cNvSpPr>
            <p:nvPr/>
          </p:nvSpPr>
          <p:spPr bwMode="auto">
            <a:xfrm flipV="1">
              <a:off x="2351088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6" name="Line 26"/>
            <p:cNvSpPr>
              <a:spLocks noChangeShapeType="1"/>
            </p:cNvSpPr>
            <p:nvPr/>
          </p:nvSpPr>
          <p:spPr bwMode="auto">
            <a:xfrm>
              <a:off x="1658938" y="2647950"/>
              <a:ext cx="242887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7" name="Line 27"/>
            <p:cNvSpPr>
              <a:spLocks noChangeShapeType="1"/>
            </p:cNvSpPr>
            <p:nvPr/>
          </p:nvSpPr>
          <p:spPr bwMode="auto">
            <a:xfrm flipV="1">
              <a:off x="1687513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78" name="Bildobjekt 7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98" y="2915750"/>
            <a:ext cx="1060618" cy="164204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9" name="Bildobjekt 7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47" y="2913621"/>
            <a:ext cx="1067007" cy="16484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0" name="Bildobjekt 7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489" y="1267477"/>
            <a:ext cx="1060618" cy="166759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1" name="Bildobjekt 8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970" y="1263863"/>
            <a:ext cx="1084379" cy="16788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2" name="Bildobjekt 8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695" y="2908354"/>
            <a:ext cx="1067006" cy="16356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3" name="Bildobjekt 8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973" y="2912219"/>
            <a:ext cx="1038189" cy="16287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4" name="Bildobjekt 8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837" y="4493381"/>
            <a:ext cx="1067007" cy="16484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5" name="Bildobjekt 8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639" y="4493368"/>
            <a:ext cx="1055057" cy="16299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7" name="Rectangle 3"/>
          <p:cNvSpPr>
            <a:spLocks noChangeArrowheads="1"/>
          </p:cNvSpPr>
          <p:nvPr/>
        </p:nvSpPr>
        <p:spPr bwMode="auto">
          <a:xfrm>
            <a:off x="5292879" y="1760807"/>
            <a:ext cx="3788059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Play the </a:t>
            </a:r>
            <a:r>
              <a:rPr lang="en-US" altLang="sv-SE" sz="2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♣</a:t>
            </a:r>
            <a:r>
              <a:rPr lang="en-US" altLang="sv-SE" sz="2400" dirty="0" smtClean="0">
                <a:solidFill>
                  <a:srgbClr val="006600"/>
                </a:solidFill>
                <a:latin typeface="+mn-lt"/>
              </a:rPr>
              <a:t>3</a:t>
            </a:r>
            <a:r>
              <a:rPr lang="en-US" altLang="sv-SE" sz="2400" dirty="0" smtClean="0">
                <a:latin typeface="+mn-lt"/>
              </a:rPr>
              <a:t> towards the </a:t>
            </a:r>
            <a:r>
              <a:rPr lang="en-US" altLang="sv-SE" sz="2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♣</a:t>
            </a:r>
            <a:r>
              <a:rPr lang="en-US" altLang="sv-SE" sz="2400" dirty="0" smtClean="0">
                <a:solidFill>
                  <a:srgbClr val="006600"/>
                </a:solidFill>
                <a:latin typeface="+mn-lt"/>
              </a:rPr>
              <a:t>K</a:t>
            </a:r>
            <a:r>
              <a:rPr lang="en-US" altLang="sv-SE" sz="2400" dirty="0" smtClean="0">
                <a:latin typeface="+mn-lt"/>
              </a:rPr>
              <a:t>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92" name="Rectangle 3"/>
          <p:cNvSpPr>
            <a:spLocks noChangeArrowheads="1"/>
          </p:cNvSpPr>
          <p:nvPr/>
        </p:nvSpPr>
        <p:spPr bwMode="auto">
          <a:xfrm>
            <a:off x="5292879" y="2443859"/>
            <a:ext cx="4249362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If West plays the  </a:t>
            </a:r>
            <a:r>
              <a:rPr lang="en-US" altLang="sv-SE" sz="2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♣</a:t>
            </a:r>
            <a:r>
              <a:rPr lang="en-US" altLang="sv-SE" sz="2400" dirty="0" smtClean="0">
                <a:solidFill>
                  <a:srgbClr val="006600"/>
                </a:solidFill>
                <a:latin typeface="+mn-lt"/>
              </a:rPr>
              <a:t>T</a:t>
            </a:r>
            <a:r>
              <a:rPr lang="en-US" altLang="sv-SE" sz="2400" dirty="0" smtClean="0">
                <a:latin typeface="+mn-lt"/>
              </a:rPr>
              <a:t>, 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Play the </a:t>
            </a:r>
            <a:r>
              <a:rPr lang="en-US" altLang="sv-SE" sz="2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♣</a:t>
            </a:r>
            <a:r>
              <a:rPr lang="en-US" altLang="sv-SE" sz="2400" dirty="0" smtClean="0">
                <a:solidFill>
                  <a:srgbClr val="006600"/>
                </a:solidFill>
                <a:latin typeface="+mn-lt"/>
              </a:rPr>
              <a:t>K</a:t>
            </a:r>
            <a:r>
              <a:rPr lang="en-US" altLang="sv-SE" sz="2400" dirty="0" smtClean="0">
                <a:latin typeface="+mn-lt"/>
              </a:rPr>
              <a:t> and win the trick.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90" name="Rectangle 3"/>
          <p:cNvSpPr>
            <a:spLocks noChangeArrowheads="1"/>
          </p:cNvSpPr>
          <p:nvPr/>
        </p:nvSpPr>
        <p:spPr bwMode="auto">
          <a:xfrm>
            <a:off x="3783724" y="4795149"/>
            <a:ext cx="5606021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When you play a low card towards the king,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latin typeface="+mn-lt"/>
              </a:rPr>
              <a:t>y</a:t>
            </a:r>
            <a:r>
              <a:rPr lang="en-US" altLang="sv-SE" sz="2400" dirty="0" smtClean="0">
                <a:latin typeface="+mn-lt"/>
              </a:rPr>
              <a:t>ou score the king every second time!</a:t>
            </a:r>
            <a:endParaRPr lang="en-US" altLang="sv-SE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21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4.44444E-6 L -1.28205E-6 0.078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5128E-6 -2.96296E-6 L -0.00064 0.0696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7692E-6 -0.00277 L -0.00048 0.0715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4615E-6 -4.44444E-6 L 3.84615E-6 0.06667 " pathEditMode="relative" rAng="0" ptsTypes="AA">
                                      <p:cBhvr>
                                        <p:cTn id="43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4.44444E-6 L -1.53846E-6 1.11111E-6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7692E-6 -4.44444E-6 L -2.30769E-6 1.13516E-16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46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4615E-6 -4.44444E-6 L 3.84615E-6 4.44444E-6 " pathEditMode="relative" rAng="0" ptsTypes="AA">
                                      <p:cBhvr>
                                        <p:cTn id="6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5128E-6 -2.96296E-6 L 1.53846E-6 -4.44444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Bildobjekt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564" y="2617959"/>
            <a:ext cx="1033401" cy="16330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80988" y="260353"/>
            <a:ext cx="6767512" cy="73024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Second Hand Low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grpSp>
        <p:nvGrpSpPr>
          <p:cNvPr id="51" name="Grupp 82"/>
          <p:cNvGrpSpPr>
            <a:grpSpLocks/>
          </p:cNvGrpSpPr>
          <p:nvPr/>
        </p:nvGrpSpPr>
        <p:grpSpPr bwMode="auto">
          <a:xfrm>
            <a:off x="2257184" y="3175307"/>
            <a:ext cx="947737" cy="866775"/>
            <a:chOff x="1528763" y="1914525"/>
            <a:chExt cx="947445" cy="867090"/>
          </a:xfrm>
        </p:grpSpPr>
        <p:sp>
          <p:nvSpPr>
            <p:cNvPr id="52" name="Rectangle 13"/>
            <p:cNvSpPr>
              <a:spLocks noChangeArrowheads="1"/>
            </p:cNvSpPr>
            <p:nvPr/>
          </p:nvSpPr>
          <p:spPr bwMode="auto">
            <a:xfrm>
              <a:off x="1852613" y="19145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N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3" name="Rectangle 14"/>
            <p:cNvSpPr>
              <a:spLocks noChangeArrowheads="1"/>
            </p:cNvSpPr>
            <p:nvPr/>
          </p:nvSpPr>
          <p:spPr bwMode="auto">
            <a:xfrm>
              <a:off x="1868488" y="2519363"/>
              <a:ext cx="267701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FF0000"/>
                  </a:solidFill>
                </a:rPr>
                <a:t>S</a:t>
              </a:r>
              <a:endParaRPr lang="en-US" altLang="sv-SE" sz="1100" i="0" dirty="0">
                <a:solidFill>
                  <a:srgbClr val="FF0000"/>
                </a:solidFill>
              </a:endParaRPr>
            </a:p>
          </p:txBody>
        </p:sp>
        <p:sp>
          <p:nvSpPr>
            <p:cNvPr id="54" name="Rectangle 15"/>
            <p:cNvSpPr>
              <a:spLocks noChangeArrowheads="1"/>
            </p:cNvSpPr>
            <p:nvPr/>
          </p:nvSpPr>
          <p:spPr bwMode="auto">
            <a:xfrm>
              <a:off x="1528763" y="22193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V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5" name="Rectangle 16"/>
            <p:cNvSpPr>
              <a:spLocks noChangeArrowheads="1"/>
            </p:cNvSpPr>
            <p:nvPr/>
          </p:nvSpPr>
          <p:spPr bwMode="auto">
            <a:xfrm>
              <a:off x="2178050" y="2219325"/>
              <a:ext cx="298158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Ö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6" name="Line 17"/>
            <p:cNvSpPr>
              <a:spLocks noChangeShapeType="1"/>
            </p:cNvSpPr>
            <p:nvPr/>
          </p:nvSpPr>
          <p:spPr bwMode="auto">
            <a:xfrm>
              <a:off x="1684338" y="2011363"/>
              <a:ext cx="0" cy="223837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7" name="Line 18"/>
            <p:cNvSpPr>
              <a:spLocks noChangeShapeType="1"/>
            </p:cNvSpPr>
            <p:nvPr/>
          </p:nvSpPr>
          <p:spPr bwMode="auto">
            <a:xfrm>
              <a:off x="165893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8" name="Line 20"/>
            <p:cNvSpPr>
              <a:spLocks noChangeShapeType="1"/>
            </p:cNvSpPr>
            <p:nvPr/>
          </p:nvSpPr>
          <p:spPr bwMode="auto">
            <a:xfrm flipH="1">
              <a:off x="212248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9" name="Line 21"/>
            <p:cNvSpPr>
              <a:spLocks noChangeShapeType="1"/>
            </p:cNvSpPr>
            <p:nvPr/>
          </p:nvSpPr>
          <p:spPr bwMode="auto">
            <a:xfrm>
              <a:off x="2351088" y="2012950"/>
              <a:ext cx="0" cy="22225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0" name="Line 23"/>
            <p:cNvSpPr>
              <a:spLocks noChangeShapeType="1"/>
            </p:cNvSpPr>
            <p:nvPr/>
          </p:nvSpPr>
          <p:spPr bwMode="auto">
            <a:xfrm flipH="1">
              <a:off x="2122488" y="26479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V="1">
              <a:off x="2351088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2" name="Line 26"/>
            <p:cNvSpPr>
              <a:spLocks noChangeShapeType="1"/>
            </p:cNvSpPr>
            <p:nvPr/>
          </p:nvSpPr>
          <p:spPr bwMode="auto">
            <a:xfrm>
              <a:off x="1658938" y="2647950"/>
              <a:ext cx="242887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3" name="Line 27"/>
            <p:cNvSpPr>
              <a:spLocks noChangeShapeType="1"/>
            </p:cNvSpPr>
            <p:nvPr/>
          </p:nvSpPr>
          <p:spPr bwMode="auto">
            <a:xfrm flipV="1">
              <a:off x="1687513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17" name="Bildobjekt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54" y="2655336"/>
            <a:ext cx="1039779" cy="163302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9" name="Bildobjekt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462" y="904062"/>
            <a:ext cx="1065298" cy="163940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1" name="Bildobjekt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463" y="4367369"/>
            <a:ext cx="1058918" cy="163941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5" name="Bildobjekt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93" y="2656367"/>
            <a:ext cx="1065298" cy="163940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6" name="Bildobjekt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561" y="4364110"/>
            <a:ext cx="1058918" cy="164578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7" name="Bildobjekt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467" y="2618267"/>
            <a:ext cx="1033401" cy="163940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9" name="Bildobjekt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975" y="912505"/>
            <a:ext cx="1052539" cy="16394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3" name="Bildobjekt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798" y="2607180"/>
            <a:ext cx="1065296" cy="16330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758654" y="1330892"/>
            <a:ext cx="4597362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When South plays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♠2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 towards dummy, play a low card (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♠4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 not to loose a trick! 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5481756" y="2654757"/>
            <a:ext cx="3766415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If you play the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♠A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, South wins both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♠K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and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♠Q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! 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4927105" y="5751863"/>
            <a:ext cx="4237491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Play second hand low!</a:t>
            </a:r>
            <a:endParaRPr lang="en-US" altLang="sv-SE" sz="24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23D8375A-8706-4BF5-ABE3-DB5E4648A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235" y="3663694"/>
            <a:ext cx="3766415" cy="193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If you play the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♠T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, South wins the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♠Q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. He then plays the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♠6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from North and finesses. Again, South wins both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Q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K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28" name="Bildobjekt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637" y="4355009"/>
            <a:ext cx="1033401" cy="163940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0" name="Bildobjekt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24" y="2643633"/>
            <a:ext cx="1065296" cy="164578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76" y="4348928"/>
            <a:ext cx="1047750" cy="1655704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</p:pic>
      <p:pic>
        <p:nvPicPr>
          <p:cNvPr id="22" name="Bildobjekt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83" y="2638762"/>
            <a:ext cx="1033401" cy="163940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3" name="Rectangle 3">
            <a:extLst>
              <a:ext uri="{FF2B5EF4-FFF2-40B4-BE49-F238E27FC236}">
                <a16:creationId xmlns:a16="http://schemas.microsoft.com/office/drawing/2014/main" id="{1D68FC4E-541A-4AFE-89A1-CBDEFD8B9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3840" y="904000"/>
            <a:ext cx="4237491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solidFill>
                  <a:srgbClr val="C00000"/>
                </a:solidFill>
                <a:latin typeface="+mn-lt"/>
              </a:rPr>
              <a:t>You are West.</a:t>
            </a:r>
            <a:endParaRPr lang="en-US" altLang="sv-SE" sz="24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943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8" grpId="0"/>
      <p:bldP spid="39" grpId="0"/>
      <p:bldP spid="40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80988" y="260353"/>
            <a:ext cx="6767512" cy="73024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Second Hand Low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grpSp>
        <p:nvGrpSpPr>
          <p:cNvPr id="51" name="Grupp 82"/>
          <p:cNvGrpSpPr>
            <a:grpSpLocks/>
          </p:cNvGrpSpPr>
          <p:nvPr/>
        </p:nvGrpSpPr>
        <p:grpSpPr bwMode="auto">
          <a:xfrm>
            <a:off x="2257184" y="3175307"/>
            <a:ext cx="947737" cy="866775"/>
            <a:chOff x="1528763" y="1914525"/>
            <a:chExt cx="947445" cy="867090"/>
          </a:xfrm>
        </p:grpSpPr>
        <p:sp>
          <p:nvSpPr>
            <p:cNvPr id="52" name="Rectangle 13"/>
            <p:cNvSpPr>
              <a:spLocks noChangeArrowheads="1"/>
            </p:cNvSpPr>
            <p:nvPr/>
          </p:nvSpPr>
          <p:spPr bwMode="auto">
            <a:xfrm>
              <a:off x="1852613" y="19145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N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3" name="Rectangle 14"/>
            <p:cNvSpPr>
              <a:spLocks noChangeArrowheads="1"/>
            </p:cNvSpPr>
            <p:nvPr/>
          </p:nvSpPr>
          <p:spPr bwMode="auto">
            <a:xfrm>
              <a:off x="1868488" y="2519363"/>
              <a:ext cx="267701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FF0000"/>
                  </a:solidFill>
                </a:rPr>
                <a:t>S</a:t>
              </a:r>
              <a:endParaRPr lang="en-US" altLang="sv-SE" sz="1100" i="0" dirty="0">
                <a:solidFill>
                  <a:srgbClr val="FF0000"/>
                </a:solidFill>
              </a:endParaRPr>
            </a:p>
          </p:txBody>
        </p:sp>
        <p:sp>
          <p:nvSpPr>
            <p:cNvPr id="54" name="Rectangle 15"/>
            <p:cNvSpPr>
              <a:spLocks noChangeArrowheads="1"/>
            </p:cNvSpPr>
            <p:nvPr/>
          </p:nvSpPr>
          <p:spPr bwMode="auto">
            <a:xfrm>
              <a:off x="1528763" y="22193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V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5" name="Rectangle 16"/>
            <p:cNvSpPr>
              <a:spLocks noChangeArrowheads="1"/>
            </p:cNvSpPr>
            <p:nvPr/>
          </p:nvSpPr>
          <p:spPr bwMode="auto">
            <a:xfrm>
              <a:off x="2178050" y="2219325"/>
              <a:ext cx="298158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Ö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6" name="Line 17"/>
            <p:cNvSpPr>
              <a:spLocks noChangeShapeType="1"/>
            </p:cNvSpPr>
            <p:nvPr/>
          </p:nvSpPr>
          <p:spPr bwMode="auto">
            <a:xfrm>
              <a:off x="1684338" y="2011363"/>
              <a:ext cx="0" cy="223837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7" name="Line 18"/>
            <p:cNvSpPr>
              <a:spLocks noChangeShapeType="1"/>
            </p:cNvSpPr>
            <p:nvPr/>
          </p:nvSpPr>
          <p:spPr bwMode="auto">
            <a:xfrm>
              <a:off x="165893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8" name="Line 20"/>
            <p:cNvSpPr>
              <a:spLocks noChangeShapeType="1"/>
            </p:cNvSpPr>
            <p:nvPr/>
          </p:nvSpPr>
          <p:spPr bwMode="auto">
            <a:xfrm flipH="1">
              <a:off x="212248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9" name="Line 21"/>
            <p:cNvSpPr>
              <a:spLocks noChangeShapeType="1"/>
            </p:cNvSpPr>
            <p:nvPr/>
          </p:nvSpPr>
          <p:spPr bwMode="auto">
            <a:xfrm>
              <a:off x="2351088" y="2012950"/>
              <a:ext cx="0" cy="22225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0" name="Line 23"/>
            <p:cNvSpPr>
              <a:spLocks noChangeShapeType="1"/>
            </p:cNvSpPr>
            <p:nvPr/>
          </p:nvSpPr>
          <p:spPr bwMode="auto">
            <a:xfrm flipH="1">
              <a:off x="2122488" y="26479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V="1">
              <a:off x="2351088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2" name="Line 26"/>
            <p:cNvSpPr>
              <a:spLocks noChangeShapeType="1"/>
            </p:cNvSpPr>
            <p:nvPr/>
          </p:nvSpPr>
          <p:spPr bwMode="auto">
            <a:xfrm>
              <a:off x="1658938" y="2647950"/>
              <a:ext cx="242887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3" name="Line 27"/>
            <p:cNvSpPr>
              <a:spLocks noChangeShapeType="1"/>
            </p:cNvSpPr>
            <p:nvPr/>
          </p:nvSpPr>
          <p:spPr bwMode="auto">
            <a:xfrm flipV="1">
              <a:off x="1687513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17" name="Bildobjekt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326" y="907426"/>
            <a:ext cx="961655" cy="15103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9" name="Bildobjekt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10" y="4425949"/>
            <a:ext cx="996434" cy="15334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0" name="Bildobjekt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638" y="2609445"/>
            <a:ext cx="955756" cy="15103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1" name="Bildobjekt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08" y="2665891"/>
            <a:ext cx="979356" cy="151623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5" name="Bildobjekt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93" y="2669067"/>
            <a:ext cx="985256" cy="15162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6" name="Bildobjekt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929" y="4437469"/>
            <a:ext cx="979356" cy="15221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7" name="Bildobjekt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075" y="2607756"/>
            <a:ext cx="955756" cy="15162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8" name="Bildobjekt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231" y="903747"/>
            <a:ext cx="955756" cy="15162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9" name="Bildobjekt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576" y="898136"/>
            <a:ext cx="969506" cy="15100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0" name="Bildobjekt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218" y="4439456"/>
            <a:ext cx="985255" cy="15221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2" name="Rectangle 3"/>
          <p:cNvSpPr>
            <a:spLocks noChangeArrowheads="1"/>
          </p:cNvSpPr>
          <p:nvPr/>
        </p:nvSpPr>
        <p:spPr bwMode="auto">
          <a:xfrm>
            <a:off x="5358874" y="2538505"/>
            <a:ext cx="4086065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What if West plays the </a:t>
            </a:r>
            <a:r>
              <a:rPr lang="en-US" altLang="sv-SE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♠T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first trick?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23" name="Bildobjekt 2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74" y="2675819"/>
            <a:ext cx="985255" cy="15103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2" name="Bildobjekt 2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478" y="4434367"/>
            <a:ext cx="955756" cy="15162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743" y="2597150"/>
            <a:ext cx="967008" cy="1528111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</p:pic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348960" y="875036"/>
            <a:ext cx="4223300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When South plays </a:t>
            </a:r>
            <a:r>
              <a:rPr lang="en-US" altLang="sv-SE" sz="2400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♠4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from the hand, he has </a:t>
            </a:r>
            <a:r>
              <a:rPr lang="en-US" altLang="sv-SE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often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decided to cash </a:t>
            </a:r>
            <a:r>
              <a:rPr lang="en-US" altLang="sv-SE" sz="2400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♠A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and play towards </a:t>
            </a:r>
            <a:r>
              <a:rPr lang="en-US" altLang="sv-SE" sz="2400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♠Q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EW win two tricks!</a:t>
            </a:r>
            <a:endParaRPr lang="en-US" altLang="sv-SE" sz="24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4561373" y="5103705"/>
            <a:ext cx="4784646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West did not expect this when he played the </a:t>
            </a:r>
            <a:r>
              <a:rPr lang="en-US" altLang="sv-SE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♠T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first trick!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9" name="Rectangle 3">
            <a:extLst>
              <a:ext uri="{FF2B5EF4-FFF2-40B4-BE49-F238E27FC236}">
                <a16:creationId xmlns:a16="http://schemas.microsoft.com/office/drawing/2014/main" id="{72798B3D-8DB2-4C32-A13C-3012AC69E6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4921" y="3498035"/>
            <a:ext cx="3914694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South changes his plan! After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♠A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he plays </a:t>
            </a:r>
            <a:r>
              <a:rPr lang="en-US" altLang="sv-SE" sz="2400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♠6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from dummy. Syd finesses the </a:t>
            </a:r>
            <a:r>
              <a:rPr lang="en-US" altLang="sv-SE" sz="2400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♠9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and looses only </a:t>
            </a:r>
            <a:r>
              <a:rPr lang="en-US" altLang="sv-SE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one trick to EW!</a:t>
            </a:r>
            <a:endParaRPr lang="en-US" altLang="sv-SE" sz="24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4A6C7CB8-4ED3-4805-A982-47CC8B036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2906" y="5850480"/>
            <a:ext cx="5582093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latin typeface="+mn-lt"/>
              </a:rPr>
              <a:t>In other words: second hand low!</a:t>
            </a:r>
            <a:endParaRPr lang="en-US" altLang="sv-SE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543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000"/>
                            </p:stCondLst>
                            <p:childTnLst>
                              <p:par>
                                <p:cTn id="10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35" grpId="0"/>
      <p:bldP spid="38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16311" y="220717"/>
            <a:ext cx="8792805" cy="703517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Third Hand High</a:t>
            </a:r>
            <a:endParaRPr lang="en-US" sz="4000" b="1" spc="400" dirty="0">
              <a:latin typeface="Arial Black" panose="020B0A04020102020204" pitchFamily="34" charset="0"/>
            </a:endParaRPr>
          </a:p>
        </p:txBody>
      </p:sp>
      <p:grpSp>
        <p:nvGrpSpPr>
          <p:cNvPr id="67" name="Grupp 82"/>
          <p:cNvGrpSpPr>
            <a:grpSpLocks/>
          </p:cNvGrpSpPr>
          <p:nvPr/>
        </p:nvGrpSpPr>
        <p:grpSpPr bwMode="auto">
          <a:xfrm>
            <a:off x="2550543" y="3258655"/>
            <a:ext cx="947737" cy="866775"/>
            <a:chOff x="1528763" y="1914525"/>
            <a:chExt cx="947445" cy="867090"/>
          </a:xfrm>
        </p:grpSpPr>
        <p:sp>
          <p:nvSpPr>
            <p:cNvPr id="68" name="Rectangle 13"/>
            <p:cNvSpPr>
              <a:spLocks noChangeArrowheads="1"/>
            </p:cNvSpPr>
            <p:nvPr/>
          </p:nvSpPr>
          <p:spPr bwMode="auto">
            <a:xfrm>
              <a:off x="1852613" y="19145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N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>
              <a:off x="1868488" y="2519363"/>
              <a:ext cx="267701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FF0000"/>
                  </a:solidFill>
                </a:rPr>
                <a:t>S</a:t>
              </a:r>
              <a:endParaRPr lang="en-US" altLang="sv-SE" sz="1100" i="0" dirty="0">
                <a:solidFill>
                  <a:srgbClr val="FF0000"/>
                </a:solidFill>
              </a:endParaRPr>
            </a:p>
          </p:txBody>
        </p:sp>
        <p:sp>
          <p:nvSpPr>
            <p:cNvPr id="70" name="Rectangle 15"/>
            <p:cNvSpPr>
              <a:spLocks noChangeArrowheads="1"/>
            </p:cNvSpPr>
            <p:nvPr/>
          </p:nvSpPr>
          <p:spPr bwMode="auto">
            <a:xfrm>
              <a:off x="1528763" y="22193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V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71" name="Rectangle 16"/>
            <p:cNvSpPr>
              <a:spLocks noChangeArrowheads="1"/>
            </p:cNvSpPr>
            <p:nvPr/>
          </p:nvSpPr>
          <p:spPr bwMode="auto">
            <a:xfrm>
              <a:off x="2178050" y="2219325"/>
              <a:ext cx="298158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Ö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72" name="Line 17"/>
            <p:cNvSpPr>
              <a:spLocks noChangeShapeType="1"/>
            </p:cNvSpPr>
            <p:nvPr/>
          </p:nvSpPr>
          <p:spPr bwMode="auto">
            <a:xfrm>
              <a:off x="1684338" y="2011363"/>
              <a:ext cx="0" cy="223837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3" name="Line 18"/>
            <p:cNvSpPr>
              <a:spLocks noChangeShapeType="1"/>
            </p:cNvSpPr>
            <p:nvPr/>
          </p:nvSpPr>
          <p:spPr bwMode="auto">
            <a:xfrm>
              <a:off x="165893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4" name="Line 20"/>
            <p:cNvSpPr>
              <a:spLocks noChangeShapeType="1"/>
            </p:cNvSpPr>
            <p:nvPr/>
          </p:nvSpPr>
          <p:spPr bwMode="auto">
            <a:xfrm flipH="1">
              <a:off x="212248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5" name="Line 21"/>
            <p:cNvSpPr>
              <a:spLocks noChangeShapeType="1"/>
            </p:cNvSpPr>
            <p:nvPr/>
          </p:nvSpPr>
          <p:spPr bwMode="auto">
            <a:xfrm>
              <a:off x="2351088" y="2012950"/>
              <a:ext cx="0" cy="22225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6" name="Line 23"/>
            <p:cNvSpPr>
              <a:spLocks noChangeShapeType="1"/>
            </p:cNvSpPr>
            <p:nvPr/>
          </p:nvSpPr>
          <p:spPr bwMode="auto">
            <a:xfrm flipH="1">
              <a:off x="2122488" y="26479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7" name="Line 24"/>
            <p:cNvSpPr>
              <a:spLocks noChangeShapeType="1"/>
            </p:cNvSpPr>
            <p:nvPr/>
          </p:nvSpPr>
          <p:spPr bwMode="auto">
            <a:xfrm flipV="1">
              <a:off x="2351088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8" name="Line 26"/>
            <p:cNvSpPr>
              <a:spLocks noChangeShapeType="1"/>
            </p:cNvSpPr>
            <p:nvPr/>
          </p:nvSpPr>
          <p:spPr bwMode="auto">
            <a:xfrm>
              <a:off x="1658938" y="2647950"/>
              <a:ext cx="242887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9" name="Line 27"/>
            <p:cNvSpPr>
              <a:spLocks noChangeShapeType="1"/>
            </p:cNvSpPr>
            <p:nvPr/>
          </p:nvSpPr>
          <p:spPr bwMode="auto">
            <a:xfrm flipV="1">
              <a:off x="1687513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9" name="Bildobjekt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635" y="1158144"/>
            <a:ext cx="1006712" cy="160949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021" y="4610642"/>
            <a:ext cx="1037784" cy="162192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2" name="Bildobjekt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326" y="4610642"/>
            <a:ext cx="1012927" cy="1609498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Bildobjekt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25" y="2878054"/>
            <a:ext cx="1025355" cy="1597068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201" y="4610642"/>
            <a:ext cx="1034515" cy="163110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56" y="2874734"/>
            <a:ext cx="1025355" cy="1603283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79" y="2881375"/>
            <a:ext cx="1006712" cy="1590853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3" name="Bildobjekt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019" y="2881376"/>
            <a:ext cx="1031569" cy="1590854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110" y="1158144"/>
            <a:ext cx="1037784" cy="1603284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5" name="Bildobjekt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766" y="1158143"/>
            <a:ext cx="1025355" cy="1597068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sp>
        <p:nvSpPr>
          <p:cNvPr id="92" name="Rectangle 3"/>
          <p:cNvSpPr>
            <a:spLocks noChangeArrowheads="1"/>
          </p:cNvSpPr>
          <p:nvPr/>
        </p:nvSpPr>
        <p:spPr bwMode="auto">
          <a:xfrm>
            <a:off x="5131964" y="1468571"/>
            <a:ext cx="4221586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South plays 3NT. You are East.</a:t>
            </a:r>
            <a:endParaRPr lang="en-US" altLang="sv-SE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4" name="Bildobjekt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490" y="2868341"/>
            <a:ext cx="1083319" cy="1615249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15" name="Bildobjekt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338" y="2871804"/>
            <a:ext cx="1045385" cy="1608766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pic>
        <p:nvPicPr>
          <p:cNvPr id="7" name="Bildobjekt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168" y="2874734"/>
            <a:ext cx="1031569" cy="1603282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</a:ln>
        </p:spPr>
      </p:pic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5207723" y="5773469"/>
            <a:ext cx="3713211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What happens otherwise?</a:t>
            </a:r>
            <a:endParaRPr lang="en-US" altLang="sv-SE" sz="2400" dirty="0">
              <a:latin typeface="+mn-lt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5170371" y="2013592"/>
            <a:ext cx="4059661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West leads</a:t>
            </a:r>
            <a:r>
              <a:rPr lang="en-US" altLang="sv-SE" sz="2400" b="1" dirty="0" smtClean="0">
                <a:latin typeface="+mn-lt"/>
              </a:rPr>
              <a:t> </a:t>
            </a:r>
            <a:r>
              <a:rPr lang="en-US" altLang="sv-SE" sz="2400" b="1" dirty="0" smtClean="0">
                <a:solidFill>
                  <a:srgbClr val="CC6600"/>
                </a:solidFill>
                <a:latin typeface="+mn-lt"/>
                <a:cs typeface="Arial" panose="020B0604020202020204" pitchFamily="34" charset="0"/>
              </a:rPr>
              <a:t>♦</a:t>
            </a:r>
            <a:r>
              <a:rPr lang="en-US" altLang="sv-SE" sz="2400" dirty="0" smtClean="0">
                <a:solidFill>
                  <a:srgbClr val="CC6600"/>
                </a:solidFill>
                <a:latin typeface="+mn-lt"/>
              </a:rPr>
              <a:t>5</a:t>
            </a:r>
            <a:r>
              <a:rPr lang="en-US" altLang="sv-SE" sz="2400" b="1" dirty="0" smtClean="0">
                <a:solidFill>
                  <a:srgbClr val="C00000"/>
                </a:solidFill>
                <a:latin typeface="+mn-lt"/>
              </a:rPr>
              <a:t>, 1-3-5</a:t>
            </a:r>
            <a:r>
              <a:rPr lang="en-US" altLang="sv-SE" sz="2400" dirty="0" smtClean="0">
                <a:latin typeface="+mn-lt"/>
              </a:rPr>
              <a:t>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796563" y="3007627"/>
            <a:ext cx="3640561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You play the </a:t>
            </a:r>
            <a:r>
              <a:rPr lang="en-US" altLang="sv-SE" sz="2400" dirty="0" smtClean="0">
                <a:solidFill>
                  <a:srgbClr val="CC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♦</a:t>
            </a:r>
            <a:r>
              <a:rPr lang="en-US" altLang="sv-SE" sz="2400" dirty="0" smtClean="0">
                <a:solidFill>
                  <a:srgbClr val="CC6600"/>
                </a:solidFill>
                <a:latin typeface="+mn-lt"/>
              </a:rPr>
              <a:t>Q</a:t>
            </a:r>
            <a:r>
              <a:rPr lang="en-US" altLang="sv-SE" sz="2400" b="1" dirty="0" smtClean="0">
                <a:latin typeface="+mn-lt"/>
              </a:rPr>
              <a:t> </a:t>
            </a:r>
            <a:r>
              <a:rPr lang="en-US" altLang="sv-SE" sz="2400" dirty="0" smtClean="0">
                <a:latin typeface="+mn-lt"/>
              </a:rPr>
              <a:t>- </a:t>
            </a:r>
            <a:br>
              <a:rPr lang="en-US" altLang="sv-SE" sz="2400" dirty="0" smtClean="0">
                <a:latin typeface="+mn-lt"/>
              </a:rPr>
            </a:br>
            <a:r>
              <a:rPr lang="en-US" altLang="sv-SE" sz="2400" b="1" dirty="0" smtClean="0">
                <a:solidFill>
                  <a:srgbClr val="C00000"/>
                </a:solidFill>
                <a:latin typeface="+mn-lt"/>
              </a:rPr>
              <a:t>third hand high</a:t>
            </a:r>
            <a:r>
              <a:rPr lang="en-US" altLang="sv-SE" sz="2400" dirty="0" smtClean="0">
                <a:latin typeface="+mn-lt"/>
              </a:rPr>
              <a:t>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5170371" y="4575872"/>
            <a:ext cx="4507336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Later, when you gain the lead, play the </a:t>
            </a:r>
            <a:r>
              <a:rPr lang="en-US" altLang="sv-SE" sz="2400" dirty="0" smtClean="0">
                <a:solidFill>
                  <a:srgbClr val="CC6600"/>
                </a:solidFill>
                <a:latin typeface="+mn-lt"/>
                <a:cs typeface="Arial" panose="020B0604020202020204" pitchFamily="34" charset="0"/>
              </a:rPr>
              <a:t>♦</a:t>
            </a:r>
            <a:r>
              <a:rPr lang="en-US" altLang="sv-SE" sz="2400" dirty="0" smtClean="0">
                <a:solidFill>
                  <a:srgbClr val="CC6600"/>
                </a:solidFill>
                <a:latin typeface="+mn-lt"/>
              </a:rPr>
              <a:t>T</a:t>
            </a:r>
            <a:r>
              <a:rPr lang="en-US" altLang="sv-SE" sz="2400" b="1" dirty="0" smtClean="0">
                <a:latin typeface="+mn-lt"/>
              </a:rPr>
              <a:t> </a:t>
            </a:r>
            <a:r>
              <a:rPr lang="en-US" altLang="sv-SE" sz="2400" dirty="0" smtClean="0">
                <a:latin typeface="+mn-lt"/>
              </a:rPr>
              <a:t>– high from two, </a:t>
            </a:r>
            <a:r>
              <a:rPr lang="en-US" altLang="sv-SE" sz="2400" b="1" dirty="0" smtClean="0">
                <a:solidFill>
                  <a:srgbClr val="C00000"/>
                </a:solidFill>
                <a:latin typeface="+mn-lt"/>
              </a:rPr>
              <a:t>1-3-5</a:t>
            </a:r>
            <a:r>
              <a:rPr lang="en-US" altLang="sv-SE" sz="2400" dirty="0" smtClean="0">
                <a:latin typeface="+mn-lt"/>
              </a:rPr>
              <a:t>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374D43D2-78A9-4E5A-B384-07D5E5B1D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3908" y="3949066"/>
            <a:ext cx="3634723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South wins with the </a:t>
            </a:r>
            <a:r>
              <a:rPr lang="en-US" altLang="sv-SE" sz="2400" dirty="0" smtClean="0">
                <a:solidFill>
                  <a:srgbClr val="CC6600"/>
                </a:solidFill>
                <a:latin typeface="+mn-lt"/>
                <a:cs typeface="Arial" panose="020B0604020202020204" pitchFamily="34" charset="0"/>
              </a:rPr>
              <a:t>♦A</a:t>
            </a:r>
            <a:r>
              <a:rPr lang="en-US" altLang="sv-SE" sz="2400" dirty="0" smtClean="0">
                <a:latin typeface="+mn-lt"/>
                <a:cs typeface="Arial" panose="020B0604020202020204" pitchFamily="34" charset="0"/>
              </a:rPr>
              <a:t>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B33D3A77-9CAC-40B5-AC5A-1595CCF4E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8094" y="2571925"/>
            <a:ext cx="3221021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What card do you play?</a:t>
            </a:r>
            <a:endParaRPr lang="en-US" altLang="sv-SE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831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7692E-6 3.33333E-6 L 0.00129 -0.0622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-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641E-7 3.7037E-7 L -0.00208 -0.0606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-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39" grpId="0"/>
      <p:bldP spid="36" grpId="0"/>
      <p:bldP spid="37" grpId="0"/>
      <p:bldP spid="38" grpId="0"/>
      <p:bldP spid="4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1994" y="211499"/>
            <a:ext cx="9443115" cy="73024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… </a:t>
            </a:r>
            <a:r>
              <a:rPr lang="en-US" smtClean="0">
                <a:latin typeface="Arial Black" panose="020B0A04020102020204" pitchFamily="34" charset="0"/>
              </a:rPr>
              <a:t>Never Higher </a:t>
            </a:r>
            <a:r>
              <a:rPr lang="en-US" dirty="0" smtClean="0">
                <a:latin typeface="Arial Black" panose="020B0A04020102020204" pitchFamily="34" charset="0"/>
              </a:rPr>
              <a:t>than Needed!</a:t>
            </a:r>
            <a:endParaRPr lang="en-US" b="1" spc="400" dirty="0">
              <a:latin typeface="Arial Black" panose="020B0A04020102020204" pitchFamily="34" charset="0"/>
            </a:endParaRPr>
          </a:p>
        </p:txBody>
      </p:sp>
      <p:grpSp>
        <p:nvGrpSpPr>
          <p:cNvPr id="51" name="Grupp 82"/>
          <p:cNvGrpSpPr>
            <a:grpSpLocks/>
          </p:cNvGrpSpPr>
          <p:nvPr/>
        </p:nvGrpSpPr>
        <p:grpSpPr bwMode="auto">
          <a:xfrm>
            <a:off x="2257184" y="3175306"/>
            <a:ext cx="947737" cy="866775"/>
            <a:chOff x="1528763" y="1914525"/>
            <a:chExt cx="947445" cy="867090"/>
          </a:xfrm>
        </p:grpSpPr>
        <p:sp>
          <p:nvSpPr>
            <p:cNvPr id="52" name="Rectangle 13"/>
            <p:cNvSpPr>
              <a:spLocks noChangeArrowheads="1"/>
            </p:cNvSpPr>
            <p:nvPr/>
          </p:nvSpPr>
          <p:spPr bwMode="auto">
            <a:xfrm>
              <a:off x="1852613" y="19145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N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3" name="Rectangle 14"/>
            <p:cNvSpPr>
              <a:spLocks noChangeArrowheads="1"/>
            </p:cNvSpPr>
            <p:nvPr/>
          </p:nvSpPr>
          <p:spPr bwMode="auto">
            <a:xfrm>
              <a:off x="1868488" y="2519363"/>
              <a:ext cx="267701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FF0000"/>
                  </a:solidFill>
                </a:rPr>
                <a:t>S</a:t>
              </a:r>
              <a:endParaRPr lang="en-US" altLang="sv-SE" sz="1100" i="0" dirty="0">
                <a:solidFill>
                  <a:srgbClr val="FF0000"/>
                </a:solidFill>
              </a:endParaRPr>
            </a:p>
          </p:txBody>
        </p:sp>
        <p:sp>
          <p:nvSpPr>
            <p:cNvPr id="54" name="Rectangle 15"/>
            <p:cNvSpPr>
              <a:spLocks noChangeArrowheads="1"/>
            </p:cNvSpPr>
            <p:nvPr/>
          </p:nvSpPr>
          <p:spPr bwMode="auto">
            <a:xfrm>
              <a:off x="1528763" y="2219325"/>
              <a:ext cx="2889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V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5" name="Rectangle 16"/>
            <p:cNvSpPr>
              <a:spLocks noChangeArrowheads="1"/>
            </p:cNvSpPr>
            <p:nvPr/>
          </p:nvSpPr>
          <p:spPr bwMode="auto">
            <a:xfrm>
              <a:off x="2178050" y="2219325"/>
              <a:ext cx="298158" cy="26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62" tIns="46038" rIns="93662" bIns="46038">
              <a:spAutoFit/>
            </a:bodyPr>
            <a:lstStyle>
              <a:lvl1pPr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sv-SE" sz="1100" i="0" dirty="0" smtClean="0">
                  <a:solidFill>
                    <a:srgbClr val="000000"/>
                  </a:solidFill>
                </a:rPr>
                <a:t>Ö</a:t>
              </a:r>
              <a:endParaRPr lang="en-US" altLang="sv-SE" sz="1100" i="0" dirty="0">
                <a:solidFill>
                  <a:srgbClr val="000000"/>
                </a:solidFill>
              </a:endParaRPr>
            </a:p>
          </p:txBody>
        </p:sp>
        <p:sp>
          <p:nvSpPr>
            <p:cNvPr id="56" name="Line 17"/>
            <p:cNvSpPr>
              <a:spLocks noChangeShapeType="1"/>
            </p:cNvSpPr>
            <p:nvPr/>
          </p:nvSpPr>
          <p:spPr bwMode="auto">
            <a:xfrm>
              <a:off x="1684338" y="2011363"/>
              <a:ext cx="0" cy="223837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7" name="Line 18"/>
            <p:cNvSpPr>
              <a:spLocks noChangeShapeType="1"/>
            </p:cNvSpPr>
            <p:nvPr/>
          </p:nvSpPr>
          <p:spPr bwMode="auto">
            <a:xfrm>
              <a:off x="165893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8" name="Line 20"/>
            <p:cNvSpPr>
              <a:spLocks noChangeShapeType="1"/>
            </p:cNvSpPr>
            <p:nvPr/>
          </p:nvSpPr>
          <p:spPr bwMode="auto">
            <a:xfrm flipH="1">
              <a:off x="2122488" y="20383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9" name="Line 21"/>
            <p:cNvSpPr>
              <a:spLocks noChangeShapeType="1"/>
            </p:cNvSpPr>
            <p:nvPr/>
          </p:nvSpPr>
          <p:spPr bwMode="auto">
            <a:xfrm>
              <a:off x="2351088" y="2012950"/>
              <a:ext cx="0" cy="22225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0" name="Line 23"/>
            <p:cNvSpPr>
              <a:spLocks noChangeShapeType="1"/>
            </p:cNvSpPr>
            <p:nvPr/>
          </p:nvSpPr>
          <p:spPr bwMode="auto">
            <a:xfrm flipH="1">
              <a:off x="2122488" y="2647950"/>
              <a:ext cx="241300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V="1">
              <a:off x="2351088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2" name="Line 26"/>
            <p:cNvSpPr>
              <a:spLocks noChangeShapeType="1"/>
            </p:cNvSpPr>
            <p:nvPr/>
          </p:nvSpPr>
          <p:spPr bwMode="auto">
            <a:xfrm>
              <a:off x="1658938" y="2647950"/>
              <a:ext cx="242887" cy="0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3" name="Line 27"/>
            <p:cNvSpPr>
              <a:spLocks noChangeShapeType="1"/>
            </p:cNvSpPr>
            <p:nvPr/>
          </p:nvSpPr>
          <p:spPr bwMode="auto">
            <a:xfrm flipV="1">
              <a:off x="1687513" y="2439988"/>
              <a:ext cx="0" cy="220662"/>
            </a:xfrm>
            <a:prstGeom prst="line">
              <a:avLst/>
            </a:prstGeom>
            <a:noFill/>
            <a:ln w="50800">
              <a:solidFill>
                <a:srgbClr val="037C0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17" name="Bildobjekt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17" y="4643685"/>
            <a:ext cx="961655" cy="15103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9" name="Bildobjekt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480" y="1102648"/>
            <a:ext cx="996434" cy="15334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0" name="Bildobjekt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45" y="2845417"/>
            <a:ext cx="955756" cy="15103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1" name="Bildobjekt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510" y="2813375"/>
            <a:ext cx="996203" cy="154231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5" name="Bildobjekt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033" y="2826382"/>
            <a:ext cx="985256" cy="15162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6" name="Bildobjekt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1" y="2844642"/>
            <a:ext cx="979356" cy="15221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7" name="Bildobjekt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395" y="2833898"/>
            <a:ext cx="955756" cy="15162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8" name="Bildobjekt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444" y="1110225"/>
            <a:ext cx="955756" cy="15162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9" name="Bildobjekt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599" y="4634394"/>
            <a:ext cx="969506" cy="15100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0" name="Bildobjekt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026" y="4626270"/>
            <a:ext cx="985255" cy="15221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2" name="Rectangle 3"/>
          <p:cNvSpPr>
            <a:spLocks noChangeArrowheads="1"/>
          </p:cNvSpPr>
          <p:nvPr/>
        </p:nvSpPr>
        <p:spPr bwMode="auto">
          <a:xfrm>
            <a:off x="5329295" y="2907567"/>
            <a:ext cx="4086065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latin typeface="+mn-lt"/>
              </a:rPr>
              <a:t>Play the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♠T</a:t>
            </a:r>
            <a:r>
              <a:rPr lang="en-US" altLang="sv-SE" sz="2400" dirty="0" smtClean="0">
                <a:latin typeface="+mn-lt"/>
                <a:cs typeface="Arial" panose="020B0604020202020204" pitchFamily="34" charset="0"/>
              </a:rPr>
              <a:t> and guard the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♠Q</a:t>
            </a:r>
            <a:r>
              <a:rPr lang="en-US" altLang="sv-SE" sz="2400" dirty="0" smtClean="0">
                <a:latin typeface="+mn-lt"/>
                <a:cs typeface="Arial" panose="020B0604020202020204" pitchFamily="34" charset="0"/>
              </a:rPr>
              <a:t> with your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♠K</a:t>
            </a:r>
            <a:r>
              <a:rPr lang="en-US" altLang="sv-SE" sz="2400" dirty="0" smtClean="0">
                <a:latin typeface="+mn-lt"/>
                <a:cs typeface="Arial" panose="020B0604020202020204" pitchFamily="34" charset="0"/>
              </a:rPr>
              <a:t>.</a:t>
            </a:r>
            <a:endParaRPr lang="en-US" altLang="sv-SE" sz="24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2" name="Bildobjekt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14" y="2841540"/>
            <a:ext cx="955756" cy="15162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817" y="1110225"/>
            <a:ext cx="967008" cy="1528111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</p:pic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329295" y="1071681"/>
            <a:ext cx="42233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South plays 3NT. You are East.</a:t>
            </a:r>
            <a:endParaRPr lang="en-US" altLang="sv-SE" sz="24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5329295" y="3825511"/>
            <a:ext cx="401135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West continues with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♠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J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and South gets only one trick.</a:t>
            </a:r>
            <a:endParaRPr lang="en-US" altLang="sv-SE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4A6C7CB8-4ED3-4805-A982-47CC8B036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312" y="4857422"/>
            <a:ext cx="4009043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solidFill>
                  <a:srgbClr val="0070C0"/>
                </a:solidFill>
                <a:latin typeface="+mn-lt"/>
              </a:rPr>
              <a:t>Third hand high but never higher than needed!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 smtClean="0">
                <a:solidFill>
                  <a:srgbClr val="0070C0"/>
                </a:solidFill>
                <a:latin typeface="+mn-lt"/>
              </a:rPr>
              <a:t>Guard honor with honor!</a:t>
            </a:r>
            <a:endParaRPr lang="en-US" altLang="sv-SE" sz="24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23" name="Bildobjekt 2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11" y="2842969"/>
            <a:ext cx="985255" cy="15103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4" name="Rectangle 3">
            <a:extLst>
              <a:ext uri="{FF2B5EF4-FFF2-40B4-BE49-F238E27FC236}">
                <a16:creationId xmlns:a16="http://schemas.microsoft.com/office/drawing/2014/main" id="{025325B4-D357-4581-B6A2-6056D8601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9295" y="1620292"/>
            <a:ext cx="4223300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West leads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♠4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,</a:t>
            </a:r>
            <a:r>
              <a:rPr lang="en-US" altLang="sv-SE" sz="2400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1-3-5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. South plays </a:t>
            </a:r>
            <a:r>
              <a:rPr lang="en-US" altLang="sv-SE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♠2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 from dummy. </a:t>
            </a:r>
            <a:r>
              <a:rPr lang="en-US" altLang="sv-SE" sz="2400" dirty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W</a:t>
            </a:r>
            <a:r>
              <a:rPr lang="en-US" altLang="sv-SE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hich card do you play?</a:t>
            </a:r>
            <a:endParaRPr lang="en-US" altLang="sv-SE" sz="24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359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5.12821E-7 1.85185E-6 L 0.00064 -0.066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" y="-3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1538E-6 4.81481E-6 L -0.00016 -0.0754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-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38" grpId="0"/>
      <p:bldP spid="40" grpId="0"/>
      <p:bldP spid="34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2776</TotalTime>
  <Words>489</Words>
  <Application>Microsoft Office PowerPoint</Application>
  <PresentationFormat>A4 Paper (210x297 mm)</PresentationFormat>
  <Paragraphs>68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MS PGothic</vt:lpstr>
      <vt:lpstr>Arial</vt:lpstr>
      <vt:lpstr>Arial Black</vt:lpstr>
      <vt:lpstr>Berlin Sans FB Demi</vt:lpstr>
      <vt:lpstr>Calibri</vt:lpstr>
      <vt:lpstr>Calibri Light</vt:lpstr>
      <vt:lpstr>Symbol</vt:lpstr>
      <vt:lpstr>Times New Roman</vt:lpstr>
      <vt:lpstr>Wingdings</vt:lpstr>
      <vt:lpstr>Office-tema</vt:lpstr>
      <vt:lpstr>PowerPoint Presentation</vt:lpstr>
      <vt:lpstr>Finessing</vt:lpstr>
      <vt:lpstr>Play towards Strength</vt:lpstr>
      <vt:lpstr>Second Hand Low</vt:lpstr>
      <vt:lpstr>Second Hand Low</vt:lpstr>
      <vt:lpstr>Third Hand High</vt:lpstr>
      <vt:lpstr>… Never Higher than Needed!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164</cp:revision>
  <cp:lastPrinted>2017-05-30T06:54:19Z</cp:lastPrinted>
  <dcterms:created xsi:type="dcterms:W3CDTF">2017-05-29T10:48:30Z</dcterms:created>
  <dcterms:modified xsi:type="dcterms:W3CDTF">2018-10-27T08:41:12Z</dcterms:modified>
</cp:coreProperties>
</file>