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5" r:id="rId1"/>
  </p:sldMasterIdLst>
  <p:notesMasterIdLst>
    <p:notesMasterId r:id="rId12"/>
  </p:notesMasterIdLst>
  <p:sldIdLst>
    <p:sldId id="257" r:id="rId2"/>
    <p:sldId id="290" r:id="rId3"/>
    <p:sldId id="292" r:id="rId4"/>
    <p:sldId id="316" r:id="rId5"/>
    <p:sldId id="326" r:id="rId6"/>
    <p:sldId id="327" r:id="rId7"/>
    <p:sldId id="322" r:id="rId8"/>
    <p:sldId id="324" r:id="rId9"/>
    <p:sldId id="285" r:id="rId10"/>
    <p:sldId id="271" r:id="rId11"/>
  </p:sldIdLst>
  <p:sldSz cx="9906000" cy="6858000" type="A4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03A600"/>
    <a:srgbClr val="006600"/>
    <a:srgbClr val="0CB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llanmörkt format 2 - Dekorfärg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llanmörkt format 2 - Dekorfär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llanmörkt format 2 - Dekorfär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68" autoAdjust="0"/>
  </p:normalViewPr>
  <p:slideViewPr>
    <p:cSldViewPr snapToGrid="0">
      <p:cViewPr varScale="1">
        <p:scale>
          <a:sx n="61" d="100"/>
          <a:sy n="61" d="100"/>
        </p:scale>
        <p:origin x="288" y="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324"/>
    </p:cViewPr>
  </p:sorter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6DEBD-64D5-4E46-939A-A36A403099E0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5220E4-1798-433F-91AA-9C1330BB1C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21919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5220E4-1798-433F-91AA-9C1330BB1C69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88518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 userDrawn="1"/>
        </p:nvGrpSpPr>
        <p:grpSpPr>
          <a:xfrm>
            <a:off x="1668000" y="1404000"/>
            <a:ext cx="6615000" cy="2538664"/>
            <a:chOff x="1287000" y="1404000"/>
            <a:chExt cx="6615000" cy="2538664"/>
          </a:xfrm>
        </p:grpSpPr>
        <p:sp>
          <p:nvSpPr>
            <p:cNvPr id="8" name="textruta 7"/>
            <p:cNvSpPr txBox="1"/>
            <p:nvPr/>
          </p:nvSpPr>
          <p:spPr>
            <a:xfrm>
              <a:off x="1287000" y="1404000"/>
              <a:ext cx="66150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500" dirty="0">
                  <a:latin typeface="Berlin Sans FB Demi" panose="020E0802020502020306" pitchFamily="34" charset="0"/>
                </a:rPr>
                <a:t>BRIDGE</a:t>
              </a:r>
              <a:endParaRPr lang="sv-SE" sz="80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2031940" y="3204000"/>
              <a:ext cx="5125121" cy="7386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200" dirty="0">
                  <a:solidFill>
                    <a:schemeClr val="bg1"/>
                  </a:solidFill>
                  <a:latin typeface="Berlin Sans FB Demi" panose="020E0802020502020306" pitchFamily="34" charset="0"/>
                </a:rPr>
                <a:t>THE #1 MIND 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48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657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000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775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53000" y="6453788"/>
            <a:ext cx="1069204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 smtClean="0">
                <a:latin typeface="+mn-lt"/>
              </a:rPr>
              <a:t>Lesson 8: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99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08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6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9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248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291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031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095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1"/>
          <a:stretch/>
        </p:blipFill>
        <p:spPr>
          <a:xfrm>
            <a:off x="-1" y="0"/>
            <a:ext cx="9916007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621" y="6358758"/>
            <a:ext cx="609704" cy="5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8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8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jpeg"/><Relationship Id="rId13" Type="http://schemas.openxmlformats.org/officeDocument/2006/relationships/image" Target="../media/image114.jpeg"/><Relationship Id="rId18" Type="http://schemas.openxmlformats.org/officeDocument/2006/relationships/image" Target="../media/image119.jpeg"/><Relationship Id="rId26" Type="http://schemas.openxmlformats.org/officeDocument/2006/relationships/image" Target="../media/image127.jpeg"/><Relationship Id="rId3" Type="http://schemas.openxmlformats.org/officeDocument/2006/relationships/image" Target="../media/image104.jpeg"/><Relationship Id="rId21" Type="http://schemas.openxmlformats.org/officeDocument/2006/relationships/image" Target="../media/image122.jpeg"/><Relationship Id="rId7" Type="http://schemas.openxmlformats.org/officeDocument/2006/relationships/image" Target="../media/image108.jpeg"/><Relationship Id="rId12" Type="http://schemas.openxmlformats.org/officeDocument/2006/relationships/image" Target="../media/image113.jpeg"/><Relationship Id="rId17" Type="http://schemas.openxmlformats.org/officeDocument/2006/relationships/image" Target="../media/image118.jpeg"/><Relationship Id="rId25" Type="http://schemas.openxmlformats.org/officeDocument/2006/relationships/image" Target="../media/image126.jpeg"/><Relationship Id="rId2" Type="http://schemas.openxmlformats.org/officeDocument/2006/relationships/image" Target="../media/image36.jpeg"/><Relationship Id="rId16" Type="http://schemas.openxmlformats.org/officeDocument/2006/relationships/image" Target="../media/image117.jpeg"/><Relationship Id="rId20" Type="http://schemas.openxmlformats.org/officeDocument/2006/relationships/image" Target="../media/image1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jpeg"/><Relationship Id="rId11" Type="http://schemas.openxmlformats.org/officeDocument/2006/relationships/image" Target="../media/image112.jpeg"/><Relationship Id="rId24" Type="http://schemas.openxmlformats.org/officeDocument/2006/relationships/image" Target="../media/image125.jpeg"/><Relationship Id="rId5" Type="http://schemas.openxmlformats.org/officeDocument/2006/relationships/image" Target="../media/image106.jpeg"/><Relationship Id="rId15" Type="http://schemas.openxmlformats.org/officeDocument/2006/relationships/image" Target="../media/image116.jpeg"/><Relationship Id="rId23" Type="http://schemas.openxmlformats.org/officeDocument/2006/relationships/image" Target="../media/image124.jpeg"/><Relationship Id="rId28" Type="http://schemas.openxmlformats.org/officeDocument/2006/relationships/image" Target="../media/image129.jpeg"/><Relationship Id="rId10" Type="http://schemas.openxmlformats.org/officeDocument/2006/relationships/image" Target="../media/image111.jpeg"/><Relationship Id="rId19" Type="http://schemas.openxmlformats.org/officeDocument/2006/relationships/image" Target="../media/image120.jpeg"/><Relationship Id="rId4" Type="http://schemas.openxmlformats.org/officeDocument/2006/relationships/image" Target="../media/image105.jpeg"/><Relationship Id="rId9" Type="http://schemas.openxmlformats.org/officeDocument/2006/relationships/image" Target="../media/image110.jpeg"/><Relationship Id="rId14" Type="http://schemas.openxmlformats.org/officeDocument/2006/relationships/image" Target="../media/image115.jpeg"/><Relationship Id="rId22" Type="http://schemas.openxmlformats.org/officeDocument/2006/relationships/image" Target="../media/image123.jpeg"/><Relationship Id="rId27" Type="http://schemas.openxmlformats.org/officeDocument/2006/relationships/image" Target="../media/image12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13" Type="http://schemas.openxmlformats.org/officeDocument/2006/relationships/image" Target="../media/image14.jpg"/><Relationship Id="rId18" Type="http://schemas.openxmlformats.org/officeDocument/2006/relationships/image" Target="../media/image19.jpe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12" Type="http://schemas.openxmlformats.org/officeDocument/2006/relationships/image" Target="../media/image13.jpg"/><Relationship Id="rId17" Type="http://schemas.openxmlformats.org/officeDocument/2006/relationships/image" Target="../media/image18.jpg"/><Relationship Id="rId2" Type="http://schemas.openxmlformats.org/officeDocument/2006/relationships/image" Target="../media/image3.jpg"/><Relationship Id="rId16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11" Type="http://schemas.openxmlformats.org/officeDocument/2006/relationships/image" Target="../media/image12.jpg"/><Relationship Id="rId5" Type="http://schemas.openxmlformats.org/officeDocument/2006/relationships/image" Target="../media/image6.jpg"/><Relationship Id="rId15" Type="http://schemas.openxmlformats.org/officeDocument/2006/relationships/image" Target="../media/image16.jp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jpg"/><Relationship Id="rId14" Type="http://schemas.openxmlformats.org/officeDocument/2006/relationships/image" Target="../media/image15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13" Type="http://schemas.openxmlformats.org/officeDocument/2006/relationships/image" Target="../media/image31.jpg"/><Relationship Id="rId18" Type="http://schemas.openxmlformats.org/officeDocument/2006/relationships/image" Target="../media/image19.jpeg"/><Relationship Id="rId3" Type="http://schemas.openxmlformats.org/officeDocument/2006/relationships/image" Target="../media/image21.jpg"/><Relationship Id="rId7" Type="http://schemas.openxmlformats.org/officeDocument/2006/relationships/image" Target="../media/image25.jpg"/><Relationship Id="rId12" Type="http://schemas.openxmlformats.org/officeDocument/2006/relationships/image" Target="../media/image30.jpg"/><Relationship Id="rId17" Type="http://schemas.openxmlformats.org/officeDocument/2006/relationships/image" Target="../media/image35.jpg"/><Relationship Id="rId2" Type="http://schemas.openxmlformats.org/officeDocument/2006/relationships/image" Target="../media/image20.jpg"/><Relationship Id="rId16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g"/><Relationship Id="rId11" Type="http://schemas.openxmlformats.org/officeDocument/2006/relationships/image" Target="../media/image29.jpg"/><Relationship Id="rId5" Type="http://schemas.openxmlformats.org/officeDocument/2006/relationships/image" Target="../media/image23.jpg"/><Relationship Id="rId15" Type="http://schemas.openxmlformats.org/officeDocument/2006/relationships/image" Target="../media/image33.jpg"/><Relationship Id="rId10" Type="http://schemas.openxmlformats.org/officeDocument/2006/relationships/image" Target="../media/image28.jpg"/><Relationship Id="rId4" Type="http://schemas.openxmlformats.org/officeDocument/2006/relationships/image" Target="../media/image22.jpg"/><Relationship Id="rId9" Type="http://schemas.openxmlformats.org/officeDocument/2006/relationships/image" Target="../media/image27.jpg"/><Relationship Id="rId14" Type="http://schemas.openxmlformats.org/officeDocument/2006/relationships/image" Target="../media/image32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13" Type="http://schemas.openxmlformats.org/officeDocument/2006/relationships/image" Target="../media/image39.jpg"/><Relationship Id="rId18" Type="http://schemas.openxmlformats.org/officeDocument/2006/relationships/image" Target="../media/image9.jpg"/><Relationship Id="rId26" Type="http://schemas.openxmlformats.org/officeDocument/2006/relationships/image" Target="../media/image42.jpg"/><Relationship Id="rId3" Type="http://schemas.openxmlformats.org/officeDocument/2006/relationships/image" Target="../media/image11.jpg"/><Relationship Id="rId21" Type="http://schemas.openxmlformats.org/officeDocument/2006/relationships/image" Target="../media/image22.jpg"/><Relationship Id="rId7" Type="http://schemas.openxmlformats.org/officeDocument/2006/relationships/image" Target="../media/image15.jpg"/><Relationship Id="rId12" Type="http://schemas.openxmlformats.org/officeDocument/2006/relationships/image" Target="../media/image23.jpg"/><Relationship Id="rId17" Type="http://schemas.openxmlformats.org/officeDocument/2006/relationships/image" Target="../media/image14.jpg"/><Relationship Id="rId25" Type="http://schemas.openxmlformats.org/officeDocument/2006/relationships/image" Target="../media/image31.jpg"/><Relationship Id="rId2" Type="http://schemas.openxmlformats.org/officeDocument/2006/relationships/image" Target="../media/image36.jpeg"/><Relationship Id="rId16" Type="http://schemas.openxmlformats.org/officeDocument/2006/relationships/image" Target="../media/image41.jpg"/><Relationship Id="rId20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11" Type="http://schemas.openxmlformats.org/officeDocument/2006/relationships/image" Target="../media/image27.jpg"/><Relationship Id="rId24" Type="http://schemas.openxmlformats.org/officeDocument/2006/relationships/image" Target="../media/image35.jpg"/><Relationship Id="rId5" Type="http://schemas.openxmlformats.org/officeDocument/2006/relationships/image" Target="../media/image38.jpg"/><Relationship Id="rId15" Type="http://schemas.openxmlformats.org/officeDocument/2006/relationships/image" Target="../media/image21.jpg"/><Relationship Id="rId23" Type="http://schemas.openxmlformats.org/officeDocument/2006/relationships/image" Target="../media/image29.jpg"/><Relationship Id="rId28" Type="http://schemas.openxmlformats.org/officeDocument/2006/relationships/image" Target="../media/image20.jpg"/><Relationship Id="rId10" Type="http://schemas.openxmlformats.org/officeDocument/2006/relationships/image" Target="../media/image18.jpg"/><Relationship Id="rId19" Type="http://schemas.openxmlformats.org/officeDocument/2006/relationships/image" Target="../media/image10.jpg"/><Relationship Id="rId4" Type="http://schemas.openxmlformats.org/officeDocument/2006/relationships/image" Target="../media/image37.jpg"/><Relationship Id="rId9" Type="http://schemas.openxmlformats.org/officeDocument/2006/relationships/image" Target="../media/image17.jpg"/><Relationship Id="rId14" Type="http://schemas.openxmlformats.org/officeDocument/2006/relationships/image" Target="../media/image40.jpg"/><Relationship Id="rId22" Type="http://schemas.openxmlformats.org/officeDocument/2006/relationships/image" Target="../media/image28.jpg"/><Relationship Id="rId27" Type="http://schemas.openxmlformats.org/officeDocument/2006/relationships/image" Target="../media/image24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13" Type="http://schemas.openxmlformats.org/officeDocument/2006/relationships/image" Target="../media/image48.jpeg"/><Relationship Id="rId18" Type="http://schemas.openxmlformats.org/officeDocument/2006/relationships/image" Target="../media/image53.jpeg"/><Relationship Id="rId26" Type="http://schemas.openxmlformats.org/officeDocument/2006/relationships/image" Target="../media/image60.jpeg"/><Relationship Id="rId39" Type="http://schemas.openxmlformats.org/officeDocument/2006/relationships/image" Target="../media/image70.jpeg"/><Relationship Id="rId3" Type="http://schemas.openxmlformats.org/officeDocument/2006/relationships/image" Target="../media/image9.jpg"/><Relationship Id="rId21" Type="http://schemas.openxmlformats.org/officeDocument/2006/relationships/image" Target="../media/image8.jpg"/><Relationship Id="rId34" Type="http://schemas.openxmlformats.org/officeDocument/2006/relationships/image" Target="../media/image6.jpg"/><Relationship Id="rId7" Type="http://schemas.openxmlformats.org/officeDocument/2006/relationships/image" Target="../media/image16.jpg"/><Relationship Id="rId12" Type="http://schemas.openxmlformats.org/officeDocument/2006/relationships/image" Target="../media/image47.jpeg"/><Relationship Id="rId17" Type="http://schemas.openxmlformats.org/officeDocument/2006/relationships/image" Target="../media/image52.jpeg"/><Relationship Id="rId25" Type="http://schemas.openxmlformats.org/officeDocument/2006/relationships/image" Target="../media/image59.jpeg"/><Relationship Id="rId33" Type="http://schemas.openxmlformats.org/officeDocument/2006/relationships/image" Target="../media/image5.jpg"/><Relationship Id="rId38" Type="http://schemas.openxmlformats.org/officeDocument/2006/relationships/image" Target="../media/image69.jpeg"/><Relationship Id="rId2" Type="http://schemas.openxmlformats.org/officeDocument/2006/relationships/image" Target="../media/image14.jpg"/><Relationship Id="rId16" Type="http://schemas.openxmlformats.org/officeDocument/2006/relationships/image" Target="../media/image51.jpeg"/><Relationship Id="rId20" Type="http://schemas.openxmlformats.org/officeDocument/2006/relationships/image" Target="../media/image55.jpg"/><Relationship Id="rId29" Type="http://schemas.openxmlformats.org/officeDocument/2006/relationships/image" Target="../media/image63.jpeg"/><Relationship Id="rId41" Type="http://schemas.openxmlformats.org/officeDocument/2006/relationships/image" Target="../media/image7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11" Type="http://schemas.openxmlformats.org/officeDocument/2006/relationships/image" Target="../media/image46.jpeg"/><Relationship Id="rId24" Type="http://schemas.openxmlformats.org/officeDocument/2006/relationships/image" Target="../media/image58.jpeg"/><Relationship Id="rId32" Type="http://schemas.openxmlformats.org/officeDocument/2006/relationships/image" Target="../media/image4.jpg"/><Relationship Id="rId37" Type="http://schemas.openxmlformats.org/officeDocument/2006/relationships/image" Target="../media/image68.jpeg"/><Relationship Id="rId40" Type="http://schemas.openxmlformats.org/officeDocument/2006/relationships/image" Target="../media/image71.jpeg"/><Relationship Id="rId5" Type="http://schemas.openxmlformats.org/officeDocument/2006/relationships/image" Target="../media/image37.jpg"/><Relationship Id="rId15" Type="http://schemas.openxmlformats.org/officeDocument/2006/relationships/image" Target="../media/image50.jpeg"/><Relationship Id="rId23" Type="http://schemas.openxmlformats.org/officeDocument/2006/relationships/image" Target="../media/image57.jpeg"/><Relationship Id="rId28" Type="http://schemas.openxmlformats.org/officeDocument/2006/relationships/image" Target="../media/image62.jpeg"/><Relationship Id="rId36" Type="http://schemas.openxmlformats.org/officeDocument/2006/relationships/image" Target="../media/image67.jpeg"/><Relationship Id="rId10" Type="http://schemas.openxmlformats.org/officeDocument/2006/relationships/image" Target="../media/image45.jpeg"/><Relationship Id="rId19" Type="http://schemas.openxmlformats.org/officeDocument/2006/relationships/image" Target="../media/image54.jpg"/><Relationship Id="rId31" Type="http://schemas.openxmlformats.org/officeDocument/2006/relationships/image" Target="../media/image65.jpeg"/><Relationship Id="rId4" Type="http://schemas.openxmlformats.org/officeDocument/2006/relationships/image" Target="../media/image10.jpg"/><Relationship Id="rId9" Type="http://schemas.openxmlformats.org/officeDocument/2006/relationships/image" Target="../media/image44.jpeg"/><Relationship Id="rId14" Type="http://schemas.openxmlformats.org/officeDocument/2006/relationships/image" Target="../media/image49.jpeg"/><Relationship Id="rId22" Type="http://schemas.openxmlformats.org/officeDocument/2006/relationships/image" Target="../media/image56.jpeg"/><Relationship Id="rId27" Type="http://schemas.openxmlformats.org/officeDocument/2006/relationships/image" Target="../media/image61.jpeg"/><Relationship Id="rId30" Type="http://schemas.openxmlformats.org/officeDocument/2006/relationships/image" Target="../media/image64.jpeg"/><Relationship Id="rId35" Type="http://schemas.openxmlformats.org/officeDocument/2006/relationships/image" Target="../media/image6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13" Type="http://schemas.openxmlformats.org/officeDocument/2006/relationships/image" Target="../media/image48.jpeg"/><Relationship Id="rId18" Type="http://schemas.openxmlformats.org/officeDocument/2006/relationships/image" Target="../media/image53.jpeg"/><Relationship Id="rId26" Type="http://schemas.openxmlformats.org/officeDocument/2006/relationships/image" Target="../media/image60.jpeg"/><Relationship Id="rId39" Type="http://schemas.openxmlformats.org/officeDocument/2006/relationships/image" Target="../media/image77.jpeg"/><Relationship Id="rId3" Type="http://schemas.openxmlformats.org/officeDocument/2006/relationships/image" Target="../media/image9.jpg"/><Relationship Id="rId21" Type="http://schemas.openxmlformats.org/officeDocument/2006/relationships/image" Target="../media/image4.jpg"/><Relationship Id="rId34" Type="http://schemas.openxmlformats.org/officeDocument/2006/relationships/image" Target="../media/image6.jpg"/><Relationship Id="rId7" Type="http://schemas.openxmlformats.org/officeDocument/2006/relationships/image" Target="../media/image16.jpg"/><Relationship Id="rId12" Type="http://schemas.openxmlformats.org/officeDocument/2006/relationships/image" Target="../media/image47.jpeg"/><Relationship Id="rId17" Type="http://schemas.openxmlformats.org/officeDocument/2006/relationships/image" Target="../media/image52.jpeg"/><Relationship Id="rId25" Type="http://schemas.openxmlformats.org/officeDocument/2006/relationships/image" Target="../media/image59.jpeg"/><Relationship Id="rId33" Type="http://schemas.openxmlformats.org/officeDocument/2006/relationships/image" Target="../media/image5.jpg"/><Relationship Id="rId38" Type="http://schemas.openxmlformats.org/officeDocument/2006/relationships/image" Target="../media/image76.jpeg"/><Relationship Id="rId2" Type="http://schemas.openxmlformats.org/officeDocument/2006/relationships/image" Target="../media/image14.jpg"/><Relationship Id="rId16" Type="http://schemas.openxmlformats.org/officeDocument/2006/relationships/image" Target="../media/image51.jpeg"/><Relationship Id="rId20" Type="http://schemas.openxmlformats.org/officeDocument/2006/relationships/image" Target="../media/image55.jpg"/><Relationship Id="rId29" Type="http://schemas.openxmlformats.org/officeDocument/2006/relationships/image" Target="../media/image63.jpeg"/><Relationship Id="rId41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11" Type="http://schemas.openxmlformats.org/officeDocument/2006/relationships/image" Target="../media/image46.jpeg"/><Relationship Id="rId24" Type="http://schemas.openxmlformats.org/officeDocument/2006/relationships/image" Target="../media/image58.jpeg"/><Relationship Id="rId32" Type="http://schemas.openxmlformats.org/officeDocument/2006/relationships/image" Target="../media/image8.jpg"/><Relationship Id="rId37" Type="http://schemas.openxmlformats.org/officeDocument/2006/relationships/image" Target="../media/image75.jpeg"/><Relationship Id="rId40" Type="http://schemas.openxmlformats.org/officeDocument/2006/relationships/image" Target="../media/image78.jpeg"/><Relationship Id="rId5" Type="http://schemas.openxmlformats.org/officeDocument/2006/relationships/image" Target="../media/image37.jpg"/><Relationship Id="rId15" Type="http://schemas.openxmlformats.org/officeDocument/2006/relationships/image" Target="../media/image50.jpeg"/><Relationship Id="rId23" Type="http://schemas.openxmlformats.org/officeDocument/2006/relationships/image" Target="../media/image57.jpeg"/><Relationship Id="rId28" Type="http://schemas.openxmlformats.org/officeDocument/2006/relationships/image" Target="../media/image62.jpeg"/><Relationship Id="rId36" Type="http://schemas.openxmlformats.org/officeDocument/2006/relationships/image" Target="../media/image74.jpeg"/><Relationship Id="rId10" Type="http://schemas.openxmlformats.org/officeDocument/2006/relationships/image" Target="../media/image45.jpeg"/><Relationship Id="rId19" Type="http://schemas.openxmlformats.org/officeDocument/2006/relationships/image" Target="../media/image54.jpg"/><Relationship Id="rId31" Type="http://schemas.openxmlformats.org/officeDocument/2006/relationships/image" Target="../media/image65.jpeg"/><Relationship Id="rId4" Type="http://schemas.openxmlformats.org/officeDocument/2006/relationships/image" Target="../media/image10.jpg"/><Relationship Id="rId9" Type="http://schemas.openxmlformats.org/officeDocument/2006/relationships/image" Target="../media/image44.jpeg"/><Relationship Id="rId14" Type="http://schemas.openxmlformats.org/officeDocument/2006/relationships/image" Target="../media/image49.jpeg"/><Relationship Id="rId22" Type="http://schemas.openxmlformats.org/officeDocument/2006/relationships/image" Target="../media/image56.jpeg"/><Relationship Id="rId27" Type="http://schemas.openxmlformats.org/officeDocument/2006/relationships/image" Target="../media/image61.jpeg"/><Relationship Id="rId30" Type="http://schemas.openxmlformats.org/officeDocument/2006/relationships/image" Target="../media/image64.jpeg"/><Relationship Id="rId35" Type="http://schemas.openxmlformats.org/officeDocument/2006/relationships/image" Target="../media/image7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jpeg"/><Relationship Id="rId13" Type="http://schemas.openxmlformats.org/officeDocument/2006/relationships/image" Target="../media/image91.jpeg"/><Relationship Id="rId3" Type="http://schemas.openxmlformats.org/officeDocument/2006/relationships/image" Target="../media/image81.jpeg"/><Relationship Id="rId7" Type="http://schemas.openxmlformats.org/officeDocument/2006/relationships/image" Target="../media/image85.jpeg"/><Relationship Id="rId12" Type="http://schemas.openxmlformats.org/officeDocument/2006/relationships/image" Target="../media/image90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jpeg"/><Relationship Id="rId11" Type="http://schemas.openxmlformats.org/officeDocument/2006/relationships/image" Target="../media/image89.jpeg"/><Relationship Id="rId5" Type="http://schemas.openxmlformats.org/officeDocument/2006/relationships/image" Target="../media/image83.jpeg"/><Relationship Id="rId10" Type="http://schemas.openxmlformats.org/officeDocument/2006/relationships/image" Target="../media/image88.jpeg"/><Relationship Id="rId4" Type="http://schemas.openxmlformats.org/officeDocument/2006/relationships/image" Target="../media/image82.jpeg"/><Relationship Id="rId9" Type="http://schemas.openxmlformats.org/officeDocument/2006/relationships/image" Target="../media/image8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jpeg"/><Relationship Id="rId13" Type="http://schemas.openxmlformats.org/officeDocument/2006/relationships/image" Target="../media/image102.jpeg"/><Relationship Id="rId3" Type="http://schemas.openxmlformats.org/officeDocument/2006/relationships/image" Target="../media/image92.jpeg"/><Relationship Id="rId7" Type="http://schemas.openxmlformats.org/officeDocument/2006/relationships/image" Target="../media/image96.jpeg"/><Relationship Id="rId12" Type="http://schemas.openxmlformats.org/officeDocument/2006/relationships/image" Target="../media/image10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jpeg"/><Relationship Id="rId11" Type="http://schemas.openxmlformats.org/officeDocument/2006/relationships/image" Target="../media/image100.jpeg"/><Relationship Id="rId5" Type="http://schemas.openxmlformats.org/officeDocument/2006/relationships/image" Target="../media/image94.jpeg"/><Relationship Id="rId10" Type="http://schemas.openxmlformats.org/officeDocument/2006/relationships/image" Target="../media/image99.jpeg"/><Relationship Id="rId4" Type="http://schemas.openxmlformats.org/officeDocument/2006/relationships/image" Target="../media/image93.jpeg"/><Relationship Id="rId9" Type="http://schemas.openxmlformats.org/officeDocument/2006/relationships/image" Target="../media/image98.jpeg"/><Relationship Id="rId14" Type="http://schemas.openxmlformats.org/officeDocument/2006/relationships/image" Target="../media/image10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jpeg"/><Relationship Id="rId13" Type="http://schemas.openxmlformats.org/officeDocument/2006/relationships/image" Target="../media/image102.jpeg"/><Relationship Id="rId18" Type="http://schemas.openxmlformats.org/officeDocument/2006/relationships/image" Target="../media/image89.jpeg"/><Relationship Id="rId3" Type="http://schemas.openxmlformats.org/officeDocument/2006/relationships/image" Target="../media/image92.jpeg"/><Relationship Id="rId7" Type="http://schemas.openxmlformats.org/officeDocument/2006/relationships/image" Target="../media/image96.jpeg"/><Relationship Id="rId12" Type="http://schemas.openxmlformats.org/officeDocument/2006/relationships/image" Target="../media/image101.jpeg"/><Relationship Id="rId17" Type="http://schemas.openxmlformats.org/officeDocument/2006/relationships/image" Target="../media/image88.jpeg"/><Relationship Id="rId2" Type="http://schemas.openxmlformats.org/officeDocument/2006/relationships/image" Target="../media/image19.jpeg"/><Relationship Id="rId16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jpeg"/><Relationship Id="rId11" Type="http://schemas.openxmlformats.org/officeDocument/2006/relationships/image" Target="../media/image100.jpeg"/><Relationship Id="rId5" Type="http://schemas.openxmlformats.org/officeDocument/2006/relationships/image" Target="../media/image94.jpeg"/><Relationship Id="rId15" Type="http://schemas.openxmlformats.org/officeDocument/2006/relationships/image" Target="../media/image82.jpeg"/><Relationship Id="rId10" Type="http://schemas.openxmlformats.org/officeDocument/2006/relationships/image" Target="../media/image99.jpeg"/><Relationship Id="rId4" Type="http://schemas.openxmlformats.org/officeDocument/2006/relationships/image" Target="../media/image93.jpeg"/><Relationship Id="rId9" Type="http://schemas.openxmlformats.org/officeDocument/2006/relationships/image" Target="../media/image98.jpeg"/><Relationship Id="rId14" Type="http://schemas.openxmlformats.org/officeDocument/2006/relationships/image" Target="../media/image10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4294967295"/>
          </p:nvPr>
        </p:nvSpPr>
        <p:spPr>
          <a:xfrm>
            <a:off x="273001" y="6264000"/>
            <a:ext cx="1439999" cy="3600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000" dirty="0" smtClean="0">
                <a:latin typeface="Arial Black" panose="020B0A04020102020204" pitchFamily="34" charset="0"/>
              </a:rPr>
              <a:t>Lesson 8</a:t>
            </a:r>
            <a:endParaRPr lang="en-US" sz="2000" dirty="0">
              <a:latin typeface="Arial Black" panose="020B0A04020102020204" pitchFamily="34" charset="0"/>
            </a:endParaRPr>
          </a:p>
        </p:txBody>
      </p:sp>
      <p:sp>
        <p:nvSpPr>
          <p:cNvPr id="4" name="Underrubrik 2"/>
          <p:cNvSpPr txBox="1">
            <a:spLocks/>
          </p:cNvSpPr>
          <p:nvPr/>
        </p:nvSpPr>
        <p:spPr>
          <a:xfrm>
            <a:off x="2018327" y="4171981"/>
            <a:ext cx="6349817" cy="14991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 smtClean="0">
                <a:latin typeface="Arial Black" panose="020B0A04020102020204" pitchFamily="34" charset="0"/>
              </a:rPr>
              <a:t>Short-Hand Honors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dirty="0" smtClean="0">
                <a:latin typeface="Arial Black" panose="020B0A04020102020204" pitchFamily="34" charset="0"/>
              </a:rPr>
              <a:t>The Holdup</a:t>
            </a:r>
            <a:endParaRPr lang="en-US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727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841" y="414805"/>
            <a:ext cx="3142733" cy="2595539"/>
          </a:xfrm>
          <a:prstGeom prst="rect">
            <a:avLst/>
          </a:prstGeom>
        </p:spPr>
      </p:pic>
      <p:pic>
        <p:nvPicPr>
          <p:cNvPr id="24" name="Bildobjekt 23">
            <a:extLst>
              <a:ext uri="{FF2B5EF4-FFF2-40B4-BE49-F238E27FC236}">
                <a16:creationId xmlns:a16="http://schemas.microsoft.com/office/drawing/2014/main" id="{FB518B22-DD98-4AFC-BAB3-298EDC9DA2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020" y="960510"/>
            <a:ext cx="858857" cy="1337935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E5B2F092-99D2-417B-A13E-31A7381211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12" y="960510"/>
            <a:ext cx="902033" cy="1402351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46" name="Bildobjekt 45">
            <a:extLst>
              <a:ext uri="{FF2B5EF4-FFF2-40B4-BE49-F238E27FC236}">
                <a16:creationId xmlns:a16="http://schemas.microsoft.com/office/drawing/2014/main" id="{BE6BF925-0B6E-4C6C-BE02-57CD812794B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18" y="1329214"/>
            <a:ext cx="887620" cy="1396910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72" name="Bildobjekt 71">
            <a:extLst>
              <a:ext uri="{FF2B5EF4-FFF2-40B4-BE49-F238E27FC236}">
                <a16:creationId xmlns:a16="http://schemas.microsoft.com/office/drawing/2014/main" id="{31D1EDCA-B153-4D57-AB82-5AFF34AFCB5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99" y="1692478"/>
            <a:ext cx="891258" cy="1396910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186571" y="120829"/>
            <a:ext cx="5450014" cy="795094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 Black" panose="020B0A04020102020204" pitchFamily="34" charset="0"/>
              </a:rPr>
              <a:t>Plan Your Play</a:t>
            </a:r>
            <a:endParaRPr lang="en-US" sz="4000" b="1" spc="400" dirty="0">
              <a:latin typeface="Arial Black" panose="020B0A04020102020204" pitchFamily="34" charset="0"/>
            </a:endParaRPr>
          </a:p>
        </p:txBody>
      </p:sp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4983289" y="3074121"/>
            <a:ext cx="4672171" cy="3136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60363" indent="-360363">
              <a:spcBef>
                <a:spcPct val="0"/>
              </a:spcBef>
              <a:buSzTx/>
              <a:buFontTx/>
              <a:buNone/>
            </a:pPr>
            <a:r>
              <a:rPr lang="en-US" altLang="sv-SE" sz="2200" b="1" dirty="0" smtClean="0">
                <a:latin typeface="+mn-lt"/>
              </a:rPr>
              <a:t>R </a:t>
            </a:r>
            <a:r>
              <a:rPr lang="en-US" altLang="sv-SE" sz="2200" dirty="0" smtClean="0">
                <a:latin typeface="+mn-lt"/>
              </a:rPr>
              <a:t>–</a:t>
            </a:r>
            <a:r>
              <a:rPr lang="en-US" altLang="sv-SE" sz="2200" b="1" dirty="0" smtClean="0">
                <a:latin typeface="+mn-lt"/>
              </a:rPr>
              <a:t> </a:t>
            </a:r>
            <a:r>
              <a:rPr lang="en-US" altLang="sv-SE" sz="2200" dirty="0" smtClean="0">
                <a:latin typeface="+mn-lt"/>
              </a:rPr>
              <a:t>We need </a:t>
            </a:r>
            <a:r>
              <a:rPr lang="en-US" altLang="sv-SE" sz="2200" b="1" dirty="0" smtClean="0">
                <a:latin typeface="+mn-lt"/>
              </a:rPr>
              <a:t>9 tricks</a:t>
            </a:r>
          </a:p>
          <a:p>
            <a:pPr marL="360363" indent="-360363">
              <a:spcBef>
                <a:spcPct val="0"/>
              </a:spcBef>
              <a:buSzTx/>
              <a:buFontTx/>
              <a:buNone/>
            </a:pPr>
            <a:r>
              <a:rPr lang="en-US" altLang="sv-SE" sz="2200" b="1" dirty="0" smtClean="0">
                <a:latin typeface="+mn-lt"/>
              </a:rPr>
              <a:t>C </a:t>
            </a:r>
            <a:r>
              <a:rPr lang="en-US" altLang="sv-SE" sz="2200" dirty="0" smtClean="0">
                <a:latin typeface="+mn-lt"/>
              </a:rPr>
              <a:t>–</a:t>
            </a:r>
            <a:r>
              <a:rPr lang="en-US" altLang="sv-SE" sz="2200" b="1" dirty="0" smtClean="0">
                <a:latin typeface="+mn-lt"/>
              </a:rPr>
              <a:t> </a:t>
            </a:r>
            <a:r>
              <a:rPr lang="en-US" altLang="sv-SE" sz="2200" dirty="0" smtClean="0">
                <a:latin typeface="+mn-lt"/>
              </a:rPr>
              <a:t>I have </a:t>
            </a:r>
            <a:r>
              <a:rPr lang="en-US" altLang="sv-SE" sz="2200" b="1" dirty="0" smtClean="0">
                <a:latin typeface="+mn-lt"/>
              </a:rPr>
              <a:t>6</a:t>
            </a:r>
            <a:r>
              <a:rPr lang="en-US" altLang="sv-SE" sz="2200" dirty="0" smtClean="0">
                <a:latin typeface="+mn-lt"/>
              </a:rPr>
              <a:t> </a:t>
            </a:r>
            <a:r>
              <a:rPr lang="en-US" altLang="sv-SE" sz="2200" b="1" dirty="0" smtClean="0">
                <a:latin typeface="+mn-lt"/>
              </a:rPr>
              <a:t>certain</a:t>
            </a:r>
            <a:r>
              <a:rPr lang="en-US" altLang="sv-SE" sz="2200" dirty="0" smtClean="0">
                <a:latin typeface="+mn-lt"/>
              </a:rPr>
              <a:t> winners</a:t>
            </a:r>
          </a:p>
          <a:p>
            <a:pPr marL="452438" indent="-452438">
              <a:spcBef>
                <a:spcPct val="0"/>
              </a:spcBef>
              <a:buSzTx/>
              <a:buFontTx/>
              <a:buNone/>
            </a:pPr>
            <a:r>
              <a:rPr lang="en-US" altLang="sv-SE" sz="2200" b="1" dirty="0" smtClean="0">
                <a:latin typeface="+mn-lt"/>
              </a:rPr>
              <a:t>A</a:t>
            </a:r>
            <a:r>
              <a:rPr lang="en-US" altLang="sv-SE" sz="2200" dirty="0" smtClean="0">
                <a:latin typeface="+mn-lt"/>
              </a:rPr>
              <a:t> – Spades 3-2 gives four tricks when spades are established.</a:t>
            </a:r>
          </a:p>
          <a:p>
            <a:pPr marL="452438" indent="-452438"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latin typeface="+mn-lt"/>
                <a:cs typeface="Arial" panose="020B0604020202020204" pitchFamily="34" charset="0"/>
              </a:rPr>
              <a:t>	Establishing diamonds always gives three tricks.</a:t>
            </a:r>
          </a:p>
          <a:p>
            <a:pPr marL="452438" indent="-452438"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latin typeface="+mn-lt"/>
                <a:cs typeface="Arial" panose="020B0604020202020204" pitchFamily="34" charset="0"/>
              </a:rPr>
              <a:t>	Which suit should I establish?</a:t>
            </a:r>
          </a:p>
          <a:p>
            <a:pPr marL="452438" indent="-452438">
              <a:spcBef>
                <a:spcPct val="0"/>
              </a:spcBef>
              <a:buSzTx/>
              <a:buFontTx/>
              <a:buNone/>
            </a:pPr>
            <a:r>
              <a:rPr lang="en-US" altLang="sv-SE" sz="2200" b="1" dirty="0" smtClean="0">
                <a:latin typeface="+mn-lt"/>
              </a:rPr>
              <a:t>A</a:t>
            </a:r>
            <a:r>
              <a:rPr lang="en-US" altLang="sv-SE" sz="2200" dirty="0" smtClean="0">
                <a:latin typeface="+mn-lt"/>
              </a:rPr>
              <a:t> – Establish diamonds – the contract will always make.</a:t>
            </a:r>
            <a:endParaRPr lang="en-US" altLang="sv-SE" sz="2200" dirty="0">
              <a:latin typeface="+mn-lt"/>
            </a:endParaRPr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291037" y="3893307"/>
            <a:ext cx="3292113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South plays </a:t>
            </a:r>
            <a:r>
              <a:rPr lang="en-US" altLang="sv-SE" sz="22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3NT</a:t>
            </a:r>
            <a:r>
              <a:rPr lang="en-US" altLang="sv-SE" sz="2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. Lead: </a:t>
            </a:r>
            <a:r>
              <a:rPr lang="en-US" altLang="sv-SE" sz="2200" dirty="0" smtClean="0">
                <a:solidFill>
                  <a:srgbClr val="006600"/>
                </a:solidFill>
                <a:latin typeface="+mn-lt"/>
                <a:cs typeface="Arial" panose="020B0604020202020204" pitchFamily="34" charset="0"/>
              </a:rPr>
              <a:t>♣4</a:t>
            </a:r>
            <a:endParaRPr lang="en-US" altLang="sv-SE" sz="2200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21" name="Rektangulär 20"/>
          <p:cNvSpPr/>
          <p:nvPr/>
        </p:nvSpPr>
        <p:spPr>
          <a:xfrm>
            <a:off x="6129495" y="221064"/>
            <a:ext cx="2100105" cy="653143"/>
          </a:xfrm>
          <a:prstGeom prst="wedgeRectCallout">
            <a:avLst>
              <a:gd name="adj1" fmla="val 73183"/>
              <a:gd name="adj2" fmla="val 95310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Take 30 seconds</a:t>
            </a:r>
          </a:p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for an analysis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0" name="Bildobjekt 49">
            <a:extLst>
              <a:ext uri="{FF2B5EF4-FFF2-40B4-BE49-F238E27FC236}">
                <a16:creationId xmlns:a16="http://schemas.microsoft.com/office/drawing/2014/main" id="{4DE61622-5979-4935-B6E9-02A80FC2CEC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839" y="1377425"/>
            <a:ext cx="841592" cy="1300487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18" name="Bildobjekt 17">
            <a:extLst>
              <a:ext uri="{FF2B5EF4-FFF2-40B4-BE49-F238E27FC236}">
                <a16:creationId xmlns:a16="http://schemas.microsoft.com/office/drawing/2014/main" id="{8A60B4B7-9037-4800-8365-FD7E38AD412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839" y="1755318"/>
            <a:ext cx="845833" cy="1317646"/>
          </a:xfrm>
          <a:prstGeom prst="rect">
            <a:avLst/>
          </a:prstGeom>
          <a:ln w="9525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23" name="Bildobjekt 22">
            <a:extLst>
              <a:ext uri="{FF2B5EF4-FFF2-40B4-BE49-F238E27FC236}">
                <a16:creationId xmlns:a16="http://schemas.microsoft.com/office/drawing/2014/main" id="{39429117-5E7B-40BE-9CD6-DBC7422C4B5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747" y="948533"/>
            <a:ext cx="854411" cy="1317646"/>
          </a:xfrm>
          <a:prstGeom prst="rect">
            <a:avLst/>
          </a:prstGeom>
          <a:ln w="9525">
            <a:solidFill>
              <a:schemeClr val="bg2">
                <a:lumMod val="50000"/>
              </a:schemeClr>
            </a:solidFill>
          </a:ln>
        </p:spPr>
      </p:pic>
      <p:pic>
        <p:nvPicPr>
          <p:cNvPr id="92" name="Bildobjekt 91">
            <a:extLst>
              <a:ext uri="{FF2B5EF4-FFF2-40B4-BE49-F238E27FC236}">
                <a16:creationId xmlns:a16="http://schemas.microsoft.com/office/drawing/2014/main" id="{286CC7EE-6B30-42ED-A358-21B3902BD76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536" y="915923"/>
            <a:ext cx="872029" cy="1352965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16" name="Bildobjekt 15">
            <a:extLst>
              <a:ext uri="{FF2B5EF4-FFF2-40B4-BE49-F238E27FC236}">
                <a16:creationId xmlns:a16="http://schemas.microsoft.com/office/drawing/2014/main" id="{86CE1605-D61A-474D-9AAB-F1982949235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28" y="2055741"/>
            <a:ext cx="886801" cy="1387094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74" name="Bildobjekt 73">
            <a:extLst>
              <a:ext uri="{FF2B5EF4-FFF2-40B4-BE49-F238E27FC236}">
                <a16:creationId xmlns:a16="http://schemas.microsoft.com/office/drawing/2014/main" id="{9FB5F6B1-8B2F-4C37-8825-3AC7E44460F1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06" y="2409189"/>
            <a:ext cx="892044" cy="1409650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36" name="Bildobjekt 35">
            <a:extLst>
              <a:ext uri="{FF2B5EF4-FFF2-40B4-BE49-F238E27FC236}">
                <a16:creationId xmlns:a16="http://schemas.microsoft.com/office/drawing/2014/main" id="{76214FD8-C4FC-4BD1-BB65-2F0A4711162E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692" y="1329214"/>
            <a:ext cx="864010" cy="1348698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40" name="Bildobjekt 39">
            <a:extLst>
              <a:ext uri="{FF2B5EF4-FFF2-40B4-BE49-F238E27FC236}">
                <a16:creationId xmlns:a16="http://schemas.microsoft.com/office/drawing/2014/main" id="{0AD25C5A-4F46-47A5-87F9-49450E185AA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292" y="1734175"/>
            <a:ext cx="854411" cy="1325632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19" name="Bildobjekt 18">
            <a:extLst>
              <a:ext uri="{FF2B5EF4-FFF2-40B4-BE49-F238E27FC236}">
                <a16:creationId xmlns:a16="http://schemas.microsoft.com/office/drawing/2014/main" id="{B7239A10-57CE-4FC9-A904-D65DB349AB08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945" y="1353025"/>
            <a:ext cx="888464" cy="1395379"/>
          </a:xfrm>
          <a:prstGeom prst="rect">
            <a:avLst/>
          </a:prstGeom>
          <a:ln w="9525">
            <a:solidFill>
              <a:schemeClr val="bg2">
                <a:lumMod val="50000"/>
              </a:schemeClr>
            </a:solidFill>
          </a:ln>
        </p:spPr>
      </p:pic>
      <p:grpSp>
        <p:nvGrpSpPr>
          <p:cNvPr id="45" name="Grupp 44">
            <a:extLst>
              <a:ext uri="{FF2B5EF4-FFF2-40B4-BE49-F238E27FC236}">
                <a16:creationId xmlns:a16="http://schemas.microsoft.com/office/drawing/2014/main" id="{714A870A-41B2-4FCB-898B-62056E2D51CA}"/>
              </a:ext>
            </a:extLst>
          </p:cNvPr>
          <p:cNvGrpSpPr/>
          <p:nvPr/>
        </p:nvGrpSpPr>
        <p:grpSpPr>
          <a:xfrm>
            <a:off x="325964" y="4635984"/>
            <a:ext cx="4360777" cy="1463424"/>
            <a:chOff x="113528" y="4635984"/>
            <a:chExt cx="4360777" cy="1463424"/>
          </a:xfrm>
        </p:grpSpPr>
        <p:pic>
          <p:nvPicPr>
            <p:cNvPr id="8" name="Bildobjekt 7">
              <a:extLst>
                <a:ext uri="{FF2B5EF4-FFF2-40B4-BE49-F238E27FC236}">
                  <a16:creationId xmlns:a16="http://schemas.microsoft.com/office/drawing/2014/main" id="{E8E18088-8E61-41EE-9414-3F41649F25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528" y="4664457"/>
              <a:ext cx="904485" cy="1420541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3" name="Bildobjekt 2">
              <a:extLst>
                <a:ext uri="{FF2B5EF4-FFF2-40B4-BE49-F238E27FC236}">
                  <a16:creationId xmlns:a16="http://schemas.microsoft.com/office/drawing/2014/main" id="{6D5C08C2-F1CC-470E-8D31-959DA83DBD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324" y="4664457"/>
              <a:ext cx="915583" cy="1420541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7" name="Bildobjekt 6">
              <a:extLst>
                <a:ext uri="{FF2B5EF4-FFF2-40B4-BE49-F238E27FC236}">
                  <a16:creationId xmlns:a16="http://schemas.microsoft.com/office/drawing/2014/main" id="{D36F6453-866B-42D5-8CAA-3B555B959D6A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4218" y="4673367"/>
              <a:ext cx="921132" cy="1420541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14" name="Bildobjekt 13">
              <a:extLst>
                <a:ext uri="{FF2B5EF4-FFF2-40B4-BE49-F238E27FC236}">
                  <a16:creationId xmlns:a16="http://schemas.microsoft.com/office/drawing/2014/main" id="{49B875C9-1513-409E-A640-F47A0EBCA7EC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5661" y="4652339"/>
              <a:ext cx="892790" cy="1428463"/>
            </a:xfrm>
            <a:prstGeom prst="rect">
              <a:avLst/>
            </a:prstGeom>
            <a:ln w="9525">
              <a:solidFill>
                <a:schemeClr val="bg2">
                  <a:lumMod val="50000"/>
                </a:schemeClr>
              </a:solidFill>
            </a:ln>
          </p:spPr>
        </p:pic>
        <p:pic>
          <p:nvPicPr>
            <p:cNvPr id="28" name="Bildobjekt 27">
              <a:extLst>
                <a:ext uri="{FF2B5EF4-FFF2-40B4-BE49-F238E27FC236}">
                  <a16:creationId xmlns:a16="http://schemas.microsoft.com/office/drawing/2014/main" id="{F29795CE-FD26-4944-BA9B-740A49AF79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8762" y="4664458"/>
              <a:ext cx="915528" cy="1434950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30" name="Bildobjekt 29">
              <a:extLst>
                <a:ext uri="{FF2B5EF4-FFF2-40B4-BE49-F238E27FC236}">
                  <a16:creationId xmlns:a16="http://schemas.microsoft.com/office/drawing/2014/main" id="{BFF274CD-6C81-40A4-AD45-96AEC836CF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4601" y="4642236"/>
              <a:ext cx="902449" cy="1434950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80" name="Bildobjekt 79">
              <a:extLst>
                <a:ext uri="{FF2B5EF4-FFF2-40B4-BE49-F238E27FC236}">
                  <a16:creationId xmlns:a16="http://schemas.microsoft.com/office/drawing/2014/main" id="{D65377C1-D815-4CBA-B9B3-2865B4B7FF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7361" y="4636214"/>
              <a:ext cx="931082" cy="1444588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25" name="Bildobjekt 24">
              <a:extLst>
                <a:ext uri="{FF2B5EF4-FFF2-40B4-BE49-F238E27FC236}">
                  <a16:creationId xmlns:a16="http://schemas.microsoft.com/office/drawing/2014/main" id="{1464C7BB-D353-4382-A720-B99D330F29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8754" y="4635984"/>
              <a:ext cx="933690" cy="1457468"/>
            </a:xfrm>
            <a:prstGeom prst="rect">
              <a:avLst/>
            </a:prstGeom>
            <a:ln w="9525">
              <a:solidFill>
                <a:schemeClr val="bg2">
                  <a:lumMod val="50000"/>
                </a:schemeClr>
              </a:solidFill>
            </a:ln>
          </p:spPr>
        </p:pic>
        <p:pic>
          <p:nvPicPr>
            <p:cNvPr id="27" name="Bildobjekt 26">
              <a:extLst>
                <a:ext uri="{FF2B5EF4-FFF2-40B4-BE49-F238E27FC236}">
                  <a16:creationId xmlns:a16="http://schemas.microsoft.com/office/drawing/2014/main" id="{3B0FB9E4-E2DC-4B73-9A21-CA7B50456D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2755" y="4636440"/>
              <a:ext cx="945077" cy="1457468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32" name="Bildobjekt 31">
              <a:extLst>
                <a:ext uri="{FF2B5EF4-FFF2-40B4-BE49-F238E27FC236}">
                  <a16:creationId xmlns:a16="http://schemas.microsoft.com/office/drawing/2014/main" id="{DCD3F776-DDE8-43F7-A709-79DED85994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8143" y="4636441"/>
              <a:ext cx="925295" cy="1444362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34" name="Bildobjekt 33">
              <a:extLst>
                <a:ext uri="{FF2B5EF4-FFF2-40B4-BE49-F238E27FC236}">
                  <a16:creationId xmlns:a16="http://schemas.microsoft.com/office/drawing/2014/main" id="{8760DF07-07AC-44F9-BB0A-5BE260D11B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3749" y="4652339"/>
              <a:ext cx="902873" cy="1432659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43" name="Bildobjekt 42">
              <a:extLst>
                <a:ext uri="{FF2B5EF4-FFF2-40B4-BE49-F238E27FC236}">
                  <a16:creationId xmlns:a16="http://schemas.microsoft.com/office/drawing/2014/main" id="{CD05E6A9-0998-4D3A-8F17-F6E354904E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6933" y="4635984"/>
              <a:ext cx="911294" cy="1449014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68" name="Bildobjekt 67">
              <a:extLst>
                <a:ext uri="{FF2B5EF4-FFF2-40B4-BE49-F238E27FC236}">
                  <a16:creationId xmlns:a16="http://schemas.microsoft.com/office/drawing/2014/main" id="{C1991039-DF43-4D82-8A4D-574D8A7E5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8541" y="4635985"/>
              <a:ext cx="915764" cy="1441202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811169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arallelltrapets 45"/>
          <p:cNvSpPr/>
          <p:nvPr/>
        </p:nvSpPr>
        <p:spPr>
          <a:xfrm>
            <a:off x="1533832" y="1356853"/>
            <a:ext cx="7039897" cy="4001728"/>
          </a:xfrm>
          <a:prstGeom prst="trapezoid">
            <a:avLst>
              <a:gd name="adj" fmla="val 30012"/>
            </a:avLst>
          </a:prstGeom>
          <a:solidFill>
            <a:srgbClr val="03A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331247" y="197985"/>
            <a:ext cx="8543925" cy="74323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Short-Hand Honors First</a:t>
            </a:r>
            <a:endParaRPr lang="en-US" b="1" spc="400" dirty="0">
              <a:latin typeface="Arial Black" panose="020B0A04020102020204" pitchFamily="34" charset="0"/>
            </a:endParaRPr>
          </a:p>
        </p:txBody>
      </p:sp>
      <p:pic>
        <p:nvPicPr>
          <p:cNvPr id="86" name="Bildobjekt 8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53" y="2629057"/>
            <a:ext cx="1118098" cy="17310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88" name="Bildobjekt 8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56" y="2629057"/>
            <a:ext cx="1118098" cy="17310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89" name="Bildobjekt 8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60" y="2629057"/>
            <a:ext cx="1131568" cy="17310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90" name="Bildobjekt 8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19" y="2629057"/>
            <a:ext cx="1091154" cy="17310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91" name="Bildobjekt 9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641" y="4585101"/>
            <a:ext cx="1111361" cy="172429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93" name="Bildobjekt 9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328" y="4565436"/>
            <a:ext cx="1091154" cy="172429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94" name="Bildobjekt 9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35" y="4565436"/>
            <a:ext cx="1104625" cy="17310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99" name="Bildobjekt 9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412" y="4565436"/>
            <a:ext cx="1124832" cy="17310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00" name="Bildobjekt 9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2396" y="2629057"/>
            <a:ext cx="1097889" cy="172429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01" name="Bildobjekt 10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27" y="2629057"/>
            <a:ext cx="1118098" cy="17310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02" name="Bildobjekt 10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944" y="2629057"/>
            <a:ext cx="1124832" cy="17310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03" name="Bildobjekt 10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288" y="2629057"/>
            <a:ext cx="1097890" cy="173776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04" name="Bildobjekt 10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576" y="812363"/>
            <a:ext cx="1097889" cy="173102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05" name="Bildobjekt 10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537" y="812363"/>
            <a:ext cx="1118097" cy="173102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06" name="Bildobjekt 10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706" y="812363"/>
            <a:ext cx="1111360" cy="173102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07" name="Bildobjekt 106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139" y="812363"/>
            <a:ext cx="1091154" cy="175797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87" name="Rectangle 3"/>
          <p:cNvSpPr>
            <a:spLocks noChangeArrowheads="1"/>
          </p:cNvSpPr>
          <p:nvPr/>
        </p:nvSpPr>
        <p:spPr bwMode="auto">
          <a:xfrm>
            <a:off x="176387" y="1317036"/>
            <a:ext cx="2596901" cy="70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South plays 3NT and needs four tricks.</a:t>
            </a:r>
            <a:endParaRPr lang="en-US" altLang="sv-SE" sz="2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47" name="Bildobjekt 4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5" y="4750903"/>
            <a:ext cx="715051" cy="1102730"/>
          </a:xfrm>
          <a:prstGeom prst="rect">
            <a:avLst/>
          </a:prstGeom>
        </p:spPr>
      </p:pic>
      <p:pic>
        <p:nvPicPr>
          <p:cNvPr id="48" name="Bildobjekt 47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194" y="4750903"/>
            <a:ext cx="715051" cy="1102730"/>
          </a:xfrm>
          <a:prstGeom prst="rect">
            <a:avLst/>
          </a:prstGeom>
        </p:spPr>
      </p:pic>
      <p:pic>
        <p:nvPicPr>
          <p:cNvPr id="50" name="Bildobjekt 49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420" y="4750903"/>
            <a:ext cx="715051" cy="1102730"/>
          </a:xfrm>
          <a:prstGeom prst="rect">
            <a:avLst/>
          </a:prstGeom>
        </p:spPr>
      </p:pic>
      <p:pic>
        <p:nvPicPr>
          <p:cNvPr id="64" name="Bildobjekt 6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981" y="4750903"/>
            <a:ext cx="715051" cy="110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970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0256E-6 4.81481E-6 L 4.10256E-6 -0.122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61538E-6 -7.40741E-7 L 0.12451 -0.0004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18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2564E-6 2.22222E-6 L 0.00096 0.12778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" y="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82051E-6 -3.7037E-6 L -0.21523 0.00047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69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61538E-6 1.85185E-6 L 0.00032 -0.12384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-6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2564E-6 -7.40741E-7 L 0.14727 -0.00185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56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07407E-6 L 0.00128 0.12801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" y="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12821E-7 -7.40741E-7 L -0.18317 -0.00046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67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9487E-6 4.07407E-6 L -0.00032 0.12523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" y="6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5128E-6 -7.40741E-7 L -0.15384 0.00093 " pathEditMode="relative" rAng="0" ptsTypes="AA">
                                      <p:cBhvr>
                                        <p:cTn id="7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92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641E-6 1.85185E-6 L 0.00096 -0.12523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" y="-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641E-7 -7.40741E-7 L 0.16891 -0.00486 " pathEditMode="relative" rAng="0" ptsTypes="AA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46" y="-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3846E-6 4.07407E-6 L 0.00048 0.12801 " pathEditMode="relative" rAng="0" ptsTypes="AA">
                                      <p:cBhvr>
                                        <p:cTn id="9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1538E-6 2.22222E-6 L -0.11923 0.00139 " pathEditMode="relative" rAng="0" ptsTypes="AA">
                                      <p:cBhvr>
                                        <p:cTn id="10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62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641E-6 -2.96296E-6 L -0.00016 -0.12477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" y="-6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53846E-6 -7.40741E-7 L 0.18975 -0.00185 " pathEditMode="relative" rAng="0" ptsTypes="AA">
                                      <p:cBhvr>
                                        <p:cTn id="10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87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arallelltrapets 43"/>
          <p:cNvSpPr/>
          <p:nvPr/>
        </p:nvSpPr>
        <p:spPr>
          <a:xfrm>
            <a:off x="1523999" y="1386350"/>
            <a:ext cx="7039897" cy="4001728"/>
          </a:xfrm>
          <a:prstGeom prst="trapezoid">
            <a:avLst>
              <a:gd name="adj" fmla="val 30012"/>
            </a:avLst>
          </a:prstGeom>
          <a:solidFill>
            <a:srgbClr val="03A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588675" y="300480"/>
            <a:ext cx="8543925" cy="74323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Short-Hand Honors First</a:t>
            </a:r>
            <a:endParaRPr lang="en-US" b="1" spc="400" dirty="0">
              <a:latin typeface="Arial Black" panose="020B0A04020102020204" pitchFamily="34" charset="0"/>
            </a:endParaRPr>
          </a:p>
        </p:txBody>
      </p:sp>
      <p:pic>
        <p:nvPicPr>
          <p:cNvPr id="12" name="Bildobjekt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398" y="4618035"/>
            <a:ext cx="941594" cy="168662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1" name="Bildobjekt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831" y="4618035"/>
            <a:ext cx="922431" cy="16892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80" name="Bildobjekt 7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039" y="4618037"/>
            <a:ext cx="918883" cy="167808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5" name="Bildobjekt 8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408" y="4618037"/>
            <a:ext cx="924418" cy="165879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3" name="Bildobjekt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79" y="2797924"/>
            <a:ext cx="930783" cy="168391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6" name="Bildobjekt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32" y="2797924"/>
            <a:ext cx="913211" cy="168806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9" name="Bildobjekt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221" y="2797924"/>
            <a:ext cx="943646" cy="169330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83" name="Bildobjekt 8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697" y="2797924"/>
            <a:ext cx="924418" cy="168451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" name="Bildobjekt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013" y="2797924"/>
            <a:ext cx="895846" cy="163059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81" name="Bildobjekt 8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856" y="2797924"/>
            <a:ext cx="918882" cy="165236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2" name="Bildobjekt 8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736" y="2797924"/>
            <a:ext cx="924416" cy="164593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0" name="Bildobjekt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8149" y="2797924"/>
            <a:ext cx="906772" cy="162424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78" name="Bildobjekt 7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071" y="937326"/>
            <a:ext cx="918882" cy="165236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" name="Bildobjekt 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171" y="937326"/>
            <a:ext cx="884922" cy="164328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79" name="Bildobjekt 7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311" y="937326"/>
            <a:ext cx="924417" cy="165879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4" name="Bildobjekt 8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948" y="937326"/>
            <a:ext cx="924417" cy="165879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87" name="Rectangle 3"/>
          <p:cNvSpPr>
            <a:spLocks noChangeArrowheads="1"/>
          </p:cNvSpPr>
          <p:nvPr/>
        </p:nvSpPr>
        <p:spPr bwMode="auto">
          <a:xfrm>
            <a:off x="175796" y="1366199"/>
            <a:ext cx="2451790" cy="70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South plays 3NT and needs three tricks.</a:t>
            </a:r>
            <a:endParaRPr lang="en-US" altLang="sv-SE" sz="2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45" name="Bildobjekt 44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5" y="4750903"/>
            <a:ext cx="715051" cy="1102730"/>
          </a:xfrm>
          <a:prstGeom prst="rect">
            <a:avLst/>
          </a:prstGeom>
        </p:spPr>
      </p:pic>
      <p:pic>
        <p:nvPicPr>
          <p:cNvPr id="46" name="Bildobjekt 4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194" y="4750903"/>
            <a:ext cx="715051" cy="1102730"/>
          </a:xfrm>
          <a:prstGeom prst="rect">
            <a:avLst/>
          </a:prstGeom>
        </p:spPr>
      </p:pic>
      <p:pic>
        <p:nvPicPr>
          <p:cNvPr id="47" name="Bildobjekt 4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420" y="4750903"/>
            <a:ext cx="715051" cy="1102730"/>
          </a:xfrm>
          <a:prstGeom prst="rect">
            <a:avLst/>
          </a:prstGeom>
        </p:spPr>
      </p:pic>
      <p:pic>
        <p:nvPicPr>
          <p:cNvPr id="48" name="Bildobjekt 47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981" y="4750903"/>
            <a:ext cx="715051" cy="1102730"/>
          </a:xfrm>
          <a:prstGeom prst="rect">
            <a:avLst/>
          </a:prstGeom>
        </p:spPr>
      </p:pic>
      <p:grpSp>
        <p:nvGrpSpPr>
          <p:cNvPr id="3" name="Grupp 2"/>
          <p:cNvGrpSpPr/>
          <p:nvPr/>
        </p:nvGrpSpPr>
        <p:grpSpPr>
          <a:xfrm>
            <a:off x="413712" y="5423519"/>
            <a:ext cx="2958753" cy="828432"/>
            <a:chOff x="413712" y="5364525"/>
            <a:chExt cx="2958753" cy="828432"/>
          </a:xfrm>
        </p:grpSpPr>
        <p:sp>
          <p:nvSpPr>
            <p:cNvPr id="50" name="Freeform 23" descr="90 %"/>
            <p:cNvSpPr>
              <a:spLocks/>
            </p:cNvSpPr>
            <p:nvPr/>
          </p:nvSpPr>
          <p:spPr bwMode="ltGray">
            <a:xfrm>
              <a:off x="2192117" y="5466745"/>
              <a:ext cx="264350" cy="254661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1" name="Freeform 23" descr="90 %"/>
            <p:cNvSpPr>
              <a:spLocks/>
            </p:cNvSpPr>
            <p:nvPr/>
          </p:nvSpPr>
          <p:spPr bwMode="ltGray">
            <a:xfrm>
              <a:off x="915437" y="5466745"/>
              <a:ext cx="264350" cy="254661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" name="Rectangle 3"/>
            <p:cNvSpPr>
              <a:spLocks noChangeArrowheads="1"/>
            </p:cNvSpPr>
            <p:nvPr/>
          </p:nvSpPr>
          <p:spPr bwMode="auto">
            <a:xfrm>
              <a:off x="413712" y="5364525"/>
              <a:ext cx="2958753" cy="828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defTabSz="762000"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spcBef>
                  <a:spcPct val="20000"/>
                </a:spcBef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SzTx/>
                <a:buFontTx/>
                <a:buNone/>
              </a:pPr>
              <a:r>
                <a:rPr lang="en-US" altLang="sv-SE" sz="2400" dirty="0" smtClean="0">
                  <a:latin typeface="+mn-lt"/>
                </a:rPr>
                <a:t>On      A the        J drops. Four tricks!</a:t>
              </a:r>
              <a:endParaRPr lang="en-US" altLang="sv-SE" sz="24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5762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12821E-7 -1.85185E-6 L -0.00064 -0.1159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-5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7692E-6 2.96296E-6 L 0.10754 -0.00023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69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12821E-7 2.59259E-6 L -0.00112 0.11967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" y="5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2564E-6 1.11111E-6 L -0.22468 0.0011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34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82051E-6 -2.96296E-6 L 0.00112 -0.11759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" y="-5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7179E-6 0 L 0.13767 -0.00069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5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8974E-6 -1.48148E-6 L -0.00016 0.120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" y="6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4615E-6 2.22222E-6 L -0.18638 0.00116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27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7692E-6 -4.44444E-6 L -0.00209 0.12292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6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5128E-6 -7.40741E-7 L -0.14535 0.00232 " pathEditMode="relative" rAng="0" ptsTypes="AA">
                                      <p:cBhvr>
                                        <p:cTn id="7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76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12821E-7 2.22222E-6 L -0.0008 -0.1213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" y="-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61538E-6 1.48148E-6 L 0.16169 -0.00046 " pathEditMode="relative" rAng="0" ptsTypes="AA">
                                      <p:cBhvr>
                                        <p:cTn id="7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77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8974E-6 2.59259E-6 L 0.00128 0.12106 " pathEditMode="relative" rAng="0" ptsTypes="AA">
                                      <p:cBhvr>
                                        <p:cTn id="9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" y="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12821E-7 -1.85185E-6 L -0.10192 0.00209 " pathEditMode="relative" rAng="0" ptsTypes="AA">
                                      <p:cBhvr>
                                        <p:cTn id="10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96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6 L -0.00193 -0.11968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-5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2564E-6 4.44444E-6 L 0.19359 4.44444E-6 " pathEditMode="relative" rAng="0" ptsTypes="AA">
                                      <p:cBhvr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7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"/>
                            </p:stCondLst>
                            <p:childTnLst>
                              <p:par>
                                <p:cTn id="1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841" y="414805"/>
            <a:ext cx="3142733" cy="2595539"/>
          </a:xfrm>
          <a:prstGeom prst="rect">
            <a:avLst/>
          </a:prstGeom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18830" y="229880"/>
            <a:ext cx="5157054" cy="512043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The Holdup</a:t>
            </a:r>
            <a:endParaRPr lang="en-US" sz="3600" b="1" spc="400" dirty="0">
              <a:latin typeface="Arial Black" panose="020B0A04020102020204" pitchFamily="34" charset="0"/>
            </a:endParaRPr>
          </a:p>
        </p:txBody>
      </p:sp>
      <p:grpSp>
        <p:nvGrpSpPr>
          <p:cNvPr id="37" name="Grupp 36"/>
          <p:cNvGrpSpPr/>
          <p:nvPr/>
        </p:nvGrpSpPr>
        <p:grpSpPr>
          <a:xfrm>
            <a:off x="358580" y="311505"/>
            <a:ext cx="1222327" cy="3642891"/>
            <a:chOff x="664310" y="1251435"/>
            <a:chExt cx="819162" cy="2441341"/>
          </a:xfrm>
          <a:scene3d>
            <a:camera prst="orthographicFront">
              <a:rot lat="3000000" lon="0" rev="0"/>
            </a:camera>
            <a:lightRig rig="threePt" dir="t"/>
          </a:scene3d>
        </p:grpSpPr>
        <p:pic>
          <p:nvPicPr>
            <p:cNvPr id="2" name="Bildobjekt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275" y="1251435"/>
              <a:ext cx="809233" cy="1270942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3" name="Bildobjekt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10" y="1619871"/>
              <a:ext cx="819162" cy="1275907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5" name="Bildobjekt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757" y="2021653"/>
              <a:ext cx="804268" cy="1275907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6" name="Bildobjekt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10" y="2421834"/>
              <a:ext cx="819162" cy="1270942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</p:grpSp>
      <p:grpSp>
        <p:nvGrpSpPr>
          <p:cNvPr id="36" name="Grupp 35"/>
          <p:cNvGrpSpPr/>
          <p:nvPr/>
        </p:nvGrpSpPr>
        <p:grpSpPr>
          <a:xfrm>
            <a:off x="1872948" y="311505"/>
            <a:ext cx="1229736" cy="3677697"/>
            <a:chOff x="1772325" y="1251435"/>
            <a:chExt cx="824127" cy="2464667"/>
          </a:xfrm>
          <a:scene3d>
            <a:camera prst="orthographicFront">
              <a:rot lat="3000000" lon="0" rev="0"/>
            </a:camera>
            <a:lightRig rig="threePt" dir="t"/>
          </a:scene3d>
        </p:grpSpPr>
        <p:pic>
          <p:nvPicPr>
            <p:cNvPr id="9" name="Bildobjekt 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9772" y="1251435"/>
              <a:ext cx="809233" cy="1275907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11" name="Bildobjekt 10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2325" y="1638932"/>
              <a:ext cx="824127" cy="1275907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8" name="Bildobjekt 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4807" y="2024734"/>
              <a:ext cx="819162" cy="1275907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12" name="Bildobjekt 11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2254" y="2420337"/>
              <a:ext cx="804268" cy="1295765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</p:grpSp>
      <p:grpSp>
        <p:nvGrpSpPr>
          <p:cNvPr id="35" name="Grupp 34"/>
          <p:cNvGrpSpPr/>
          <p:nvPr/>
        </p:nvGrpSpPr>
        <p:grpSpPr>
          <a:xfrm>
            <a:off x="3379509" y="501016"/>
            <a:ext cx="1237143" cy="2535787"/>
            <a:chOff x="2781971" y="1251435"/>
            <a:chExt cx="829091" cy="1699398"/>
          </a:xfrm>
          <a:scene3d>
            <a:camera prst="orthographicFront">
              <a:rot lat="3000000" lon="0" rev="0"/>
            </a:camera>
            <a:lightRig rig="threePt" dir="t"/>
          </a:scene3d>
        </p:grpSpPr>
        <p:pic>
          <p:nvPicPr>
            <p:cNvPr id="17" name="Bildobjekt 16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81971" y="1251435"/>
              <a:ext cx="829091" cy="1300730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16" name="Bildobjekt 15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81971" y="1669962"/>
              <a:ext cx="829091" cy="1280871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</p:grpSp>
      <p:grpSp>
        <p:nvGrpSpPr>
          <p:cNvPr id="34" name="Grupp 33"/>
          <p:cNvGrpSpPr/>
          <p:nvPr/>
        </p:nvGrpSpPr>
        <p:grpSpPr>
          <a:xfrm>
            <a:off x="4864337" y="374676"/>
            <a:ext cx="1237143" cy="3124383"/>
            <a:chOff x="3870189" y="1251435"/>
            <a:chExt cx="829091" cy="2093855"/>
          </a:xfrm>
          <a:scene3d>
            <a:camera prst="orthographicFront">
              <a:rot lat="3000000" lon="0" rev="0"/>
            </a:camera>
            <a:lightRig rig="threePt" dir="t"/>
          </a:scene3d>
        </p:grpSpPr>
        <p:pic>
          <p:nvPicPr>
            <p:cNvPr id="29" name="Bildobjekt 28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0189" y="1251435"/>
              <a:ext cx="829091" cy="1295765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26" name="Bildobjekt 25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5153" y="1663750"/>
              <a:ext cx="819162" cy="1275907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30" name="Bildobjekt 29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0118" y="2069383"/>
              <a:ext cx="809233" cy="1275907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</p:grpSp>
      <p:grpSp>
        <p:nvGrpSpPr>
          <p:cNvPr id="33" name="Grupp 32"/>
          <p:cNvGrpSpPr/>
          <p:nvPr/>
        </p:nvGrpSpPr>
        <p:grpSpPr>
          <a:xfrm rot="21188832">
            <a:off x="828756" y="3792322"/>
            <a:ext cx="3994902" cy="2973643"/>
            <a:chOff x="1464241" y="4005165"/>
            <a:chExt cx="2224244" cy="1655637"/>
          </a:xfrm>
        </p:grpSpPr>
        <p:pic>
          <p:nvPicPr>
            <p:cNvPr id="7" name="Bildobjekt 6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929751">
              <a:off x="1464241" y="4073606"/>
              <a:ext cx="829091" cy="1270942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15" name="Bildobjekt 14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265843">
              <a:off x="1562912" y="4047378"/>
              <a:ext cx="809232" cy="1280871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14" name="Bildobjekt 13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628223">
              <a:off x="1675825" y="4027010"/>
              <a:ext cx="814197" cy="1275907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13" name="Bildobjekt 12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69440">
              <a:off x="1810027" y="4012091"/>
              <a:ext cx="829091" cy="1275907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18" name="Bildobjekt 17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237767">
              <a:off x="1951782" y="4005165"/>
              <a:ext cx="824127" cy="1275907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19" name="Bildobjekt 18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14484">
              <a:off x="2078203" y="4006177"/>
              <a:ext cx="824126" cy="1295765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23" name="Bildobjekt 22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0956" y="4017195"/>
              <a:ext cx="814197" cy="1275907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22" name="Bildobjekt 21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26366">
              <a:off x="2324701" y="4051346"/>
              <a:ext cx="824127" cy="1275907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24" name="Bildobjekt 23"/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494705">
              <a:off x="2475622" y="4082195"/>
              <a:ext cx="829091" cy="1280871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25" name="Bildobjekt 24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46663">
              <a:off x="2611027" y="4168278"/>
              <a:ext cx="824126" cy="1270942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27" name="Bildobjekt 26"/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189012">
              <a:off x="2708751" y="4236839"/>
              <a:ext cx="829091" cy="1236190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32" name="Bildobjekt 31"/>
            <p:cNvPicPr>
              <a:picLocks noChangeAspect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12676">
              <a:off x="2790125" y="4302855"/>
              <a:ext cx="819162" cy="1275907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31" name="Bildobjekt 30"/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2471">
              <a:off x="2864359" y="4389860"/>
              <a:ext cx="824126" cy="1270942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</p:grpSp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4988993" y="3430030"/>
            <a:ext cx="4735111" cy="2459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60363" indent="-360363">
              <a:spcBef>
                <a:spcPct val="0"/>
              </a:spcBef>
              <a:buSzTx/>
              <a:buFontTx/>
              <a:buNone/>
            </a:pPr>
            <a:r>
              <a:rPr lang="en-US" altLang="sv-SE" sz="2200" b="1" dirty="0">
                <a:latin typeface="+mn-lt"/>
              </a:rPr>
              <a:t>A</a:t>
            </a:r>
            <a:r>
              <a:rPr lang="en-US" altLang="sv-SE" sz="2200" b="1" dirty="0" smtClean="0">
                <a:latin typeface="+mn-lt"/>
              </a:rPr>
              <a:t> </a:t>
            </a:r>
            <a:r>
              <a:rPr lang="en-US" altLang="sv-SE" sz="2200" dirty="0" smtClean="0">
                <a:latin typeface="+mn-lt"/>
              </a:rPr>
              <a:t>–</a:t>
            </a:r>
            <a:r>
              <a:rPr lang="en-US" altLang="sv-SE" sz="2200" b="1" dirty="0" smtClean="0">
                <a:latin typeface="+mn-lt"/>
              </a:rPr>
              <a:t> </a:t>
            </a:r>
            <a:r>
              <a:rPr lang="en-US" altLang="sv-SE" sz="2200" dirty="0" smtClean="0">
                <a:latin typeface="+mn-lt"/>
              </a:rPr>
              <a:t>We need </a:t>
            </a:r>
            <a:r>
              <a:rPr lang="en-US" altLang="sv-SE" sz="2200" b="1" dirty="0" smtClean="0">
                <a:latin typeface="+mn-lt"/>
              </a:rPr>
              <a:t>9 tricks</a:t>
            </a:r>
          </a:p>
          <a:p>
            <a:pPr marL="360363" indent="-360363">
              <a:spcBef>
                <a:spcPct val="0"/>
              </a:spcBef>
              <a:buSzTx/>
              <a:buFontTx/>
              <a:buNone/>
            </a:pPr>
            <a:r>
              <a:rPr lang="en-US" altLang="sv-SE" sz="2200" b="1" dirty="0">
                <a:latin typeface="+mn-lt"/>
              </a:rPr>
              <a:t>B</a:t>
            </a:r>
            <a:r>
              <a:rPr lang="en-US" altLang="sv-SE" sz="2200" b="1" dirty="0" smtClean="0">
                <a:latin typeface="+mn-lt"/>
              </a:rPr>
              <a:t> </a:t>
            </a:r>
            <a:r>
              <a:rPr lang="en-US" altLang="sv-SE" sz="2200" dirty="0" smtClean="0">
                <a:latin typeface="+mn-lt"/>
              </a:rPr>
              <a:t>–</a:t>
            </a:r>
            <a:r>
              <a:rPr lang="en-US" altLang="sv-SE" sz="2200" b="1" dirty="0" smtClean="0">
                <a:latin typeface="+mn-lt"/>
              </a:rPr>
              <a:t> </a:t>
            </a:r>
            <a:r>
              <a:rPr lang="en-US" altLang="sv-SE" sz="2200" dirty="0" smtClean="0">
                <a:latin typeface="+mn-lt"/>
              </a:rPr>
              <a:t>I have </a:t>
            </a:r>
            <a:r>
              <a:rPr lang="en-US" altLang="sv-SE" sz="2200" b="1" dirty="0" smtClean="0">
                <a:latin typeface="+mn-lt"/>
              </a:rPr>
              <a:t>6</a:t>
            </a:r>
            <a:r>
              <a:rPr lang="en-US" altLang="sv-SE" sz="2200" dirty="0" smtClean="0">
                <a:latin typeface="+mn-lt"/>
              </a:rPr>
              <a:t> </a:t>
            </a:r>
            <a:r>
              <a:rPr lang="en-US" altLang="sv-SE" sz="2200" b="1" dirty="0" smtClean="0">
                <a:latin typeface="+mn-lt"/>
              </a:rPr>
              <a:t>certain</a:t>
            </a:r>
            <a:r>
              <a:rPr lang="en-US" altLang="sv-SE" sz="2200" dirty="0" smtClean="0">
                <a:latin typeface="+mn-lt"/>
              </a:rPr>
              <a:t> winners</a:t>
            </a:r>
          </a:p>
          <a:p>
            <a:pPr marL="452438" indent="-452438">
              <a:spcBef>
                <a:spcPct val="0"/>
              </a:spcBef>
              <a:buSzTx/>
              <a:buFontTx/>
              <a:buNone/>
            </a:pPr>
            <a:r>
              <a:rPr lang="en-US" altLang="sv-SE" sz="2200" b="1" dirty="0">
                <a:latin typeface="+mn-lt"/>
              </a:rPr>
              <a:t>C</a:t>
            </a:r>
            <a:r>
              <a:rPr lang="en-US" altLang="sv-SE" sz="2200" dirty="0" smtClean="0">
                <a:latin typeface="+mn-lt"/>
              </a:rPr>
              <a:t> – I must stablish </a:t>
            </a:r>
            <a:r>
              <a:rPr lang="en-US" altLang="sv-SE" sz="2200" b="1" dirty="0" smtClean="0">
                <a:latin typeface="+mn-lt"/>
              </a:rPr>
              <a:t>3 tricks</a:t>
            </a:r>
            <a:r>
              <a:rPr lang="en-US" altLang="sv-SE" sz="2200" dirty="0" smtClean="0">
                <a:latin typeface="+mn-lt"/>
              </a:rPr>
              <a:t> in hearts.</a:t>
            </a:r>
            <a:br>
              <a:rPr lang="en-US" altLang="sv-SE" sz="2200" dirty="0" smtClean="0">
                <a:latin typeface="+mn-lt"/>
              </a:rPr>
            </a:br>
            <a:r>
              <a:rPr lang="en-US" altLang="sv-SE" sz="2200" dirty="0" smtClean="0">
                <a:latin typeface="+mn-lt"/>
              </a:rPr>
              <a:t>There is a danger if spades are 5-3 or 6-2.</a:t>
            </a:r>
          </a:p>
          <a:p>
            <a:pPr marL="452438" indent="-452438">
              <a:spcBef>
                <a:spcPct val="0"/>
              </a:spcBef>
              <a:buSzTx/>
              <a:buFontTx/>
              <a:buNone/>
            </a:pPr>
            <a:r>
              <a:rPr lang="en-US" altLang="sv-SE" sz="2200" b="1" dirty="0">
                <a:latin typeface="+mn-lt"/>
              </a:rPr>
              <a:t>D</a:t>
            </a:r>
            <a:r>
              <a:rPr lang="en-US" altLang="sv-SE" sz="2200" dirty="0" smtClean="0">
                <a:latin typeface="+mn-lt"/>
              </a:rPr>
              <a:t> – Duck two spade tricks, win the third, and play hearts.</a:t>
            </a:r>
            <a:endParaRPr lang="en-US" altLang="sv-SE" sz="2200" dirty="0">
              <a:latin typeface="+mn-lt"/>
            </a:endParaRPr>
          </a:p>
        </p:txBody>
      </p:sp>
      <p:grpSp>
        <p:nvGrpSpPr>
          <p:cNvPr id="10" name="Grupp 9"/>
          <p:cNvGrpSpPr/>
          <p:nvPr/>
        </p:nvGrpSpPr>
        <p:grpSpPr>
          <a:xfrm>
            <a:off x="213777" y="3452283"/>
            <a:ext cx="1341520" cy="397545"/>
            <a:chOff x="213777" y="3452283"/>
            <a:chExt cx="1341520" cy="397545"/>
          </a:xfrm>
        </p:grpSpPr>
        <p:sp>
          <p:nvSpPr>
            <p:cNvPr id="40" name="Rectangle 3"/>
            <p:cNvSpPr>
              <a:spLocks noChangeArrowheads="1"/>
            </p:cNvSpPr>
            <p:nvPr/>
          </p:nvSpPr>
          <p:spPr bwMode="auto">
            <a:xfrm>
              <a:off x="213777" y="3452283"/>
              <a:ext cx="1341520" cy="397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defTabSz="762000"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spcBef>
                  <a:spcPct val="20000"/>
                </a:spcBef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SzTx/>
                <a:buFontTx/>
                <a:buNone/>
              </a:pPr>
              <a:r>
                <a:rPr lang="en-US" altLang="sv-SE" sz="2000" dirty="0" smtClean="0">
                  <a:latin typeface="+mn-lt"/>
                </a:rPr>
                <a:t>Lead:       K</a:t>
              </a:r>
              <a:endParaRPr lang="en-US" altLang="sv-SE" sz="2000" dirty="0">
                <a:latin typeface="+mn-lt"/>
              </a:endParaRPr>
            </a:p>
          </p:txBody>
        </p:sp>
        <p:sp>
          <p:nvSpPr>
            <p:cNvPr id="41" name="Freeform 20" descr="90 %"/>
            <p:cNvSpPr>
              <a:spLocks/>
            </p:cNvSpPr>
            <p:nvPr/>
          </p:nvSpPr>
          <p:spPr bwMode="auto">
            <a:xfrm>
              <a:off x="1101128" y="3565866"/>
              <a:ext cx="140408" cy="151338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6146678" y="2809380"/>
            <a:ext cx="2261598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South plays 3NT.</a:t>
            </a:r>
            <a:endParaRPr lang="en-US" altLang="sv-SE" sz="24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1" name="Rektangulär 20"/>
          <p:cNvSpPr/>
          <p:nvPr/>
        </p:nvSpPr>
        <p:spPr>
          <a:xfrm>
            <a:off x="6129495" y="221064"/>
            <a:ext cx="2100105" cy="653143"/>
          </a:xfrm>
          <a:prstGeom prst="wedgeRectCallout">
            <a:avLst>
              <a:gd name="adj1" fmla="val 73183"/>
              <a:gd name="adj2" fmla="val 95310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Take 30 seconds</a:t>
            </a:r>
          </a:p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for an analysis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5612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arallelltrapets 58"/>
          <p:cNvSpPr/>
          <p:nvPr/>
        </p:nvSpPr>
        <p:spPr>
          <a:xfrm>
            <a:off x="1041469" y="958376"/>
            <a:ext cx="7836310" cy="4060721"/>
          </a:xfrm>
          <a:prstGeom prst="trapezoid">
            <a:avLst>
              <a:gd name="adj" fmla="val 35663"/>
            </a:avLst>
          </a:prstGeom>
          <a:solidFill>
            <a:srgbClr val="03A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187551" y="221126"/>
            <a:ext cx="5355741" cy="514988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Block the Lead Suit</a:t>
            </a:r>
            <a:endParaRPr lang="en-US" sz="3600" b="1" spc="400" dirty="0">
              <a:latin typeface="Arial Black" panose="020B0A04020102020204" pitchFamily="34" charset="0"/>
            </a:endParaRPr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233441" y="1119125"/>
            <a:ext cx="1341520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latin typeface="+mn-lt"/>
              </a:rPr>
              <a:t>Lead: </a:t>
            </a:r>
            <a:r>
              <a:rPr lang="en-US" altLang="sv-SE" sz="20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</a:t>
            </a:r>
            <a:r>
              <a:rPr lang="en-US" altLang="sv-SE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K</a:t>
            </a:r>
            <a:endParaRPr lang="en-US" altLang="sv-SE" sz="2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4" name="Rectangle 3"/>
          <p:cNvSpPr>
            <a:spLocks noChangeArrowheads="1"/>
          </p:cNvSpPr>
          <p:nvPr/>
        </p:nvSpPr>
        <p:spPr bwMode="auto">
          <a:xfrm>
            <a:off x="277524" y="5109467"/>
            <a:ext cx="2625850" cy="1013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latin typeface="+mn-lt"/>
              </a:rPr>
              <a:t>The holdup does not work, because West has the </a:t>
            </a:r>
            <a:r>
              <a:rPr lang="en-US" altLang="sv-SE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♥</a:t>
            </a:r>
            <a:r>
              <a:rPr lang="en-US" altLang="sv-SE" sz="2000" dirty="0" smtClean="0">
                <a:solidFill>
                  <a:srgbClr val="C00000"/>
                </a:solidFill>
                <a:latin typeface="+mn-lt"/>
              </a:rPr>
              <a:t>A</a:t>
            </a:r>
            <a:r>
              <a:rPr lang="en-US" altLang="sv-SE" sz="2000" dirty="0" smtClean="0">
                <a:latin typeface="+mn-lt"/>
              </a:rPr>
              <a:t>.</a:t>
            </a:r>
            <a:endParaRPr lang="en-US" altLang="sv-SE" sz="2000" dirty="0">
              <a:latin typeface="+mn-lt"/>
            </a:endParaRPr>
          </a:p>
        </p:txBody>
      </p:sp>
      <p:sp>
        <p:nvSpPr>
          <p:cNvPr id="60" name="Rectangle 3"/>
          <p:cNvSpPr>
            <a:spLocks noChangeArrowheads="1"/>
          </p:cNvSpPr>
          <p:nvPr/>
        </p:nvSpPr>
        <p:spPr bwMode="auto">
          <a:xfrm>
            <a:off x="257155" y="810519"/>
            <a:ext cx="2022396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latin typeface="+mn-lt"/>
              </a:rPr>
              <a:t>South plays 3NT.</a:t>
            </a:r>
            <a:endParaRPr lang="en-US" altLang="sv-SE" sz="2000" dirty="0">
              <a:latin typeface="+mn-lt"/>
            </a:endParaRPr>
          </a:p>
        </p:txBody>
      </p:sp>
      <p:pic>
        <p:nvPicPr>
          <p:cNvPr id="63" name="Bildobjekt 6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784" y="4479047"/>
            <a:ext cx="955142" cy="1511822"/>
          </a:xfrm>
          <a:prstGeom prst="rect">
            <a:avLst/>
          </a:prstGeom>
          <a:ln w="9525">
            <a:solidFill>
              <a:srgbClr val="DDDDDD"/>
            </a:solidFill>
          </a:ln>
        </p:spPr>
      </p:pic>
      <p:pic>
        <p:nvPicPr>
          <p:cNvPr id="64" name="Bildobjekt 6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229" y="4479047"/>
            <a:ext cx="961003" cy="1505960"/>
          </a:xfrm>
          <a:prstGeom prst="rect">
            <a:avLst/>
          </a:prstGeom>
          <a:ln w="9525">
            <a:solidFill>
              <a:srgbClr val="DDDDDD"/>
            </a:solidFill>
          </a:ln>
        </p:spPr>
      </p:pic>
      <p:pic>
        <p:nvPicPr>
          <p:cNvPr id="65" name="Bildobjekt 6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535" y="4479047"/>
            <a:ext cx="978581" cy="1505959"/>
          </a:xfrm>
          <a:prstGeom prst="rect">
            <a:avLst/>
          </a:prstGeom>
          <a:ln w="9525">
            <a:solidFill>
              <a:srgbClr val="DDDDDD"/>
            </a:solidFill>
          </a:ln>
        </p:spPr>
      </p:pic>
      <p:sp>
        <p:nvSpPr>
          <p:cNvPr id="89" name="Rectangle 3"/>
          <p:cNvSpPr>
            <a:spLocks noChangeArrowheads="1"/>
          </p:cNvSpPr>
          <p:nvPr/>
        </p:nvSpPr>
        <p:spPr bwMode="auto">
          <a:xfrm>
            <a:off x="3347497" y="2733473"/>
            <a:ext cx="2965175" cy="110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West wins five spade tricks and beats the contract.</a:t>
            </a:r>
            <a:endParaRPr lang="en-US" altLang="sv-SE" sz="22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pic>
        <p:nvPicPr>
          <p:cNvPr id="34" name="Bildobjekt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025" y="825290"/>
            <a:ext cx="966863" cy="1505963"/>
          </a:xfrm>
          <a:prstGeom prst="rect">
            <a:avLst/>
          </a:prstGeom>
          <a:ln w="9525">
            <a:solidFill>
              <a:srgbClr val="DDDDDD"/>
            </a:solidFill>
          </a:ln>
        </p:spPr>
      </p:pic>
      <p:pic>
        <p:nvPicPr>
          <p:cNvPr id="37" name="Bildobjekt 3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497" y="825290"/>
            <a:ext cx="955144" cy="1505963"/>
          </a:xfrm>
          <a:prstGeom prst="rect">
            <a:avLst/>
          </a:prstGeom>
          <a:ln w="9525">
            <a:solidFill>
              <a:srgbClr val="DDDDDD"/>
            </a:solidFill>
          </a:ln>
        </p:spPr>
      </p:pic>
      <p:pic>
        <p:nvPicPr>
          <p:cNvPr id="38" name="Bildobjekt 3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250" y="825290"/>
            <a:ext cx="972722" cy="1505961"/>
          </a:xfrm>
          <a:prstGeom prst="rect">
            <a:avLst/>
          </a:prstGeom>
          <a:ln w="9525">
            <a:solidFill>
              <a:srgbClr val="DDDDDD"/>
            </a:solidFill>
          </a:ln>
        </p:spPr>
      </p:pic>
      <p:pic>
        <p:nvPicPr>
          <p:cNvPr id="3" name="Bildobjekt 2">
            <a:extLst>
              <a:ext uri="{FF2B5EF4-FFF2-40B4-BE49-F238E27FC236}">
                <a16:creationId xmlns:a16="http://schemas.microsoft.com/office/drawing/2014/main" id="{03EBA119-21C6-4C1D-899E-19945B579AC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581" y="825291"/>
            <a:ext cx="959458" cy="1494652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6" name="Bildobjekt 5">
            <a:extLst>
              <a:ext uri="{FF2B5EF4-FFF2-40B4-BE49-F238E27FC236}">
                <a16:creationId xmlns:a16="http://schemas.microsoft.com/office/drawing/2014/main" id="{BED702B5-9BC1-4195-ACB9-5D89FD86973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648" y="813983"/>
            <a:ext cx="960834" cy="1505960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50" name="Bildobjekt 49">
            <a:extLst>
              <a:ext uri="{FF2B5EF4-FFF2-40B4-BE49-F238E27FC236}">
                <a16:creationId xmlns:a16="http://schemas.microsoft.com/office/drawing/2014/main" id="{4F126C59-1385-4DC8-92A9-E5CB34AC1C4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091" y="802560"/>
            <a:ext cx="978000" cy="1517382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CA2BE630-D188-48D1-B81D-672CFF5A64E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700" y="802559"/>
            <a:ext cx="966863" cy="1521620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074B9B46-9299-4245-B899-D2F41DDE898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172" y="795118"/>
            <a:ext cx="966864" cy="1515411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EBF47D9D-BA8A-4641-96B5-FF6631444C27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645" y="795118"/>
            <a:ext cx="979159" cy="1528443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15" name="Bildobjekt 14">
            <a:extLst>
              <a:ext uri="{FF2B5EF4-FFF2-40B4-BE49-F238E27FC236}">
                <a16:creationId xmlns:a16="http://schemas.microsoft.com/office/drawing/2014/main" id="{2E17929D-323F-40D6-BCAF-7E846B11D18E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410" y="795118"/>
            <a:ext cx="988569" cy="1515411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24" name="Bildobjekt 23">
            <a:extLst>
              <a:ext uri="{FF2B5EF4-FFF2-40B4-BE49-F238E27FC236}">
                <a16:creationId xmlns:a16="http://schemas.microsoft.com/office/drawing/2014/main" id="{42394611-F87B-4A46-8C6F-AE1981D2CEF3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263" y="4474778"/>
            <a:ext cx="970639" cy="1505960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26" name="Bildobjekt 25">
            <a:extLst>
              <a:ext uri="{FF2B5EF4-FFF2-40B4-BE49-F238E27FC236}">
                <a16:creationId xmlns:a16="http://schemas.microsoft.com/office/drawing/2014/main" id="{79B67A23-B541-4F9A-AD23-7C61A117832F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209" y="4474778"/>
            <a:ext cx="947107" cy="1505959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29" name="Bildobjekt 28">
            <a:extLst>
              <a:ext uri="{FF2B5EF4-FFF2-40B4-BE49-F238E27FC236}">
                <a16:creationId xmlns:a16="http://schemas.microsoft.com/office/drawing/2014/main" id="{CE3F0B61-FEB0-4BAD-8F94-028427CE9FFD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572" y="4479046"/>
            <a:ext cx="977323" cy="1510229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31" name="Bildobjekt 30">
            <a:extLst>
              <a:ext uri="{FF2B5EF4-FFF2-40B4-BE49-F238E27FC236}">
                <a16:creationId xmlns:a16="http://schemas.microsoft.com/office/drawing/2014/main" id="{89C21DC9-7F65-4F72-AEE3-A4F04FD65E2F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040" y="4474777"/>
            <a:ext cx="968253" cy="1514498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44" name="Bildobjekt 43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83" y="2699093"/>
            <a:ext cx="976254" cy="1502379"/>
          </a:xfrm>
          <a:prstGeom prst="rect">
            <a:avLst/>
          </a:prstGeom>
          <a:ln w="6350">
            <a:solidFill>
              <a:srgbClr val="DDDDDD"/>
            </a:solidFill>
          </a:ln>
        </p:spPr>
      </p:pic>
      <p:pic>
        <p:nvPicPr>
          <p:cNvPr id="46" name="Bildobjekt 45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79" y="2693708"/>
            <a:ext cx="947025" cy="1502379"/>
          </a:xfrm>
          <a:prstGeom prst="rect">
            <a:avLst/>
          </a:prstGeom>
          <a:ln w="6350">
            <a:solidFill>
              <a:srgbClr val="DDDDDD"/>
            </a:solidFill>
          </a:ln>
        </p:spPr>
      </p:pic>
      <p:pic>
        <p:nvPicPr>
          <p:cNvPr id="49" name="Bildobjekt 48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46" y="2701600"/>
            <a:ext cx="947025" cy="1496533"/>
          </a:xfrm>
          <a:prstGeom prst="rect">
            <a:avLst/>
          </a:prstGeom>
          <a:ln>
            <a:solidFill>
              <a:srgbClr val="DDDDDD"/>
            </a:solidFill>
          </a:ln>
        </p:spPr>
      </p:pic>
      <p:pic>
        <p:nvPicPr>
          <p:cNvPr id="18" name="Bildobjekt 17">
            <a:extLst>
              <a:ext uri="{FF2B5EF4-FFF2-40B4-BE49-F238E27FC236}">
                <a16:creationId xmlns:a16="http://schemas.microsoft.com/office/drawing/2014/main" id="{AA2F3C45-5C12-458E-B48C-06D2F56223CF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13" y="2688324"/>
            <a:ext cx="966375" cy="1502380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22" name="Bildobjekt 21">
            <a:extLst>
              <a:ext uri="{FF2B5EF4-FFF2-40B4-BE49-F238E27FC236}">
                <a16:creationId xmlns:a16="http://schemas.microsoft.com/office/drawing/2014/main" id="{2EFA00C4-598C-46AA-940A-1522740A351E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30" y="2688325"/>
            <a:ext cx="941180" cy="1496534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33" name="Bildobjekt 32">
            <a:extLst>
              <a:ext uri="{FF2B5EF4-FFF2-40B4-BE49-F238E27FC236}">
                <a16:creationId xmlns:a16="http://schemas.microsoft.com/office/drawing/2014/main" id="{7F0C4E47-A661-4DD0-9717-B4D1DA2A67FD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452" y="2682873"/>
            <a:ext cx="954820" cy="1496534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42" name="Bildobjekt 41">
            <a:extLst>
              <a:ext uri="{FF2B5EF4-FFF2-40B4-BE49-F238E27FC236}">
                <a16:creationId xmlns:a16="http://schemas.microsoft.com/office/drawing/2014/main" id="{FE86CA2A-FC27-4DF8-997F-A90EDE1DDDEA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914" y="2682873"/>
            <a:ext cx="960665" cy="1496533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72" name="Bildobjekt 71">
            <a:extLst>
              <a:ext uri="{FF2B5EF4-FFF2-40B4-BE49-F238E27FC236}">
                <a16:creationId xmlns:a16="http://schemas.microsoft.com/office/drawing/2014/main" id="{7D41190E-ED7A-4DE1-A580-C34ED6221A6C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221" y="2681103"/>
            <a:ext cx="975404" cy="1504238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74" name="Bildobjekt 73">
            <a:extLst>
              <a:ext uri="{FF2B5EF4-FFF2-40B4-BE49-F238E27FC236}">
                <a16:creationId xmlns:a16="http://schemas.microsoft.com/office/drawing/2014/main" id="{95548740-4310-4C98-89D2-067467808BB8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267" y="2681102"/>
            <a:ext cx="970640" cy="1509011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76" name="Bildobjekt 75">
            <a:extLst>
              <a:ext uri="{FF2B5EF4-FFF2-40B4-BE49-F238E27FC236}">
                <a16:creationId xmlns:a16="http://schemas.microsoft.com/office/drawing/2014/main" id="{D7DBDA48-FE16-49D1-BA04-C8734F65A93D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51" y="2688324"/>
            <a:ext cx="960665" cy="1493503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78" name="Bildobjekt 77">
            <a:extLst>
              <a:ext uri="{FF2B5EF4-FFF2-40B4-BE49-F238E27FC236}">
                <a16:creationId xmlns:a16="http://schemas.microsoft.com/office/drawing/2014/main" id="{EB280336-E3D6-480A-8588-CA3D411BFF3B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179" y="4474777"/>
            <a:ext cx="982057" cy="1514498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80" name="Bildobjekt 79">
            <a:extLst>
              <a:ext uri="{FF2B5EF4-FFF2-40B4-BE49-F238E27FC236}">
                <a16:creationId xmlns:a16="http://schemas.microsoft.com/office/drawing/2014/main" id="{09046DAF-64A9-45F5-9CC2-D2C310FFE34D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773" y="4487396"/>
            <a:ext cx="951759" cy="1510229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82" name="Bildobjekt 81">
            <a:extLst>
              <a:ext uri="{FF2B5EF4-FFF2-40B4-BE49-F238E27FC236}">
                <a16:creationId xmlns:a16="http://schemas.microsoft.com/office/drawing/2014/main" id="{7BE382DE-F0F5-4A56-8A43-B1B2618BB16D}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892" y="4487619"/>
            <a:ext cx="978628" cy="1518356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55" name="Bildobjekt 54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348" y="2708527"/>
            <a:ext cx="972722" cy="1505961"/>
          </a:xfrm>
          <a:prstGeom prst="rect">
            <a:avLst/>
          </a:prstGeom>
          <a:ln w="9525">
            <a:solidFill>
              <a:srgbClr val="DDDDDD"/>
            </a:solidFill>
          </a:ln>
        </p:spPr>
      </p:pic>
      <p:pic>
        <p:nvPicPr>
          <p:cNvPr id="58" name="Bildobjekt 57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493" y="2708527"/>
            <a:ext cx="984441" cy="1505961"/>
          </a:xfrm>
          <a:prstGeom prst="rect">
            <a:avLst/>
          </a:prstGeom>
          <a:ln w="9525">
            <a:solidFill>
              <a:srgbClr val="DDDDDD"/>
            </a:solidFill>
          </a:ln>
        </p:spPr>
      </p:pic>
      <p:pic>
        <p:nvPicPr>
          <p:cNvPr id="61" name="Bildobjekt 60"/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357" y="2708527"/>
            <a:ext cx="949280" cy="1505960"/>
          </a:xfrm>
          <a:prstGeom prst="rect">
            <a:avLst/>
          </a:prstGeom>
          <a:ln w="9525">
            <a:solidFill>
              <a:srgbClr val="DDDDDD"/>
            </a:solidFill>
          </a:ln>
        </p:spPr>
      </p:pic>
      <p:pic>
        <p:nvPicPr>
          <p:cNvPr id="52" name="Bildobjekt 51">
            <a:extLst>
              <a:ext uri="{FF2B5EF4-FFF2-40B4-BE49-F238E27FC236}">
                <a16:creationId xmlns:a16="http://schemas.microsoft.com/office/drawing/2014/main" id="{184C83FD-A8DA-43AC-A1E5-92FFA39F0D69}"/>
              </a:ext>
            </a:extLst>
          </p:cNvPr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060" y="2703325"/>
            <a:ext cx="984442" cy="1533573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68" name="Bildobjekt 67">
            <a:extLst>
              <a:ext uri="{FF2B5EF4-FFF2-40B4-BE49-F238E27FC236}">
                <a16:creationId xmlns:a16="http://schemas.microsoft.com/office/drawing/2014/main" id="{CF6FC04A-478D-4135-8DD7-C4891F46D738}"/>
              </a:ext>
            </a:extLst>
          </p:cNvPr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925" y="2697847"/>
            <a:ext cx="988436" cy="1533573"/>
          </a:xfrm>
          <a:prstGeom prst="rect">
            <a:avLst/>
          </a:prstGeom>
          <a:ln w="9525">
            <a:solidFill>
              <a:schemeClr val="bg2">
                <a:lumMod val="90000"/>
              </a:schemeClr>
            </a:solidFill>
          </a:ln>
        </p:spPr>
      </p:pic>
      <p:pic>
        <p:nvPicPr>
          <p:cNvPr id="70" name="Bildobjekt 69">
            <a:extLst>
              <a:ext uri="{FF2B5EF4-FFF2-40B4-BE49-F238E27FC236}">
                <a16:creationId xmlns:a16="http://schemas.microsoft.com/office/drawing/2014/main" id="{B5A9E4BF-6AB0-478D-9440-010BBFA7C603}"/>
              </a:ext>
            </a:extLst>
          </p:cNvPr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5784" y="2688895"/>
            <a:ext cx="980925" cy="1534318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84" name="Bildobjekt 83">
            <a:extLst>
              <a:ext uri="{FF2B5EF4-FFF2-40B4-BE49-F238E27FC236}">
                <a16:creationId xmlns:a16="http://schemas.microsoft.com/office/drawing/2014/main" id="{E8CBDE61-91F0-44CC-B975-167E6582DCD6}"/>
              </a:ext>
            </a:extLst>
          </p:cNvPr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32" y="2681102"/>
            <a:ext cx="987915" cy="1542111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87" name="Bildobjekt 86">
            <a:extLst>
              <a:ext uri="{FF2B5EF4-FFF2-40B4-BE49-F238E27FC236}">
                <a16:creationId xmlns:a16="http://schemas.microsoft.com/office/drawing/2014/main" id="{9934B5D8-72F4-492C-8580-AE0491B36A59}"/>
              </a:ext>
            </a:extLst>
          </p:cNvPr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470" y="2685354"/>
            <a:ext cx="987915" cy="1542111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95" name="Bildobjekt 94">
            <a:extLst>
              <a:ext uri="{FF2B5EF4-FFF2-40B4-BE49-F238E27FC236}">
                <a16:creationId xmlns:a16="http://schemas.microsoft.com/office/drawing/2014/main" id="{C82B8C5B-EEE5-4D2E-818B-0E0B17767DEF}"/>
              </a:ext>
            </a:extLst>
          </p:cNvPr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808" y="2681102"/>
            <a:ext cx="1003265" cy="1550318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97" name="Bildobjekt 96">
            <a:extLst>
              <a:ext uri="{FF2B5EF4-FFF2-40B4-BE49-F238E27FC236}">
                <a16:creationId xmlns:a16="http://schemas.microsoft.com/office/drawing/2014/main" id="{BAE35568-FB34-4244-A49E-E583FE5CEF66}"/>
              </a:ext>
            </a:extLst>
          </p:cNvPr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7497" y="2688111"/>
            <a:ext cx="996226" cy="1548788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sp>
        <p:nvSpPr>
          <p:cNvPr id="62" name="Rectangle 3">
            <a:extLst>
              <a:ext uri="{FF2B5EF4-FFF2-40B4-BE49-F238E27FC236}">
                <a16:creationId xmlns:a16="http://schemas.microsoft.com/office/drawing/2014/main" id="{04149E36-B9B2-42BF-9394-557C1F53C9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899" y="1520448"/>
            <a:ext cx="2651450" cy="10130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latin typeface="+mn-lt"/>
              </a:rPr>
              <a:t>South ducked two spade tricks and won the third.</a:t>
            </a:r>
            <a:endParaRPr lang="en-US" altLang="sv-SE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1683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4615E-6 -2.59259E-6 L -3.84615E-6 0.0814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641E-6 3.7037E-7 L 2.5641E-6 0.0777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7692E-6 -1.48148E-6 L -0.00336 -0.1099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5128E-6 7.40741E-7 L 2.05128E-6 0.079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89" grpId="0"/>
      <p:bldP spid="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arallelltrapets 58"/>
          <p:cNvSpPr/>
          <p:nvPr/>
        </p:nvSpPr>
        <p:spPr>
          <a:xfrm>
            <a:off x="1014130" y="916881"/>
            <a:ext cx="7836310" cy="4060721"/>
          </a:xfrm>
          <a:prstGeom prst="trapezoid">
            <a:avLst>
              <a:gd name="adj" fmla="val 35663"/>
            </a:avLst>
          </a:prstGeom>
          <a:solidFill>
            <a:srgbClr val="03A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187551" y="221126"/>
            <a:ext cx="5355741" cy="514988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Block the Lead Suit</a:t>
            </a:r>
            <a:endParaRPr lang="en-US" sz="3600" b="1" spc="400" dirty="0">
              <a:latin typeface="Arial Black" panose="020B0A04020102020204" pitchFamily="34" charset="0"/>
            </a:endParaRPr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233441" y="1124127"/>
            <a:ext cx="1341520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latin typeface="+mn-lt"/>
              </a:rPr>
              <a:t>Lead: </a:t>
            </a:r>
            <a:r>
              <a:rPr lang="en-US" altLang="sv-SE" sz="20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</a:t>
            </a:r>
            <a:r>
              <a:rPr lang="en-US" altLang="sv-SE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K</a:t>
            </a:r>
            <a:endParaRPr lang="en-US" altLang="sv-SE" sz="2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0" name="Rectangle 3"/>
          <p:cNvSpPr>
            <a:spLocks noChangeArrowheads="1"/>
          </p:cNvSpPr>
          <p:nvPr/>
        </p:nvSpPr>
        <p:spPr bwMode="auto">
          <a:xfrm>
            <a:off x="257155" y="815521"/>
            <a:ext cx="2042956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latin typeface="+mn-lt"/>
              </a:rPr>
              <a:t>South plays 3NT.</a:t>
            </a:r>
            <a:endParaRPr lang="en-US" altLang="sv-SE" sz="2000" dirty="0">
              <a:latin typeface="+mn-lt"/>
            </a:endParaRPr>
          </a:p>
        </p:txBody>
      </p:sp>
      <p:pic>
        <p:nvPicPr>
          <p:cNvPr id="63" name="Bildobjekt 6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784" y="4479047"/>
            <a:ext cx="955142" cy="1511822"/>
          </a:xfrm>
          <a:prstGeom prst="rect">
            <a:avLst/>
          </a:prstGeom>
          <a:ln w="9525">
            <a:solidFill>
              <a:srgbClr val="DDDDDD"/>
            </a:solidFill>
          </a:ln>
        </p:spPr>
      </p:pic>
      <p:pic>
        <p:nvPicPr>
          <p:cNvPr id="64" name="Bildobjekt 6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229" y="4479047"/>
            <a:ext cx="961003" cy="1505960"/>
          </a:xfrm>
          <a:prstGeom prst="rect">
            <a:avLst/>
          </a:prstGeom>
          <a:ln w="9525">
            <a:solidFill>
              <a:srgbClr val="DDDDDD"/>
            </a:solidFill>
          </a:ln>
        </p:spPr>
      </p:pic>
      <p:pic>
        <p:nvPicPr>
          <p:cNvPr id="65" name="Bildobjekt 6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535" y="4479047"/>
            <a:ext cx="978581" cy="1505959"/>
          </a:xfrm>
          <a:prstGeom prst="rect">
            <a:avLst/>
          </a:prstGeom>
          <a:ln w="9525">
            <a:solidFill>
              <a:srgbClr val="DDDDDD"/>
            </a:solidFill>
          </a:ln>
        </p:spPr>
      </p:pic>
      <p:pic>
        <p:nvPicPr>
          <p:cNvPr id="34" name="Bildobjekt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025" y="825290"/>
            <a:ext cx="966863" cy="1505963"/>
          </a:xfrm>
          <a:prstGeom prst="rect">
            <a:avLst/>
          </a:prstGeom>
          <a:ln w="9525">
            <a:solidFill>
              <a:srgbClr val="DDDDDD"/>
            </a:solidFill>
          </a:ln>
        </p:spPr>
      </p:pic>
      <p:pic>
        <p:nvPicPr>
          <p:cNvPr id="37" name="Bildobjekt 3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497" y="825290"/>
            <a:ext cx="955144" cy="1505963"/>
          </a:xfrm>
          <a:prstGeom prst="rect">
            <a:avLst/>
          </a:prstGeom>
          <a:ln w="9525">
            <a:solidFill>
              <a:srgbClr val="DDDDDD"/>
            </a:solidFill>
          </a:ln>
        </p:spPr>
      </p:pic>
      <p:pic>
        <p:nvPicPr>
          <p:cNvPr id="38" name="Bildobjekt 3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250" y="825290"/>
            <a:ext cx="972722" cy="1505961"/>
          </a:xfrm>
          <a:prstGeom prst="rect">
            <a:avLst/>
          </a:prstGeom>
          <a:ln w="9525">
            <a:solidFill>
              <a:srgbClr val="DDDDDD"/>
            </a:solidFill>
          </a:ln>
        </p:spPr>
      </p:pic>
      <p:pic>
        <p:nvPicPr>
          <p:cNvPr id="3" name="Bildobjekt 2">
            <a:extLst>
              <a:ext uri="{FF2B5EF4-FFF2-40B4-BE49-F238E27FC236}">
                <a16:creationId xmlns:a16="http://schemas.microsoft.com/office/drawing/2014/main" id="{03EBA119-21C6-4C1D-899E-19945B579AC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581" y="825291"/>
            <a:ext cx="959458" cy="1494652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6" name="Bildobjekt 5">
            <a:extLst>
              <a:ext uri="{FF2B5EF4-FFF2-40B4-BE49-F238E27FC236}">
                <a16:creationId xmlns:a16="http://schemas.microsoft.com/office/drawing/2014/main" id="{BED702B5-9BC1-4195-ACB9-5D89FD86973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648" y="813983"/>
            <a:ext cx="960834" cy="1505960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50" name="Bildobjekt 49">
            <a:extLst>
              <a:ext uri="{FF2B5EF4-FFF2-40B4-BE49-F238E27FC236}">
                <a16:creationId xmlns:a16="http://schemas.microsoft.com/office/drawing/2014/main" id="{4F126C59-1385-4DC8-92A9-E5CB34AC1C4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091" y="802560"/>
            <a:ext cx="978000" cy="1517382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CA2BE630-D188-48D1-B81D-672CFF5A64E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700" y="802559"/>
            <a:ext cx="966863" cy="1521620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074B9B46-9299-4245-B899-D2F41DDE898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172" y="795118"/>
            <a:ext cx="966864" cy="1515411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EBF47D9D-BA8A-4641-96B5-FF6631444C27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645" y="795118"/>
            <a:ext cx="979159" cy="1528443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15" name="Bildobjekt 14">
            <a:extLst>
              <a:ext uri="{FF2B5EF4-FFF2-40B4-BE49-F238E27FC236}">
                <a16:creationId xmlns:a16="http://schemas.microsoft.com/office/drawing/2014/main" id="{2E17929D-323F-40D6-BCAF-7E846B11D18E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410" y="795118"/>
            <a:ext cx="988569" cy="1515411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24" name="Bildobjekt 23">
            <a:extLst>
              <a:ext uri="{FF2B5EF4-FFF2-40B4-BE49-F238E27FC236}">
                <a16:creationId xmlns:a16="http://schemas.microsoft.com/office/drawing/2014/main" id="{42394611-F87B-4A46-8C6F-AE1981D2CEF3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263" y="4474778"/>
            <a:ext cx="970639" cy="1505960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26" name="Bildobjekt 25">
            <a:extLst>
              <a:ext uri="{FF2B5EF4-FFF2-40B4-BE49-F238E27FC236}">
                <a16:creationId xmlns:a16="http://schemas.microsoft.com/office/drawing/2014/main" id="{79B67A23-B541-4F9A-AD23-7C61A117832F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209" y="4474778"/>
            <a:ext cx="947107" cy="1505959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29" name="Bildobjekt 28">
            <a:extLst>
              <a:ext uri="{FF2B5EF4-FFF2-40B4-BE49-F238E27FC236}">
                <a16:creationId xmlns:a16="http://schemas.microsoft.com/office/drawing/2014/main" id="{CE3F0B61-FEB0-4BAD-8F94-028427CE9FFD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572" y="4479046"/>
            <a:ext cx="977323" cy="1510229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31" name="Bildobjekt 30">
            <a:extLst>
              <a:ext uri="{FF2B5EF4-FFF2-40B4-BE49-F238E27FC236}">
                <a16:creationId xmlns:a16="http://schemas.microsoft.com/office/drawing/2014/main" id="{89C21DC9-7F65-4F72-AEE3-A4F04FD65E2F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040" y="4474777"/>
            <a:ext cx="968253" cy="1514498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44" name="Bildobjekt 43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40" y="2699093"/>
            <a:ext cx="976254" cy="1502379"/>
          </a:xfrm>
          <a:prstGeom prst="rect">
            <a:avLst/>
          </a:prstGeom>
          <a:ln w="6350">
            <a:solidFill>
              <a:srgbClr val="DDDDDD"/>
            </a:solidFill>
          </a:ln>
        </p:spPr>
      </p:pic>
      <p:pic>
        <p:nvPicPr>
          <p:cNvPr id="46" name="Bildobjekt 45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13" y="2693708"/>
            <a:ext cx="947025" cy="1502379"/>
          </a:xfrm>
          <a:prstGeom prst="rect">
            <a:avLst/>
          </a:prstGeom>
          <a:ln w="6350">
            <a:solidFill>
              <a:srgbClr val="DDDDDD"/>
            </a:solidFill>
          </a:ln>
        </p:spPr>
      </p:pic>
      <p:pic>
        <p:nvPicPr>
          <p:cNvPr id="55" name="Bildobjekt 54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57" y="2708527"/>
            <a:ext cx="972722" cy="1505961"/>
          </a:xfrm>
          <a:prstGeom prst="rect">
            <a:avLst/>
          </a:prstGeom>
          <a:ln w="9525">
            <a:solidFill>
              <a:srgbClr val="DDDDDD"/>
            </a:solidFill>
          </a:ln>
        </p:spPr>
      </p:pic>
      <p:pic>
        <p:nvPicPr>
          <p:cNvPr id="18" name="Bildobjekt 17">
            <a:extLst>
              <a:ext uri="{FF2B5EF4-FFF2-40B4-BE49-F238E27FC236}">
                <a16:creationId xmlns:a16="http://schemas.microsoft.com/office/drawing/2014/main" id="{AA2F3C45-5C12-458E-B48C-06D2F56223CF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98" y="2688324"/>
            <a:ext cx="966375" cy="1502380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22" name="Bildobjekt 21">
            <a:extLst>
              <a:ext uri="{FF2B5EF4-FFF2-40B4-BE49-F238E27FC236}">
                <a16:creationId xmlns:a16="http://schemas.microsoft.com/office/drawing/2014/main" id="{2EFA00C4-598C-46AA-940A-1522740A351E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92" y="2688325"/>
            <a:ext cx="941180" cy="1496534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33" name="Bildobjekt 32">
            <a:extLst>
              <a:ext uri="{FF2B5EF4-FFF2-40B4-BE49-F238E27FC236}">
                <a16:creationId xmlns:a16="http://schemas.microsoft.com/office/drawing/2014/main" id="{7F0C4E47-A661-4DD0-9717-B4D1DA2A67FD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291" y="2682873"/>
            <a:ext cx="954820" cy="1496534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42" name="Bildobjekt 41">
            <a:extLst>
              <a:ext uri="{FF2B5EF4-FFF2-40B4-BE49-F238E27FC236}">
                <a16:creationId xmlns:a16="http://schemas.microsoft.com/office/drawing/2014/main" id="{FE86CA2A-FC27-4DF8-997F-A90EDE1DDDEA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030" y="2682873"/>
            <a:ext cx="960665" cy="1496533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72" name="Bildobjekt 71">
            <a:extLst>
              <a:ext uri="{FF2B5EF4-FFF2-40B4-BE49-F238E27FC236}">
                <a16:creationId xmlns:a16="http://schemas.microsoft.com/office/drawing/2014/main" id="{7D41190E-ED7A-4DE1-A580-C34ED6221A6C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614" y="2681103"/>
            <a:ext cx="975404" cy="1504238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74" name="Bildobjekt 73">
            <a:extLst>
              <a:ext uri="{FF2B5EF4-FFF2-40B4-BE49-F238E27FC236}">
                <a16:creationId xmlns:a16="http://schemas.microsoft.com/office/drawing/2014/main" id="{95548740-4310-4C98-89D2-067467808BB8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937" y="2681102"/>
            <a:ext cx="970640" cy="1509011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76" name="Bildobjekt 75">
            <a:extLst>
              <a:ext uri="{FF2B5EF4-FFF2-40B4-BE49-F238E27FC236}">
                <a16:creationId xmlns:a16="http://schemas.microsoft.com/office/drawing/2014/main" id="{D7DBDA48-FE16-49D1-BA04-C8734F65A93D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495" y="2688324"/>
            <a:ext cx="960665" cy="1493503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78" name="Bildobjekt 77">
            <a:extLst>
              <a:ext uri="{FF2B5EF4-FFF2-40B4-BE49-F238E27FC236}">
                <a16:creationId xmlns:a16="http://schemas.microsoft.com/office/drawing/2014/main" id="{EB280336-E3D6-480A-8588-CA3D411BFF3B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179" y="4474777"/>
            <a:ext cx="982057" cy="1514498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80" name="Bildobjekt 79">
            <a:extLst>
              <a:ext uri="{FF2B5EF4-FFF2-40B4-BE49-F238E27FC236}">
                <a16:creationId xmlns:a16="http://schemas.microsoft.com/office/drawing/2014/main" id="{09046DAF-64A9-45F5-9CC2-D2C310FFE34D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773" y="4487396"/>
            <a:ext cx="951759" cy="1510229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82" name="Bildobjekt 81">
            <a:extLst>
              <a:ext uri="{FF2B5EF4-FFF2-40B4-BE49-F238E27FC236}">
                <a16:creationId xmlns:a16="http://schemas.microsoft.com/office/drawing/2014/main" id="{7BE382DE-F0F5-4A56-8A43-B1B2618BB16D}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892" y="4487619"/>
            <a:ext cx="978628" cy="1518356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49" name="Bildobjekt 48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190" y="2686581"/>
            <a:ext cx="947025" cy="1496533"/>
          </a:xfrm>
          <a:prstGeom prst="rect">
            <a:avLst/>
          </a:prstGeom>
          <a:ln>
            <a:solidFill>
              <a:srgbClr val="DDDDDD"/>
            </a:solidFill>
          </a:ln>
        </p:spPr>
      </p:pic>
      <p:pic>
        <p:nvPicPr>
          <p:cNvPr id="58" name="Bildobjekt 57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56" y="2686581"/>
            <a:ext cx="984441" cy="1505961"/>
          </a:xfrm>
          <a:prstGeom prst="rect">
            <a:avLst/>
          </a:prstGeom>
          <a:ln w="9525">
            <a:solidFill>
              <a:srgbClr val="DDDDDD"/>
            </a:solidFill>
          </a:ln>
        </p:spPr>
      </p:pic>
      <p:pic>
        <p:nvPicPr>
          <p:cNvPr id="61" name="Bildobjekt 60"/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738" y="2686581"/>
            <a:ext cx="949280" cy="1505960"/>
          </a:xfrm>
          <a:prstGeom prst="rect">
            <a:avLst/>
          </a:prstGeom>
          <a:ln w="9525">
            <a:solidFill>
              <a:srgbClr val="DDDDDD"/>
            </a:solidFill>
          </a:ln>
        </p:spPr>
      </p:pic>
      <p:pic>
        <p:nvPicPr>
          <p:cNvPr id="52" name="Bildobjekt 51">
            <a:extLst>
              <a:ext uri="{FF2B5EF4-FFF2-40B4-BE49-F238E27FC236}">
                <a16:creationId xmlns:a16="http://schemas.microsoft.com/office/drawing/2014/main" id="{184C83FD-A8DA-43AC-A1E5-92FFA39F0D69}"/>
              </a:ext>
            </a:extLst>
          </p:cNvPr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6059" y="2686581"/>
            <a:ext cx="968675" cy="1509011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68" name="Bildobjekt 67">
            <a:extLst>
              <a:ext uri="{FF2B5EF4-FFF2-40B4-BE49-F238E27FC236}">
                <a16:creationId xmlns:a16="http://schemas.microsoft.com/office/drawing/2014/main" id="{CF6FC04A-478D-4135-8DD7-C4891F46D738}"/>
              </a:ext>
            </a:extLst>
          </p:cNvPr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775" y="2686582"/>
            <a:ext cx="969074" cy="1503532"/>
          </a:xfrm>
          <a:prstGeom prst="rect">
            <a:avLst/>
          </a:prstGeom>
          <a:ln w="9525">
            <a:solidFill>
              <a:schemeClr val="bg2">
                <a:lumMod val="90000"/>
              </a:schemeClr>
            </a:solidFill>
          </a:ln>
        </p:spPr>
      </p:pic>
      <p:pic>
        <p:nvPicPr>
          <p:cNvPr id="70" name="Bildobjekt 69">
            <a:extLst>
              <a:ext uri="{FF2B5EF4-FFF2-40B4-BE49-F238E27FC236}">
                <a16:creationId xmlns:a16="http://schemas.microsoft.com/office/drawing/2014/main" id="{B5A9E4BF-6AB0-478D-9440-010BBFA7C603}"/>
              </a:ext>
            </a:extLst>
          </p:cNvPr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890" y="2688869"/>
            <a:ext cx="975363" cy="1525619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84" name="Bildobjekt 83">
            <a:extLst>
              <a:ext uri="{FF2B5EF4-FFF2-40B4-BE49-F238E27FC236}">
                <a16:creationId xmlns:a16="http://schemas.microsoft.com/office/drawing/2014/main" id="{E8CBDE61-91F0-44CC-B975-167E6582DCD6}"/>
              </a:ext>
            </a:extLst>
          </p:cNvPr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294" y="2686581"/>
            <a:ext cx="970477" cy="1514891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87" name="Bildobjekt 86">
            <a:extLst>
              <a:ext uri="{FF2B5EF4-FFF2-40B4-BE49-F238E27FC236}">
                <a16:creationId xmlns:a16="http://schemas.microsoft.com/office/drawing/2014/main" id="{9934B5D8-72F4-492C-8580-AE0491B36A59}"/>
              </a:ext>
            </a:extLst>
          </p:cNvPr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5812" y="2686581"/>
            <a:ext cx="978816" cy="1527907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95" name="Bildobjekt 94">
            <a:extLst>
              <a:ext uri="{FF2B5EF4-FFF2-40B4-BE49-F238E27FC236}">
                <a16:creationId xmlns:a16="http://schemas.microsoft.com/office/drawing/2014/main" id="{C82B8C5B-EEE5-4D2E-818B-0E0B17767DEF}"/>
              </a:ext>
            </a:extLst>
          </p:cNvPr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669" y="2686581"/>
            <a:ext cx="988762" cy="1527907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97" name="Bildobjekt 96">
            <a:extLst>
              <a:ext uri="{FF2B5EF4-FFF2-40B4-BE49-F238E27FC236}">
                <a16:creationId xmlns:a16="http://schemas.microsoft.com/office/drawing/2014/main" id="{BAE35568-FB34-4244-A49E-E583FE5CEF66}"/>
              </a:ext>
            </a:extLst>
          </p:cNvPr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475" y="2686581"/>
            <a:ext cx="982795" cy="1527907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sp>
        <p:nvSpPr>
          <p:cNvPr id="62" name="Rectangle 3">
            <a:extLst>
              <a:ext uri="{FF2B5EF4-FFF2-40B4-BE49-F238E27FC236}">
                <a16:creationId xmlns:a16="http://schemas.microsoft.com/office/drawing/2014/main" id="{DD50E57F-2D52-4B82-9530-153E931036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534" y="5192591"/>
            <a:ext cx="2563944" cy="132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0" defTabSz="914400">
              <a:spcBef>
                <a:spcPct val="0"/>
              </a:spcBef>
              <a:buSzTx/>
              <a:buNone/>
            </a:pPr>
            <a:r>
              <a:rPr lang="en-US" altLang="sv-SE" sz="2000" dirty="0" smtClean="0">
                <a:solidFill>
                  <a:prstClr val="black"/>
                </a:solidFill>
                <a:latin typeface="Calibri" panose="020F0502020204030204"/>
              </a:rPr>
              <a:t>The holdup works, because now East has the </a:t>
            </a:r>
            <a:r>
              <a:rPr lang="en-US" altLang="sv-SE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♥</a:t>
            </a:r>
            <a:r>
              <a:rPr lang="en-US" altLang="sv-SE" sz="2000" dirty="0" smtClean="0">
                <a:solidFill>
                  <a:srgbClr val="C00000"/>
                </a:solidFill>
                <a:latin typeface="Calibri" panose="020F0502020204030204"/>
              </a:rPr>
              <a:t>A</a:t>
            </a:r>
            <a:r>
              <a:rPr lang="en-US" altLang="sv-SE" sz="2000" dirty="0" smtClean="0">
                <a:solidFill>
                  <a:prstClr val="black"/>
                </a:solidFill>
                <a:latin typeface="Calibri" panose="020F0502020204030204"/>
              </a:rPr>
              <a:t>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sv-SE" sz="2000" dirty="0">
              <a:latin typeface="+mn-lt"/>
            </a:endParaRPr>
          </a:p>
        </p:txBody>
      </p:sp>
      <p:sp>
        <p:nvSpPr>
          <p:cNvPr id="67" name="Rectangle 3">
            <a:extLst>
              <a:ext uri="{FF2B5EF4-FFF2-40B4-BE49-F238E27FC236}">
                <a16:creationId xmlns:a16="http://schemas.microsoft.com/office/drawing/2014/main" id="{6658A157-D892-4F2A-9316-449E76F351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1205" y="2775170"/>
            <a:ext cx="2941213" cy="1013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East plays clubs or diamonds and declarer makes his contract.</a:t>
            </a:r>
            <a:endParaRPr lang="en-US" altLang="sv-SE" sz="20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69" name="Rectangle 3">
            <a:extLst>
              <a:ext uri="{FF2B5EF4-FFF2-40B4-BE49-F238E27FC236}">
                <a16:creationId xmlns:a16="http://schemas.microsoft.com/office/drawing/2014/main" id="{73BC18AA-7307-4F6A-B60F-8532744751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899" y="1520448"/>
            <a:ext cx="2651450" cy="10130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0" defTabSz="914400">
              <a:spcBef>
                <a:spcPct val="0"/>
              </a:spcBef>
              <a:buSzTx/>
              <a:buNone/>
            </a:pPr>
            <a:r>
              <a:rPr lang="en-US" altLang="sv-SE" sz="2000" dirty="0" smtClean="0">
                <a:solidFill>
                  <a:prstClr val="black"/>
                </a:solidFill>
                <a:latin typeface="Calibri" panose="020F0502020204030204"/>
              </a:rPr>
              <a:t>South </a:t>
            </a:r>
            <a:r>
              <a:rPr lang="en-US" altLang="sv-SE" sz="2000" dirty="0">
                <a:solidFill>
                  <a:prstClr val="black"/>
                </a:solidFill>
                <a:latin typeface="Calibri" panose="020F0502020204030204"/>
              </a:rPr>
              <a:t>ducked two spade tricks and won the third</a:t>
            </a:r>
            <a:r>
              <a:rPr lang="en-US" altLang="sv-SE" sz="2000" dirty="0" smtClean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lang="en-US" altLang="sv-SE" sz="20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4015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4615E-6 -2.59259E-6 L -3.84615E-6 0.0937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8205E-6 -4.44444E-6 L -1.28205E-6 0.0856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7692E-6 -1.48148E-6 L -0.00336 -0.1099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641E-7 4.07407E-6 L -2.5641E-7 0.0962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8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7" grpId="0"/>
      <p:bldP spid="6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arallelltrapets 58"/>
          <p:cNvSpPr/>
          <p:nvPr/>
        </p:nvSpPr>
        <p:spPr>
          <a:xfrm>
            <a:off x="899371" y="1948872"/>
            <a:ext cx="5085796" cy="3192835"/>
          </a:xfrm>
          <a:prstGeom prst="trapezoid">
            <a:avLst>
              <a:gd name="adj" fmla="val 29576"/>
            </a:avLst>
          </a:prstGeom>
          <a:solidFill>
            <a:srgbClr val="03A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37290" y="220003"/>
            <a:ext cx="7740062" cy="566577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Arial Black" panose="020B0A04020102020204" pitchFamily="34" charset="0"/>
              </a:rPr>
              <a:t>Cover an Honor with an Honor</a:t>
            </a:r>
            <a:endParaRPr lang="en-US" sz="4000" b="1" spc="400" dirty="0">
              <a:latin typeface="Arial Black" panose="020B0A04020102020204" pitchFamily="34" charset="0"/>
            </a:endParaRPr>
          </a:p>
        </p:txBody>
      </p:sp>
      <p:sp>
        <p:nvSpPr>
          <p:cNvPr id="53" name="Rectangle 3"/>
          <p:cNvSpPr>
            <a:spLocks noChangeArrowheads="1"/>
          </p:cNvSpPr>
          <p:nvPr/>
        </p:nvSpPr>
        <p:spPr bwMode="auto">
          <a:xfrm>
            <a:off x="6432247" y="851232"/>
            <a:ext cx="2135876" cy="42832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latin typeface="+mn-lt"/>
              </a:rPr>
              <a:t>South plays 1NT.</a:t>
            </a:r>
            <a:endParaRPr lang="en-US" altLang="sv-SE" sz="2200" dirty="0">
              <a:latin typeface="+mn-lt"/>
            </a:endParaRPr>
          </a:p>
        </p:txBody>
      </p:sp>
      <p:pic>
        <p:nvPicPr>
          <p:cNvPr id="71" name="Bildobjekt 7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566" y="2773627"/>
            <a:ext cx="934906" cy="145304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72" name="Bildobjekt 7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383" y="4280179"/>
            <a:ext cx="936891" cy="144741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73" name="Bildobjekt 7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677" y="1229207"/>
            <a:ext cx="934906" cy="148315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74" name="Bildobjekt 7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258" y="2773616"/>
            <a:ext cx="915942" cy="145306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75" name="Bildobjekt 7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745" y="2773616"/>
            <a:ext cx="915942" cy="145306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76" name="Bildobjekt 7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180" y="2776443"/>
            <a:ext cx="944212" cy="144741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77" name="Bildobjekt 7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1" y="2776443"/>
            <a:ext cx="940538" cy="144741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78" name="Bildobjekt 7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17" y="2776442"/>
            <a:ext cx="934906" cy="144741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79" name="Bildobjekt 7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803" y="1229207"/>
            <a:ext cx="952220" cy="148315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0" name="Bildobjekt 7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615" y="1229207"/>
            <a:ext cx="940676" cy="147738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1" name="Bildobjekt 8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024" y="4280180"/>
            <a:ext cx="908842" cy="143619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2" name="Bildobjekt 8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589" y="4280179"/>
            <a:ext cx="936893" cy="144180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85" name="Rectangle 3"/>
          <p:cNvSpPr>
            <a:spLocks noChangeArrowheads="1"/>
          </p:cNvSpPr>
          <p:nvPr/>
        </p:nvSpPr>
        <p:spPr bwMode="auto">
          <a:xfrm>
            <a:off x="5914706" y="5323909"/>
            <a:ext cx="3669375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 smtClean="0">
                <a:latin typeface="+mn-lt"/>
              </a:rPr>
              <a:t>Cover </a:t>
            </a:r>
            <a:r>
              <a:rPr lang="en-US" altLang="sv-SE" sz="2400" dirty="0" smtClean="0">
                <a:latin typeface="+mn-lt"/>
              </a:rPr>
              <a:t>honor with honor!</a:t>
            </a:r>
            <a:endParaRPr lang="en-US" altLang="sv-SE" sz="2400" dirty="0">
              <a:latin typeface="+mn-lt"/>
            </a:endParaRPr>
          </a:p>
        </p:txBody>
      </p:sp>
      <p:sp>
        <p:nvSpPr>
          <p:cNvPr id="21" name="Rectangle 3">
            <a:extLst>
              <a:ext uri="{FF2B5EF4-FFF2-40B4-BE49-F238E27FC236}">
                <a16:creationId xmlns:a16="http://schemas.microsoft.com/office/drawing/2014/main" id="{62AF52D5-0672-42F7-816B-BF0D579326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2246" y="1534091"/>
            <a:ext cx="3194967" cy="11054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latin typeface="+mn-lt"/>
              </a:rPr>
              <a:t>When South plays </a:t>
            </a:r>
            <a:r>
              <a:rPr lang="en-US" altLang="sv-SE" sz="22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♠Q</a:t>
            </a:r>
            <a:r>
              <a:rPr lang="en-US" altLang="sv-SE" sz="2200" dirty="0" smtClean="0">
                <a:latin typeface="+mn-lt"/>
                <a:cs typeface="Arial" panose="020B0604020202020204" pitchFamily="34" charset="0"/>
              </a:rPr>
              <a:t> West should cover with  </a:t>
            </a:r>
            <a:r>
              <a:rPr lang="en-US" altLang="sv-SE" sz="22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♠K</a:t>
            </a:r>
            <a:r>
              <a:rPr lang="en-US" altLang="sv-SE" sz="2200" dirty="0" smtClean="0">
                <a:latin typeface="+mn-lt"/>
              </a:rPr>
              <a:t>. South wins </a:t>
            </a:r>
            <a:r>
              <a:rPr lang="en-US" altLang="sv-SE" sz="22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♠A.</a:t>
            </a:r>
            <a:endParaRPr lang="en-US" altLang="sv-SE" sz="22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2" name="Rectangle 3">
            <a:extLst>
              <a:ext uri="{FF2B5EF4-FFF2-40B4-BE49-F238E27FC236}">
                <a16:creationId xmlns:a16="http://schemas.microsoft.com/office/drawing/2014/main" id="{5352148B-254B-4C87-94D7-B0EF6601B4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7689" y="2733273"/>
            <a:ext cx="3194967" cy="76687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latin typeface="+mn-lt"/>
              </a:rPr>
              <a:t>South wins the next trick with </a:t>
            </a:r>
            <a:r>
              <a:rPr lang="en-US" altLang="sv-SE" sz="22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♠J</a:t>
            </a:r>
            <a:r>
              <a:rPr lang="en-US" altLang="sv-SE" sz="2200" dirty="0" smtClean="0">
                <a:latin typeface="+mn-lt"/>
                <a:cs typeface="Arial" panose="020B0604020202020204" pitchFamily="34" charset="0"/>
              </a:rPr>
              <a:t>.</a:t>
            </a:r>
            <a:endParaRPr lang="en-US" altLang="sv-SE" sz="2200" dirty="0">
              <a:latin typeface="+mn-lt"/>
            </a:endParaRPr>
          </a:p>
        </p:txBody>
      </p:sp>
      <p:sp>
        <p:nvSpPr>
          <p:cNvPr id="23" name="Rectangle 3">
            <a:extLst>
              <a:ext uri="{FF2B5EF4-FFF2-40B4-BE49-F238E27FC236}">
                <a16:creationId xmlns:a16="http://schemas.microsoft.com/office/drawing/2014/main" id="{55C0D4AE-8AD4-4981-B150-561AED66BC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7689" y="3593901"/>
            <a:ext cx="3144083" cy="76687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latin typeface="+mn-lt"/>
              </a:rPr>
              <a:t>West wins the third trick with  </a:t>
            </a:r>
            <a:r>
              <a:rPr lang="en-US" altLang="sv-SE" sz="22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♠T</a:t>
            </a:r>
            <a:r>
              <a:rPr lang="en-US" altLang="sv-SE" sz="2200" dirty="0" smtClean="0">
                <a:latin typeface="+mn-lt"/>
              </a:rPr>
              <a:t>.</a:t>
            </a:r>
            <a:endParaRPr lang="en-US" altLang="sv-SE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9551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02564E-6 -3.7037E-7 L -0.0016 -0.11968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" y="-5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38778E-17 3.33333E-6 L -0.00112 -0.08843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" y="-4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07692E-6 4.44444E-6 L -0.00225 0.07152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79487E-6 3.33333E-6 L -0.00032 -0.06505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" y="-3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84615E-6 1.48148E-6 L 0.0016 0.07106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" y="3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35897E-6 -0.00278 L 0.00144 -0.06482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" y="-3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58974E-6 -3.7037E-6 L -0.00176 -0.09027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-4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84615E-6 4.81481E-6 L -0.00048 -0.06482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-3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25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arallelltrapets 58"/>
          <p:cNvSpPr/>
          <p:nvPr/>
        </p:nvSpPr>
        <p:spPr>
          <a:xfrm>
            <a:off x="567517" y="2057400"/>
            <a:ext cx="5566578" cy="3229202"/>
          </a:xfrm>
          <a:prstGeom prst="trapezoid">
            <a:avLst>
              <a:gd name="adj" fmla="val 28334"/>
            </a:avLst>
          </a:prstGeom>
          <a:solidFill>
            <a:srgbClr val="03A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Rectangle 3"/>
          <p:cNvSpPr>
            <a:spLocks noChangeArrowheads="1"/>
          </p:cNvSpPr>
          <p:nvPr/>
        </p:nvSpPr>
        <p:spPr bwMode="auto">
          <a:xfrm>
            <a:off x="6361888" y="931782"/>
            <a:ext cx="2119959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latin typeface="+mn-lt"/>
              </a:rPr>
              <a:t>South plays 3NT.</a:t>
            </a:r>
            <a:endParaRPr lang="en-US" altLang="sv-SE" sz="2000" dirty="0">
              <a:latin typeface="+mn-lt"/>
            </a:endParaRPr>
          </a:p>
        </p:txBody>
      </p:sp>
      <p:pic>
        <p:nvPicPr>
          <p:cNvPr id="35" name="Bildobjekt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832" y="2813554"/>
            <a:ext cx="909877" cy="140022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36" name="Bildobjekt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659" y="1021589"/>
            <a:ext cx="904428" cy="140022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37" name="Bildobjekt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242" y="4704913"/>
            <a:ext cx="909876" cy="14002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38" name="Bildobjekt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766" y="2813554"/>
            <a:ext cx="882635" cy="1422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39" name="Bildobjekt 3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996" y="2813554"/>
            <a:ext cx="888082" cy="140567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0" name="Bildobjekt 3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213" y="2808107"/>
            <a:ext cx="893531" cy="14002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1" name="Bildobjekt 4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59" y="2813554"/>
            <a:ext cx="882635" cy="14002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2" name="Bildobjekt 4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77" y="2813554"/>
            <a:ext cx="888082" cy="14002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3" name="Bildobjekt 4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523" y="1026186"/>
            <a:ext cx="904429" cy="14002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4" name="Bildobjekt 4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542" y="1030423"/>
            <a:ext cx="882634" cy="139478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5" name="Bildobjekt 4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108" y="4704913"/>
            <a:ext cx="915325" cy="14002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6" name="Bildobjekt 4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126" y="4704913"/>
            <a:ext cx="898979" cy="14002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20" name="Rectangle 3">
            <a:extLst>
              <a:ext uri="{FF2B5EF4-FFF2-40B4-BE49-F238E27FC236}">
                <a16:creationId xmlns:a16="http://schemas.microsoft.com/office/drawing/2014/main" id="{3F00D8A7-16F5-4912-9665-D5F0563DC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1890" y="1659855"/>
            <a:ext cx="3344085" cy="144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latin typeface="+mn-lt"/>
              </a:rPr>
              <a:t>South plays </a:t>
            </a:r>
            <a:r>
              <a:rPr lang="en-US" altLang="sv-SE" sz="2200" dirty="0" smtClean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♥J</a:t>
            </a:r>
            <a:r>
              <a:rPr lang="en-US" altLang="sv-SE" sz="2200" dirty="0" smtClean="0">
                <a:latin typeface="+mn-lt"/>
                <a:cs typeface="Arial" panose="020B0604020202020204" pitchFamily="34" charset="0"/>
              </a:rPr>
              <a:t> and West </a:t>
            </a:r>
            <a:r>
              <a:rPr lang="en-US" altLang="sv-SE" sz="2200" b="1" dirty="0" smtClean="0">
                <a:latin typeface="+mn-lt"/>
                <a:cs typeface="Arial" panose="020B0604020202020204" pitchFamily="34" charset="0"/>
              </a:rPr>
              <a:t>covers honor with honor, </a:t>
            </a:r>
            <a:r>
              <a:rPr lang="en-US" altLang="sv-SE" sz="2200" dirty="0" smtClean="0">
                <a:latin typeface="+mn-lt"/>
                <a:cs typeface="Arial" panose="020B0604020202020204" pitchFamily="34" charset="0"/>
              </a:rPr>
              <a:t>that is </a:t>
            </a:r>
            <a:r>
              <a:rPr lang="en-US" altLang="sv-SE" sz="2200" dirty="0" smtClean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♥K</a:t>
            </a:r>
            <a:r>
              <a:rPr lang="en-US" altLang="sv-SE" sz="2200" dirty="0" smtClean="0">
                <a:latin typeface="+mn-lt"/>
                <a:cs typeface="Arial" panose="020B0604020202020204" pitchFamily="34" charset="0"/>
              </a:rPr>
              <a:t>. South wins the trick with the </a:t>
            </a:r>
            <a:r>
              <a:rPr lang="en-US" altLang="sv-SE" sz="2200" dirty="0" smtClean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♥A</a:t>
            </a:r>
            <a:r>
              <a:rPr lang="en-US" altLang="sv-SE" sz="2200" dirty="0" smtClean="0">
                <a:latin typeface="+mn-lt"/>
                <a:cs typeface="Arial" panose="020B0604020202020204" pitchFamily="34" charset="0"/>
              </a:rPr>
              <a:t>.</a:t>
            </a:r>
            <a:endParaRPr lang="en-US" altLang="sv-SE" sz="2200" dirty="0">
              <a:latin typeface="+mn-lt"/>
            </a:endParaRPr>
          </a:p>
        </p:txBody>
      </p:sp>
      <p:sp>
        <p:nvSpPr>
          <p:cNvPr id="21" name="Rectangle 3">
            <a:extLst>
              <a:ext uri="{FF2B5EF4-FFF2-40B4-BE49-F238E27FC236}">
                <a16:creationId xmlns:a16="http://schemas.microsoft.com/office/drawing/2014/main" id="{896BF062-2CCF-44A7-A2A5-120B0F150F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1889" y="3118847"/>
            <a:ext cx="2860551" cy="766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latin typeface="+mn-lt"/>
              </a:rPr>
              <a:t>South wins the second trick with </a:t>
            </a:r>
            <a:r>
              <a:rPr lang="en-US" altLang="sv-SE" sz="2200" dirty="0" smtClean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♥Q</a:t>
            </a:r>
            <a:r>
              <a:rPr lang="en-US" altLang="sv-SE" sz="2200" dirty="0" smtClean="0">
                <a:latin typeface="+mn-lt"/>
              </a:rPr>
              <a:t>.</a:t>
            </a:r>
            <a:endParaRPr lang="en-US" altLang="sv-SE" sz="2200" dirty="0">
              <a:latin typeface="+mn-lt"/>
            </a:endParaRPr>
          </a:p>
        </p:txBody>
      </p:sp>
      <p:sp>
        <p:nvSpPr>
          <p:cNvPr id="22" name="Rectangle 3">
            <a:extLst>
              <a:ext uri="{FF2B5EF4-FFF2-40B4-BE49-F238E27FC236}">
                <a16:creationId xmlns:a16="http://schemas.microsoft.com/office/drawing/2014/main" id="{2581A91C-AD4B-474B-A989-8E35A9EDB8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861" y="4009563"/>
            <a:ext cx="3344085" cy="144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latin typeface="+mn-lt"/>
              </a:rPr>
              <a:t>East wins the third trick with the  </a:t>
            </a:r>
            <a:r>
              <a:rPr lang="en-US" altLang="sv-SE" sz="2200" dirty="0" smtClean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♥T</a:t>
            </a:r>
            <a:r>
              <a:rPr lang="en-US" altLang="sv-SE" sz="2200" dirty="0" smtClean="0">
                <a:latin typeface="+mn-lt"/>
              </a:rPr>
              <a:t>. 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latin typeface="+mn-lt"/>
              </a:rPr>
              <a:t>This is thanks to </a:t>
            </a:r>
            <a:r>
              <a:rPr lang="en-US" altLang="sv-SE" sz="2200" b="1" dirty="0" smtClean="0">
                <a:latin typeface="+mn-lt"/>
              </a:rPr>
              <a:t>covering</a:t>
            </a:r>
            <a:r>
              <a:rPr lang="en-US" altLang="sv-SE" sz="2200" dirty="0" smtClean="0">
                <a:latin typeface="+mn-lt"/>
              </a:rPr>
              <a:t> in the first trick. </a:t>
            </a:r>
            <a:endParaRPr lang="en-US" altLang="sv-SE" sz="2200" dirty="0">
              <a:latin typeface="+mn-lt"/>
            </a:endParaRPr>
          </a:p>
        </p:txBody>
      </p:sp>
      <p:sp>
        <p:nvSpPr>
          <p:cNvPr id="23" name="Rubrik 3"/>
          <p:cNvSpPr>
            <a:spLocks noGrp="1"/>
          </p:cNvSpPr>
          <p:nvPr>
            <p:ph type="title"/>
          </p:nvPr>
        </p:nvSpPr>
        <p:spPr>
          <a:xfrm>
            <a:off x="237290" y="220003"/>
            <a:ext cx="7740062" cy="566577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Arial Black" panose="020B0A04020102020204" pitchFamily="34" charset="0"/>
              </a:rPr>
              <a:t>Cover an Honor with an Honor</a:t>
            </a:r>
            <a:endParaRPr lang="en-US" sz="4000" b="1" spc="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129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30769E-6 -4.44444E-6 L 2.30769E-6 -0.08564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5897E-6 1.48148E-6 L 0.00144 -0.10208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" y="-5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3846E-6 -1.85185E-6 L 1.53846E-6 0.07292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9487E-6 -4.07407E-6 L -0.00449 -0.06828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" y="-3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8974E-6 -0.00139 L 0.0016 0.08796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" y="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3846E-6 -1.48148E-6 L -0.00417 -0.06088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53846E-6 -4.44444E-6 L -1.53846E-6 -0.07963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7692E-6 1.48148E-6 L -0.00241 -0.0838 " pathEditMode="relative" rAng="0" ptsTypes="AA">
                                      <p:cBhvr>
                                        <p:cTn id="5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" y="-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arallelltrapets 58"/>
          <p:cNvSpPr/>
          <p:nvPr/>
        </p:nvSpPr>
        <p:spPr>
          <a:xfrm>
            <a:off x="1632155" y="1356850"/>
            <a:ext cx="6982476" cy="3618270"/>
          </a:xfrm>
          <a:prstGeom prst="trapezoid">
            <a:avLst>
              <a:gd name="adj" fmla="val 35663"/>
            </a:avLst>
          </a:prstGeom>
          <a:solidFill>
            <a:srgbClr val="03A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Rectangle 3"/>
          <p:cNvSpPr>
            <a:spLocks noChangeArrowheads="1"/>
          </p:cNvSpPr>
          <p:nvPr/>
        </p:nvSpPr>
        <p:spPr bwMode="auto">
          <a:xfrm>
            <a:off x="365310" y="1717997"/>
            <a:ext cx="2045880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latin typeface="+mn-lt"/>
              </a:rPr>
              <a:t>South plays 3NT.</a:t>
            </a:r>
            <a:endParaRPr lang="en-US" altLang="sv-SE" sz="2000" dirty="0">
              <a:latin typeface="+mn-lt"/>
            </a:endParaRPr>
          </a:p>
        </p:txBody>
      </p:sp>
      <p:pic>
        <p:nvPicPr>
          <p:cNvPr id="33" name="Bildobjekt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141" y="4396939"/>
            <a:ext cx="715051" cy="1102730"/>
          </a:xfrm>
          <a:prstGeom prst="rect">
            <a:avLst/>
          </a:prstGeom>
        </p:spPr>
      </p:pic>
      <p:pic>
        <p:nvPicPr>
          <p:cNvPr id="83" name="Bildobjekt 8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870" y="4401855"/>
            <a:ext cx="715051" cy="1102730"/>
          </a:xfrm>
          <a:prstGeom prst="rect">
            <a:avLst/>
          </a:prstGeom>
        </p:spPr>
      </p:pic>
      <p:sp>
        <p:nvSpPr>
          <p:cNvPr id="85" name="Rectangle 3"/>
          <p:cNvSpPr>
            <a:spLocks noChangeArrowheads="1"/>
          </p:cNvSpPr>
          <p:nvPr/>
        </p:nvSpPr>
        <p:spPr bwMode="auto">
          <a:xfrm>
            <a:off x="1114096" y="5836418"/>
            <a:ext cx="7851227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 smtClean="0">
                <a:latin typeface="+mn-lt"/>
              </a:rPr>
              <a:t>Cover an honor with an honor</a:t>
            </a:r>
            <a:r>
              <a:rPr lang="en-US" altLang="sv-SE" sz="2400" dirty="0" smtClean="0">
                <a:latin typeface="+mn-lt"/>
              </a:rPr>
              <a:t>….. but play </a:t>
            </a:r>
            <a:r>
              <a:rPr lang="en-US" altLang="sv-SE" sz="2400" b="1" dirty="0" smtClean="0">
                <a:latin typeface="+mn-lt"/>
              </a:rPr>
              <a:t>second hand low</a:t>
            </a:r>
            <a:r>
              <a:rPr lang="en-US" altLang="sv-SE" sz="2400" dirty="0" smtClean="0">
                <a:latin typeface="+mn-lt"/>
              </a:rPr>
              <a:t>!</a:t>
            </a:r>
            <a:endParaRPr lang="en-US" altLang="sv-SE" sz="2400" dirty="0">
              <a:latin typeface="+mn-lt"/>
            </a:endParaRPr>
          </a:p>
        </p:txBody>
      </p:sp>
      <p:pic>
        <p:nvPicPr>
          <p:cNvPr id="35" name="Bildobjekt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526" y="2366536"/>
            <a:ext cx="1082353" cy="166565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36" name="Bildobjekt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334" y="1056352"/>
            <a:ext cx="1075871" cy="166565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37" name="Bildobjekt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054" y="4198902"/>
            <a:ext cx="1082352" cy="166565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38" name="Bildobjekt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933" y="2366536"/>
            <a:ext cx="1049947" cy="169158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39" name="Bildobjekt 3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162" y="2366536"/>
            <a:ext cx="1056427" cy="167213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0" name="Bildobjekt 3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187" y="2366536"/>
            <a:ext cx="1062908" cy="166565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1" name="Bildobjekt 4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253" y="2366536"/>
            <a:ext cx="1049947" cy="166565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2" name="Bildobjekt 4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570" y="2366536"/>
            <a:ext cx="1056427" cy="166565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3" name="Bildobjekt 4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065" y="1060949"/>
            <a:ext cx="1075871" cy="166565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4" name="Bildobjekt 4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309" y="1065186"/>
            <a:ext cx="1049946" cy="165917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5" name="Bildobjekt 4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920" y="4198902"/>
            <a:ext cx="1088834" cy="166565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6" name="Bildobjekt 4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938" y="4198902"/>
            <a:ext cx="1069389" cy="166565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21" name="Bildobjekt 2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941" y="1085048"/>
            <a:ext cx="1039242" cy="164867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2" name="Bildobjekt 2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158" y="2368692"/>
            <a:ext cx="1071317" cy="164225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3" name="Bildobjekt 2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951" y="2373074"/>
            <a:ext cx="1058488" cy="164867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4" name="Bildobjekt 2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634" y="4201873"/>
            <a:ext cx="1045656" cy="164225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5" name="Bildobjekt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270" y="4406771"/>
            <a:ext cx="715051" cy="1102730"/>
          </a:xfrm>
          <a:prstGeom prst="rect">
            <a:avLst/>
          </a:prstGeom>
        </p:spPr>
      </p:pic>
      <p:pic>
        <p:nvPicPr>
          <p:cNvPr id="84" name="Bildobjekt 8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059561" y="4573918"/>
            <a:ext cx="715051" cy="1102730"/>
          </a:xfrm>
          <a:prstGeom prst="rect">
            <a:avLst/>
          </a:prstGeom>
        </p:spPr>
      </p:pic>
      <p:sp>
        <p:nvSpPr>
          <p:cNvPr id="27" name="Rubrik 3"/>
          <p:cNvSpPr>
            <a:spLocks noGrp="1"/>
          </p:cNvSpPr>
          <p:nvPr>
            <p:ph type="title"/>
          </p:nvPr>
        </p:nvSpPr>
        <p:spPr>
          <a:xfrm>
            <a:off x="237290" y="220003"/>
            <a:ext cx="7740062" cy="566577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Arial Black" panose="020B0A04020102020204" pitchFamily="34" charset="0"/>
              </a:rPr>
              <a:t>Cover an Honor with an Honor</a:t>
            </a:r>
            <a:endParaRPr lang="en-US" sz="4000" b="1" spc="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205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3597</TotalTime>
  <Words>345</Words>
  <Application>Microsoft Office PowerPoint</Application>
  <PresentationFormat>A4 Paper (210x297 mm)</PresentationFormat>
  <Paragraphs>55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Arial Black</vt:lpstr>
      <vt:lpstr>Berlin Sans FB Demi</vt:lpstr>
      <vt:lpstr>Calibri</vt:lpstr>
      <vt:lpstr>Calibri Light</vt:lpstr>
      <vt:lpstr>Wingdings</vt:lpstr>
      <vt:lpstr>Office-tema</vt:lpstr>
      <vt:lpstr>PowerPoint Presentation</vt:lpstr>
      <vt:lpstr>Short-Hand Honors First</vt:lpstr>
      <vt:lpstr>Short-Hand Honors First</vt:lpstr>
      <vt:lpstr>The Holdup</vt:lpstr>
      <vt:lpstr>Block the Lead Suit</vt:lpstr>
      <vt:lpstr>Block the Lead Suit</vt:lpstr>
      <vt:lpstr>Cover an Honor with an Honor</vt:lpstr>
      <vt:lpstr>Cover an Honor with an Honor</vt:lpstr>
      <vt:lpstr>Cover an Honor with an Honor</vt:lpstr>
      <vt:lpstr>Plan Your Play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Janne</dc:creator>
  <cp:lastModifiedBy>Jan Eric Larsson</cp:lastModifiedBy>
  <cp:revision>246</cp:revision>
  <cp:lastPrinted>2017-05-30T06:54:19Z</cp:lastPrinted>
  <dcterms:created xsi:type="dcterms:W3CDTF">2017-05-29T10:48:30Z</dcterms:created>
  <dcterms:modified xsi:type="dcterms:W3CDTF">2018-10-29T01:59:56Z</dcterms:modified>
</cp:coreProperties>
</file>