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85" r:id="rId1"/>
  </p:sldMasterIdLst>
  <p:sldIdLst>
    <p:sldId id="257" r:id="rId2"/>
    <p:sldId id="281" r:id="rId3"/>
    <p:sldId id="277" r:id="rId4"/>
    <p:sldId id="278" r:id="rId5"/>
    <p:sldId id="279" r:id="rId6"/>
    <p:sldId id="276" r:id="rId7"/>
    <p:sldId id="263" r:id="rId8"/>
    <p:sldId id="280" r:id="rId9"/>
    <p:sldId id="266" r:id="rId10"/>
    <p:sldId id="282" r:id="rId11"/>
    <p:sldId id="284" r:id="rId12"/>
    <p:sldId id="283" r:id="rId13"/>
    <p:sldId id="285" r:id="rId14"/>
    <p:sldId id="265" r:id="rId15"/>
  </p:sldIdLst>
  <p:sldSz cx="9906000" cy="6858000" type="A4"/>
  <p:notesSz cx="6797675" cy="9926638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A600"/>
    <a:srgbClr val="0099FF"/>
    <a:srgbClr val="0CB3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98" autoAdjust="0"/>
    <p:restoredTop sz="95232" autoAdjust="0"/>
  </p:normalViewPr>
  <p:slideViewPr>
    <p:cSldViewPr>
      <p:cViewPr varScale="1">
        <p:scale>
          <a:sx n="72" d="100"/>
          <a:sy n="72" d="100"/>
        </p:scale>
        <p:origin x="1074" y="5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446"/>
    </p:cViewPr>
  </p:sorter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 6"/>
          <p:cNvGrpSpPr/>
          <p:nvPr userDrawn="1"/>
        </p:nvGrpSpPr>
        <p:grpSpPr>
          <a:xfrm>
            <a:off x="1668000" y="1404000"/>
            <a:ext cx="6615000" cy="2538664"/>
            <a:chOff x="1287000" y="1404000"/>
            <a:chExt cx="6615000" cy="2538664"/>
          </a:xfrm>
        </p:grpSpPr>
        <p:sp>
          <p:nvSpPr>
            <p:cNvPr id="8" name="textruta 7"/>
            <p:cNvSpPr txBox="1"/>
            <p:nvPr/>
          </p:nvSpPr>
          <p:spPr>
            <a:xfrm>
              <a:off x="1287000" y="1404000"/>
              <a:ext cx="6615000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11500" dirty="0">
                  <a:latin typeface="Berlin Sans FB Demi" panose="020E0802020502020306" pitchFamily="34" charset="0"/>
                </a:rPr>
                <a:t>BRIDGE</a:t>
              </a:r>
              <a:endParaRPr lang="sv-SE" sz="8000" dirty="0">
                <a:latin typeface="Berlin Sans FB Demi" panose="020E0802020502020306" pitchFamily="34" charset="0"/>
              </a:endParaRPr>
            </a:p>
          </p:txBody>
        </p:sp>
        <p:sp>
          <p:nvSpPr>
            <p:cNvPr id="9" name="textruta 8"/>
            <p:cNvSpPr txBox="1"/>
            <p:nvPr/>
          </p:nvSpPr>
          <p:spPr>
            <a:xfrm>
              <a:off x="2031940" y="3204000"/>
              <a:ext cx="5125121" cy="73866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4200" dirty="0">
                  <a:solidFill>
                    <a:schemeClr val="bg1"/>
                  </a:solidFill>
                  <a:latin typeface="Berlin Sans FB Demi" panose="020E0802020502020306" pitchFamily="34" charset="0"/>
                </a:rPr>
                <a:t>THE #1 MIND SPORT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30489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2019-03-13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70595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2019-03-13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55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2019-03-13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665770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40001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2019-03-13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2775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Rektangel med rundade hörn 6"/>
          <p:cNvSpPr/>
          <p:nvPr userDrawn="1"/>
        </p:nvSpPr>
        <p:spPr>
          <a:xfrm>
            <a:off x="199875" y="189000"/>
            <a:ext cx="9506250" cy="6120000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800" dirty="0">
              <a:solidFill>
                <a:schemeClr val="bg1"/>
              </a:solidFill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auto">
          <a:xfrm>
            <a:off x="408000" y="6400802"/>
            <a:ext cx="783870" cy="30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en-US" altLang="sv-SE" sz="1400" b="0" noProof="0" dirty="0">
                <a:latin typeface="+mn-lt"/>
              </a:rPr>
              <a:t>Slide</a:t>
            </a:r>
            <a:r>
              <a:rPr lang="en-US" altLang="sv-SE" sz="1400" b="0" baseline="0" noProof="0" dirty="0">
                <a:latin typeface="+mn-lt"/>
              </a:rPr>
              <a:t> </a:t>
            </a:r>
            <a:fld id="{780EAF18-22EA-4865-8736-E91E12192CD1}" type="slidenum">
              <a:rPr lang="en-US" altLang="sv-SE" sz="1400" b="0" noProof="0" smtClean="0">
                <a:latin typeface="+mn-lt"/>
              </a:rPr>
              <a:pPr>
                <a:defRPr/>
              </a:pPr>
              <a:t>‹#›</a:t>
            </a:fld>
            <a:endParaRPr lang="en-US" altLang="sv-SE" sz="800" b="0" noProof="0" dirty="0">
              <a:latin typeface="+mn-lt"/>
            </a:endParaRPr>
          </a:p>
        </p:txBody>
      </p:sp>
      <p:sp>
        <p:nvSpPr>
          <p:cNvPr id="10" name="textruta 9"/>
          <p:cNvSpPr txBox="1"/>
          <p:nvPr userDrawn="1"/>
        </p:nvSpPr>
        <p:spPr>
          <a:xfrm>
            <a:off x="2763215" y="6309000"/>
            <a:ext cx="4164161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sv-SE" sz="2800" dirty="0">
                <a:solidFill>
                  <a:schemeClr val="bg1"/>
                </a:solidFill>
                <a:latin typeface="Berlin Sans FB Demi" panose="020E0802020502020306" pitchFamily="34" charset="0"/>
              </a:rPr>
              <a:t>THE #1 MIND SPORT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0"/>
          </p:nvPr>
        </p:nvSpPr>
        <p:spPr>
          <a:xfrm>
            <a:off x="528937" y="1854001"/>
            <a:ext cx="8975972" cy="4277963"/>
          </a:xfrm>
        </p:spPr>
        <p:txBody>
          <a:bodyPr/>
          <a:lstStyle>
            <a:lvl1pPr marL="228600" indent="-228600">
              <a:buFont typeface="Wingdings" panose="05000000000000000000" pitchFamily="2" charset="2"/>
              <a:buChar char="Ø"/>
              <a:defRPr/>
            </a:lvl1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8997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2019-03-13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29087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2019-03-13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30633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2019-03-13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82979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2019-03-13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42488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2019-03-13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22913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2019-03-13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20312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2019-03-13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50954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88D90E-A4D4-46F5-A7CD-6C21E29186FD}" type="datetimeFigureOut">
              <a:rPr lang="sv-SE" smtClean="0"/>
              <a:t>2019-03-13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  <p:pic>
        <p:nvPicPr>
          <p:cNvPr id="7" name="Bildobjekt 6"/>
          <p:cNvPicPr>
            <a:picLocks noChangeAspect="1"/>
          </p:cNvPicPr>
          <p:nvPr userDrawn="1"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11"/>
          <a:stretch/>
        </p:blipFill>
        <p:spPr>
          <a:xfrm>
            <a:off x="-1" y="0"/>
            <a:ext cx="9916007" cy="685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4748" y="6356352"/>
            <a:ext cx="609704" cy="503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983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98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8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orldbrige.org/" TargetMode="External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hyperlink" Target="http://www.youth.worldbridge.org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rubrik 2"/>
          <p:cNvSpPr>
            <a:spLocks noGrp="1"/>
          </p:cNvSpPr>
          <p:nvPr>
            <p:ph type="subTitle" idx="4294967295"/>
          </p:nvPr>
        </p:nvSpPr>
        <p:spPr>
          <a:xfrm>
            <a:off x="2973000" y="4329000"/>
            <a:ext cx="4050000" cy="720000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en-US" dirty="0">
                <a:latin typeface="Arial Black" panose="020B0A04020102020204" pitchFamily="34" charset="0"/>
              </a:rPr>
              <a:t>Mini Bridge</a:t>
            </a:r>
          </a:p>
          <a:p>
            <a:pPr marL="0" indent="0" algn="ctr">
              <a:buNone/>
            </a:pPr>
            <a:r>
              <a:rPr lang="en-US" dirty="0">
                <a:latin typeface="Arial Black" panose="020B0A04020102020204" pitchFamily="34" charset="0"/>
              </a:rPr>
              <a:t>With Extended Bidding</a:t>
            </a:r>
          </a:p>
        </p:txBody>
      </p:sp>
      <p:sp>
        <p:nvSpPr>
          <p:cNvPr id="4" name="Underrubrik 2"/>
          <p:cNvSpPr txBox="1">
            <a:spLocks/>
          </p:cNvSpPr>
          <p:nvPr/>
        </p:nvSpPr>
        <p:spPr>
          <a:xfrm>
            <a:off x="93001" y="6398150"/>
            <a:ext cx="2384999" cy="4058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1600" dirty="0">
                <a:latin typeface="Arial Black" panose="020B0A04020102020204" pitchFamily="34" charset="0"/>
              </a:rPr>
              <a:t>Version 2018-11-05</a:t>
            </a:r>
          </a:p>
        </p:txBody>
      </p:sp>
    </p:spTree>
    <p:extLst>
      <p:ext uri="{BB962C8B-B14F-4D97-AF65-F5344CB8AC3E}">
        <p14:creationId xmlns:p14="http://schemas.microsoft.com/office/powerpoint/2010/main" val="17687277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>
          <a:xfrm>
            <a:off x="228000" y="234000"/>
            <a:ext cx="4770000" cy="6604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Arial Black" panose="020B0A04020102020204" pitchFamily="34" charset="0"/>
              </a:rPr>
              <a:t>Summary</a:t>
            </a:r>
          </a:p>
        </p:txBody>
      </p:sp>
      <p:sp>
        <p:nvSpPr>
          <p:cNvPr id="13" name="textruta 12"/>
          <p:cNvSpPr txBox="1"/>
          <p:nvPr/>
        </p:nvSpPr>
        <p:spPr>
          <a:xfrm>
            <a:off x="4503000" y="5274000"/>
            <a:ext cx="441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en-US" sz="2000" b="1" dirty="0"/>
              <a:t>Both pairs write the tricks won in one score sheet each. </a:t>
            </a:r>
          </a:p>
        </p:txBody>
      </p:sp>
      <p:sp>
        <p:nvSpPr>
          <p:cNvPr id="2" name="Rektangel 1"/>
          <p:cNvSpPr/>
          <p:nvPr/>
        </p:nvSpPr>
        <p:spPr>
          <a:xfrm>
            <a:off x="4503000" y="1089000"/>
            <a:ext cx="4953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en-US" sz="2000" b="1" dirty="0"/>
              <a:t>All players count their hcp.</a:t>
            </a:r>
            <a:br>
              <a:rPr lang="en-US" sz="2000" b="1" dirty="0"/>
            </a:br>
            <a:r>
              <a:rPr lang="en-US" sz="2000" b="1" dirty="0"/>
              <a:t>The dealer starts announcing hcps.</a:t>
            </a:r>
          </a:p>
        </p:txBody>
      </p:sp>
      <p:sp>
        <p:nvSpPr>
          <p:cNvPr id="3" name="Rektangel 2"/>
          <p:cNvSpPr/>
          <p:nvPr/>
        </p:nvSpPr>
        <p:spPr>
          <a:xfrm>
            <a:off x="4503000" y="1864445"/>
            <a:ext cx="4545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en-US" sz="2000" b="1" dirty="0"/>
              <a:t>The pair with more hcp together will be declarer and dummy.</a:t>
            </a:r>
          </a:p>
        </p:txBody>
      </p:sp>
      <p:sp>
        <p:nvSpPr>
          <p:cNvPr id="5" name="Rektangel 4"/>
          <p:cNvSpPr/>
          <p:nvPr/>
        </p:nvSpPr>
        <p:spPr>
          <a:xfrm>
            <a:off x="4503000" y="2639890"/>
            <a:ext cx="4950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en-US" sz="2000" b="1" dirty="0"/>
              <a:t>Dummy puts his cards face down on the table with spades to his right.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6" name="Rektangel 5"/>
          <p:cNvSpPr/>
          <p:nvPr/>
        </p:nvSpPr>
        <p:spPr>
          <a:xfrm>
            <a:off x="4503000" y="3415335"/>
            <a:ext cx="4860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en-US" sz="2000" b="1" dirty="0"/>
              <a:t>Declarer decides whether to play with or without trumps and bids 1NT (notrump),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 1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sym typeface="Symbol" panose="05050102010706020507" pitchFamily="18" charset="2"/>
              </a:rPr>
              <a:t></a:t>
            </a:r>
            <a:r>
              <a:rPr lang="en-US" sz="2000" b="1" dirty="0"/>
              <a:t>, </a:t>
            </a:r>
            <a:r>
              <a:rPr lang="en-US" sz="2000" b="1" dirty="0">
                <a:solidFill>
                  <a:srgbClr val="C00000"/>
                </a:solidFill>
              </a:rPr>
              <a:t>1</a:t>
            </a:r>
            <a:r>
              <a:rPr lang="en-US" sz="2000" b="1" dirty="0">
                <a:solidFill>
                  <a:srgbClr val="C00000"/>
                </a:solidFill>
                <a:sym typeface="Symbol" panose="05050102010706020507" pitchFamily="18" charset="2"/>
              </a:rPr>
              <a:t></a:t>
            </a:r>
            <a:r>
              <a:rPr lang="en-US" sz="2000" b="1" dirty="0"/>
              <a:t>, </a:t>
            </a:r>
            <a:r>
              <a:rPr lang="en-US" sz="2000" b="1" dirty="0">
                <a:solidFill>
                  <a:schemeClr val="accent4">
                    <a:lumMod val="75000"/>
                  </a:schemeClr>
                </a:solidFill>
              </a:rPr>
              <a:t>1</a:t>
            </a:r>
            <a:r>
              <a:rPr lang="en-US" sz="2000" b="1" dirty="0">
                <a:solidFill>
                  <a:schemeClr val="accent4">
                    <a:lumMod val="75000"/>
                  </a:schemeClr>
                </a:solidFill>
                <a:sym typeface="Symbol" panose="05050102010706020507" pitchFamily="18" charset="2"/>
              </a:rPr>
              <a:t></a:t>
            </a:r>
            <a:r>
              <a:rPr lang="en-US" sz="2000" b="1" dirty="0">
                <a:sym typeface="Symbol" panose="05050102010706020507" pitchFamily="18" charset="2"/>
              </a:rPr>
              <a:t> or</a:t>
            </a:r>
            <a:r>
              <a:rPr lang="en-US" sz="2000" b="1" dirty="0"/>
              <a:t> </a:t>
            </a:r>
            <a:r>
              <a:rPr lang="en-US" sz="2000" b="1" dirty="0">
                <a:solidFill>
                  <a:srgbClr val="03A600"/>
                </a:solidFill>
              </a:rPr>
              <a:t>1</a:t>
            </a:r>
            <a:r>
              <a:rPr lang="en-US" sz="2000" b="1" dirty="0">
                <a:solidFill>
                  <a:srgbClr val="03A600"/>
                </a:solidFill>
                <a:sym typeface="Symbol" panose="05050102010706020507" pitchFamily="18" charset="2"/>
              </a:rPr>
              <a:t>.</a:t>
            </a:r>
            <a:endParaRPr lang="en-US" sz="2000" b="1" dirty="0">
              <a:solidFill>
                <a:srgbClr val="03A600"/>
              </a:solidFill>
            </a:endParaRPr>
          </a:p>
        </p:txBody>
      </p:sp>
      <p:sp>
        <p:nvSpPr>
          <p:cNvPr id="7" name="Rektangel 6"/>
          <p:cNvSpPr/>
          <p:nvPr/>
        </p:nvSpPr>
        <p:spPr>
          <a:xfrm>
            <a:off x="4503000" y="4498557"/>
            <a:ext cx="4815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en-US" sz="2000" b="1" dirty="0"/>
              <a:t>After the opening lead, dummy faces all his cards. Declarer plays the contract. </a:t>
            </a:r>
          </a:p>
        </p:txBody>
      </p:sp>
      <p:pic>
        <p:nvPicPr>
          <p:cNvPr id="12" name="Bildobjekt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092" y="810121"/>
            <a:ext cx="2835908" cy="284760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092" y="3657728"/>
            <a:ext cx="2556329" cy="2505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2621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objekt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8000" y="909000"/>
            <a:ext cx="5345434" cy="3708024"/>
          </a:xfrm>
          <a:prstGeom prst="rect">
            <a:avLst/>
          </a:prstGeom>
        </p:spPr>
      </p:pic>
      <p:sp>
        <p:nvSpPr>
          <p:cNvPr id="4" name="Rubrik 3"/>
          <p:cNvSpPr>
            <a:spLocks noGrp="1"/>
          </p:cNvSpPr>
          <p:nvPr>
            <p:ph type="title"/>
          </p:nvPr>
        </p:nvSpPr>
        <p:spPr>
          <a:xfrm>
            <a:off x="228000" y="324000"/>
            <a:ext cx="9360000" cy="540000"/>
          </a:xfrm>
        </p:spPr>
        <p:txBody>
          <a:bodyPr>
            <a:noAutofit/>
          </a:bodyPr>
          <a:lstStyle/>
          <a:p>
            <a:r>
              <a:rPr lang="en-US" sz="3600" dirty="0">
                <a:latin typeface="Arial Black" panose="020B0A04020102020204" pitchFamily="34" charset="0"/>
              </a:rPr>
              <a:t>Extended bidding</a:t>
            </a:r>
          </a:p>
        </p:txBody>
      </p:sp>
      <p:sp>
        <p:nvSpPr>
          <p:cNvPr id="33" name="Rectangle 3"/>
          <p:cNvSpPr>
            <a:spLocks noChangeArrowheads="1"/>
          </p:cNvSpPr>
          <p:nvPr/>
        </p:nvSpPr>
        <p:spPr bwMode="auto">
          <a:xfrm>
            <a:off x="228000" y="5139000"/>
            <a:ext cx="4455000" cy="82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400" b="1" dirty="0">
                <a:latin typeface="+mn-lt"/>
              </a:rPr>
              <a:t>South</a:t>
            </a:r>
            <a:r>
              <a:rPr lang="en-US" altLang="sv-SE" sz="2400" dirty="0">
                <a:latin typeface="+mn-lt"/>
              </a:rPr>
              <a:t> will be declarer and checks whether there is a trump suit.</a:t>
            </a:r>
          </a:p>
        </p:txBody>
      </p:sp>
      <p:sp>
        <p:nvSpPr>
          <p:cNvPr id="35" name="Rectangle 3"/>
          <p:cNvSpPr>
            <a:spLocks noChangeArrowheads="1"/>
          </p:cNvSpPr>
          <p:nvPr/>
        </p:nvSpPr>
        <p:spPr bwMode="auto">
          <a:xfrm>
            <a:off x="4683000" y="4734000"/>
            <a:ext cx="4950000" cy="1197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400" dirty="0">
                <a:latin typeface="+mn-lt"/>
              </a:rPr>
              <a:t>With </a:t>
            </a:r>
            <a:r>
              <a:rPr lang="en-US" altLang="sv-SE" sz="2400" b="1" dirty="0">
                <a:latin typeface="+mn-lt"/>
              </a:rPr>
              <a:t>26 hcp and 8 spades</a:t>
            </a:r>
            <a:r>
              <a:rPr lang="en-US" altLang="sv-SE" sz="2400" dirty="0">
                <a:latin typeface="+mn-lt"/>
              </a:rPr>
              <a:t> South decides to play </a:t>
            </a:r>
            <a:r>
              <a:rPr lang="en-US" altLang="sv-SE" sz="2400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4</a:t>
            </a:r>
            <a:r>
              <a:rPr lang="en-US" altLang="sv-SE" sz="2400" dirty="0">
                <a:solidFill>
                  <a:schemeClr val="accent1">
                    <a:lumMod val="50000"/>
                  </a:schemeClr>
                </a:solidFill>
                <a:latin typeface="+mn-lt"/>
                <a:sym typeface="Symbol" panose="05050102010706020507" pitchFamily="18" charset="2"/>
              </a:rPr>
              <a:t> </a:t>
            </a:r>
            <a:r>
              <a:rPr lang="en-US" altLang="sv-SE" sz="2400" dirty="0">
                <a:latin typeface="+mn-lt"/>
                <a:sym typeface="Symbol" panose="05050102010706020507" pitchFamily="18" charset="2"/>
              </a:rPr>
              <a:t>according to the Stair. If made, this gives a game bonus.</a:t>
            </a:r>
            <a:endParaRPr lang="en-US" altLang="sv-SE" sz="2400" dirty="0">
              <a:latin typeface="+mn-lt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 rot="778530">
            <a:off x="936075" y="4818219"/>
            <a:ext cx="905101" cy="397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 algn="ctr">
              <a:spcBef>
                <a:spcPct val="0"/>
              </a:spcBef>
              <a:buSzTx/>
              <a:buFontTx/>
              <a:buNone/>
            </a:pPr>
            <a:r>
              <a:rPr lang="en-US" altLang="sv-SE" sz="2000" b="1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South</a:t>
            </a:r>
          </a:p>
        </p:txBody>
      </p:sp>
      <p:pic>
        <p:nvPicPr>
          <p:cNvPr id="8" name="Bildobjekt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000" y="1044000"/>
            <a:ext cx="3818669" cy="3834840"/>
          </a:xfrm>
          <a:prstGeom prst="rect">
            <a:avLst/>
          </a:prstGeom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1038000" y="1944000"/>
            <a:ext cx="540000" cy="4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 algn="ctr">
              <a:spcBef>
                <a:spcPct val="0"/>
              </a:spcBef>
              <a:buSzTx/>
              <a:buFontTx/>
              <a:buNone/>
            </a:pPr>
            <a:r>
              <a:rPr lang="en-US" altLang="sv-SE" sz="2400" b="1" dirty="0">
                <a:latin typeface="+mn-lt"/>
              </a:rPr>
              <a:t>4p</a:t>
            </a:r>
          </a:p>
        </p:txBody>
      </p:sp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2028000" y="4194000"/>
            <a:ext cx="675000" cy="4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 algn="ctr">
              <a:spcBef>
                <a:spcPct val="0"/>
              </a:spcBef>
              <a:buSzTx/>
              <a:buFontTx/>
              <a:buNone/>
            </a:pPr>
            <a:r>
              <a:rPr lang="en-US" altLang="sv-SE" sz="2400" b="1" dirty="0">
                <a:latin typeface="+mn-lt"/>
              </a:rPr>
              <a:t>14p</a:t>
            </a:r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2928000" y="3879000"/>
            <a:ext cx="720000" cy="4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 algn="ctr">
              <a:spcBef>
                <a:spcPct val="0"/>
              </a:spcBef>
              <a:buSzTx/>
              <a:buFontTx/>
              <a:buNone/>
            </a:pPr>
            <a:r>
              <a:rPr lang="en-US" altLang="sv-SE" sz="2400" b="1" dirty="0">
                <a:latin typeface="+mn-lt"/>
              </a:rPr>
              <a:t>10p</a:t>
            </a:r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3108000" y="1449000"/>
            <a:ext cx="675000" cy="4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 algn="ctr">
              <a:spcBef>
                <a:spcPct val="0"/>
              </a:spcBef>
              <a:buSzTx/>
              <a:buFontTx/>
              <a:buNone/>
            </a:pPr>
            <a:r>
              <a:rPr lang="en-US" altLang="sv-SE" sz="2400" b="1" dirty="0">
                <a:latin typeface="+mn-lt"/>
              </a:rPr>
              <a:t>12p</a:t>
            </a:r>
          </a:p>
        </p:txBody>
      </p:sp>
    </p:spTree>
    <p:extLst>
      <p:ext uri="{BB962C8B-B14F-4D97-AF65-F5344CB8AC3E}">
        <p14:creationId xmlns:p14="http://schemas.microsoft.com/office/powerpoint/2010/main" val="32607540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3"/>
          <p:cNvSpPr>
            <a:spLocks noGrp="1"/>
          </p:cNvSpPr>
          <p:nvPr>
            <p:ph type="title"/>
          </p:nvPr>
        </p:nvSpPr>
        <p:spPr>
          <a:xfrm>
            <a:off x="183000" y="189000"/>
            <a:ext cx="9488925" cy="701673"/>
          </a:xfrm>
        </p:spPr>
        <p:txBody>
          <a:bodyPr>
            <a:noAutofit/>
          </a:bodyPr>
          <a:lstStyle/>
          <a:p>
            <a:r>
              <a:rPr lang="en-US" sz="3600" dirty="0">
                <a:latin typeface="Arial Black" panose="020B0A04020102020204" pitchFamily="34" charset="0"/>
              </a:rPr>
              <a:t>Find the right contract with the Stair</a:t>
            </a:r>
            <a:endParaRPr lang="en-US" sz="3600" b="1" dirty="0">
              <a:latin typeface="Arial Black" panose="020B0A04020102020204" pitchFamily="34" charset="0"/>
            </a:endParaRPr>
          </a:p>
        </p:txBody>
      </p:sp>
      <p:pic>
        <p:nvPicPr>
          <p:cNvPr id="5" name="Bildobjekt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000" y="864000"/>
            <a:ext cx="3047096" cy="3060000"/>
          </a:xfrm>
          <a:prstGeom prst="rect">
            <a:avLst/>
          </a:prstGeom>
        </p:spPr>
      </p:pic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408000" y="3924000"/>
            <a:ext cx="4275000" cy="1320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000" dirty="0">
                <a:latin typeface="+mn-lt"/>
              </a:rPr>
              <a:t>In each deal, declarer decides which</a:t>
            </a:r>
          </a:p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000" dirty="0">
                <a:latin typeface="+mn-lt"/>
              </a:rPr>
              <a:t>contract to play, depending on the combined </a:t>
            </a:r>
            <a:r>
              <a:rPr lang="en-US" altLang="sv-SE" sz="2000" b="1" dirty="0">
                <a:latin typeface="+mn-lt"/>
              </a:rPr>
              <a:t>strength</a:t>
            </a:r>
            <a:r>
              <a:rPr lang="en-US" altLang="sv-SE" sz="2000" dirty="0">
                <a:latin typeface="+mn-lt"/>
              </a:rPr>
              <a:t> and </a:t>
            </a:r>
            <a:r>
              <a:rPr lang="en-US" altLang="sv-SE" sz="2000" b="1" dirty="0">
                <a:latin typeface="+mn-lt"/>
              </a:rPr>
              <a:t>distribution</a:t>
            </a:r>
          </a:p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000" dirty="0">
                <a:latin typeface="+mn-lt"/>
              </a:rPr>
              <a:t>He has the </a:t>
            </a:r>
            <a:r>
              <a:rPr lang="en-US" altLang="sv-SE" sz="2000" b="1" dirty="0">
                <a:latin typeface="+mn-lt"/>
              </a:rPr>
              <a:t>stair</a:t>
            </a:r>
            <a:r>
              <a:rPr lang="en-US" altLang="sv-SE" sz="2000" dirty="0">
                <a:latin typeface="+mn-lt"/>
              </a:rPr>
              <a:t> to help him.</a:t>
            </a:r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408000" y="5513679"/>
            <a:ext cx="8460000" cy="705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000" dirty="0">
                <a:latin typeface="+mn-lt"/>
              </a:rPr>
              <a:t>Bidding and making game gives a bonus – an even larger bonus is given for bidding and making a </a:t>
            </a:r>
            <a:r>
              <a:rPr lang="en-US" altLang="sv-SE" sz="2000" b="1" dirty="0">
                <a:latin typeface="+mn-lt"/>
              </a:rPr>
              <a:t>small slam </a:t>
            </a:r>
            <a:r>
              <a:rPr lang="en-US" altLang="sv-SE" sz="2000" dirty="0">
                <a:latin typeface="+mn-lt"/>
              </a:rPr>
              <a:t>or a </a:t>
            </a:r>
            <a:r>
              <a:rPr lang="en-US" altLang="sv-SE" sz="2000" b="1" dirty="0">
                <a:latin typeface="+mn-lt"/>
              </a:rPr>
              <a:t>grand slam.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A3FC2FB-546C-4BF5-9A0C-8554CC3896D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437"/>
          <a:stretch/>
        </p:blipFill>
        <p:spPr>
          <a:xfrm>
            <a:off x="4738354" y="639000"/>
            <a:ext cx="4900152" cy="44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5006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7951" y="297458"/>
            <a:ext cx="4333461" cy="577998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36103"/>
          <a:stretch/>
        </p:blipFill>
        <p:spPr>
          <a:xfrm>
            <a:off x="487297" y="865349"/>
            <a:ext cx="4320000" cy="3863072"/>
          </a:xfrm>
          <a:prstGeom prst="rect">
            <a:avLst/>
          </a:prstGeom>
        </p:spPr>
      </p:pic>
      <p:sp>
        <p:nvSpPr>
          <p:cNvPr id="7" name="Rubrik 3"/>
          <p:cNvSpPr>
            <a:spLocks noGrp="1"/>
          </p:cNvSpPr>
          <p:nvPr>
            <p:ph type="title"/>
          </p:nvPr>
        </p:nvSpPr>
        <p:spPr>
          <a:xfrm>
            <a:off x="228000" y="189000"/>
            <a:ext cx="8543925" cy="701673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Arial Black" panose="020B0A04020102020204" pitchFamily="34" charset="0"/>
              </a:rPr>
              <a:t>Scoring</a:t>
            </a:r>
            <a:endParaRPr lang="en-US" sz="4000" b="1" dirty="0">
              <a:latin typeface="Arial Black" panose="020B0A04020102020204" pitchFamily="34" charset="0"/>
            </a:endParaRPr>
          </a:p>
        </p:txBody>
      </p:sp>
      <p:sp>
        <p:nvSpPr>
          <p:cNvPr id="26" name="Uppåtböjd 25"/>
          <p:cNvSpPr/>
          <p:nvPr/>
        </p:nvSpPr>
        <p:spPr>
          <a:xfrm rot="171981">
            <a:off x="1391759" y="4655139"/>
            <a:ext cx="6934832" cy="580502"/>
          </a:xfrm>
          <a:prstGeom prst="curvedUpArrow">
            <a:avLst>
              <a:gd name="adj1" fmla="val 59070"/>
              <a:gd name="adj2" fmla="val 118369"/>
              <a:gd name="adj3" fmla="val 3414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7" name="Uppåtböjd 26"/>
          <p:cNvSpPr/>
          <p:nvPr/>
        </p:nvSpPr>
        <p:spPr>
          <a:xfrm rot="174555">
            <a:off x="2838000" y="3250824"/>
            <a:ext cx="5265000" cy="67500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32" name="Grupp 31"/>
          <p:cNvGrpSpPr/>
          <p:nvPr/>
        </p:nvGrpSpPr>
        <p:grpSpPr>
          <a:xfrm>
            <a:off x="4592326" y="4863750"/>
            <a:ext cx="1151250" cy="467925"/>
            <a:chOff x="-1436999" y="5409000"/>
            <a:chExt cx="1151250" cy="467925"/>
          </a:xfrm>
        </p:grpSpPr>
        <p:sp>
          <p:nvSpPr>
            <p:cNvPr id="9" name="Rectangle 4"/>
            <p:cNvSpPr txBox="1">
              <a:spLocks noChangeArrowheads="1"/>
            </p:cNvSpPr>
            <p:nvPr/>
          </p:nvSpPr>
          <p:spPr>
            <a:xfrm>
              <a:off x="-1436999" y="5409000"/>
              <a:ext cx="1151250" cy="467925"/>
            </a:xfrm>
            <a:prstGeom prst="rect">
              <a:avLst/>
            </a:prstGeom>
          </p:spPr>
          <p:txBody>
            <a:bodyPr/>
            <a:lstStyle/>
            <a:p>
              <a:pPr defTabSz="762000">
                <a:buSzPct val="100000"/>
                <a:defRPr/>
              </a:pPr>
              <a:r>
                <a:rPr lang="en-US" altLang="sv-SE" sz="2000" kern="0" dirty="0">
                  <a:cs typeface="Tahoma" pitchFamily="34" charset="0"/>
                </a:rPr>
                <a:t>1    /1 </a:t>
              </a:r>
            </a:p>
          </p:txBody>
        </p:sp>
        <p:sp>
          <p:nvSpPr>
            <p:cNvPr id="28" name="Freeform 20" descr="90 %"/>
            <p:cNvSpPr>
              <a:spLocks/>
            </p:cNvSpPr>
            <p:nvPr/>
          </p:nvSpPr>
          <p:spPr bwMode="auto">
            <a:xfrm>
              <a:off x="-1205595" y="5534505"/>
              <a:ext cx="140408" cy="151338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" name="Freeform 21"/>
            <p:cNvSpPr>
              <a:spLocks/>
            </p:cNvSpPr>
            <p:nvPr/>
          </p:nvSpPr>
          <p:spPr bwMode="blackWhite">
            <a:xfrm>
              <a:off x="-774855" y="5530695"/>
              <a:ext cx="144613" cy="153021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33" name="Grupp 32"/>
          <p:cNvGrpSpPr/>
          <p:nvPr/>
        </p:nvGrpSpPr>
        <p:grpSpPr>
          <a:xfrm>
            <a:off x="4688938" y="3511394"/>
            <a:ext cx="1151250" cy="467925"/>
            <a:chOff x="-1436999" y="5409000"/>
            <a:chExt cx="1151250" cy="467925"/>
          </a:xfrm>
        </p:grpSpPr>
        <p:sp>
          <p:nvSpPr>
            <p:cNvPr id="34" name="Rectangle 4"/>
            <p:cNvSpPr txBox="1">
              <a:spLocks noChangeArrowheads="1"/>
            </p:cNvSpPr>
            <p:nvPr/>
          </p:nvSpPr>
          <p:spPr>
            <a:xfrm>
              <a:off x="-1436999" y="5409000"/>
              <a:ext cx="1151250" cy="467925"/>
            </a:xfrm>
            <a:prstGeom prst="rect">
              <a:avLst/>
            </a:prstGeom>
          </p:spPr>
          <p:txBody>
            <a:bodyPr/>
            <a:lstStyle/>
            <a:p>
              <a:pPr defTabSz="762000">
                <a:buSzPct val="100000"/>
                <a:defRPr/>
              </a:pPr>
              <a:r>
                <a:rPr lang="en-US" altLang="sv-SE" sz="2000" kern="0" dirty="0">
                  <a:cs typeface="Tahoma" pitchFamily="34" charset="0"/>
                </a:rPr>
                <a:t>4    /4 </a:t>
              </a:r>
            </a:p>
          </p:txBody>
        </p:sp>
        <p:sp>
          <p:nvSpPr>
            <p:cNvPr id="35" name="Freeform 20" descr="90 %"/>
            <p:cNvSpPr>
              <a:spLocks/>
            </p:cNvSpPr>
            <p:nvPr/>
          </p:nvSpPr>
          <p:spPr bwMode="auto">
            <a:xfrm>
              <a:off x="-1196070" y="5534505"/>
              <a:ext cx="140408" cy="151338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" name="Freeform 21"/>
            <p:cNvSpPr>
              <a:spLocks/>
            </p:cNvSpPr>
            <p:nvPr/>
          </p:nvSpPr>
          <p:spPr bwMode="blackWhite">
            <a:xfrm>
              <a:off x="-755805" y="5530695"/>
              <a:ext cx="144613" cy="153021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78000" y="5544000"/>
            <a:ext cx="8280000" cy="705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000" b="1" dirty="0">
                <a:latin typeface="+mn-lt"/>
              </a:rPr>
              <a:t>Note!</a:t>
            </a:r>
            <a:r>
              <a:rPr lang="en-US" altLang="sv-SE" sz="2000" dirty="0">
                <a:latin typeface="+mn-lt"/>
              </a:rPr>
              <a:t> There is no reason to bid up to a level that does not give a bonus, for example, </a:t>
            </a:r>
            <a:r>
              <a:rPr lang="en-US" altLang="sv-SE" sz="2000" dirty="0">
                <a:solidFill>
                  <a:srgbClr val="C00000"/>
                </a:solidFill>
                <a:latin typeface="+mn-lt"/>
              </a:rPr>
              <a:t>2</a:t>
            </a:r>
            <a:r>
              <a:rPr lang="en-US" altLang="sv-SE" sz="2000" dirty="0">
                <a:solidFill>
                  <a:srgbClr val="C00000"/>
                </a:solidFill>
                <a:latin typeface="+mn-lt"/>
                <a:sym typeface="Symbol" panose="05050102010706020507" pitchFamily="18" charset="2"/>
              </a:rPr>
              <a:t></a:t>
            </a:r>
            <a:r>
              <a:rPr lang="en-US" altLang="sv-SE" sz="2000" dirty="0">
                <a:latin typeface="+mn-lt"/>
                <a:sym typeface="Symbol" panose="05050102010706020507" pitchFamily="18" charset="2"/>
              </a:rPr>
              <a:t> or </a:t>
            </a:r>
            <a:r>
              <a:rPr lang="en-US" altLang="sv-SE" sz="2000" dirty="0">
                <a:solidFill>
                  <a:srgbClr val="03A600"/>
                </a:solidFill>
                <a:latin typeface="+mn-lt"/>
                <a:sym typeface="Symbol" panose="05050102010706020507" pitchFamily="18" charset="2"/>
              </a:rPr>
              <a:t>4</a:t>
            </a:r>
            <a:r>
              <a:rPr lang="en-US" altLang="sv-SE" sz="2000" dirty="0">
                <a:latin typeface="+mn-lt"/>
                <a:sym typeface="Symbol" panose="05050102010706020507" pitchFamily="18" charset="2"/>
              </a:rPr>
              <a:t>.</a:t>
            </a:r>
            <a:endParaRPr lang="en-US" altLang="sv-SE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64651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>
          <a:xfrm>
            <a:off x="228000" y="324000"/>
            <a:ext cx="9360000" cy="540000"/>
          </a:xfrm>
        </p:spPr>
        <p:txBody>
          <a:bodyPr>
            <a:noAutofit/>
          </a:bodyPr>
          <a:lstStyle/>
          <a:p>
            <a:r>
              <a:rPr lang="en-US" sz="3600" dirty="0">
                <a:latin typeface="Arial Black" panose="020B0A04020102020204" pitchFamily="34" charset="0"/>
              </a:rPr>
              <a:t>Good luck with bridge in the future!</a:t>
            </a:r>
          </a:p>
        </p:txBody>
      </p:sp>
      <p:sp>
        <p:nvSpPr>
          <p:cNvPr id="33" name="Rectangle 3"/>
          <p:cNvSpPr>
            <a:spLocks noChangeArrowheads="1"/>
          </p:cNvSpPr>
          <p:nvPr/>
        </p:nvSpPr>
        <p:spPr bwMode="auto">
          <a:xfrm>
            <a:off x="2426848" y="4464000"/>
            <a:ext cx="4956152" cy="82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400" dirty="0">
                <a:latin typeface="+mn-lt"/>
              </a:rPr>
              <a:t>If you want to know more about bridge you can check our websites</a:t>
            </a:r>
          </a:p>
        </p:txBody>
      </p:sp>
      <p:pic>
        <p:nvPicPr>
          <p:cNvPr id="2" name="Bildobjekt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1848" y="909000"/>
            <a:ext cx="5181152" cy="3456312"/>
          </a:xfrm>
          <a:prstGeom prst="rect">
            <a:avLst/>
          </a:prstGeom>
        </p:spPr>
      </p:pic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3146848" y="5309900"/>
            <a:ext cx="3015000" cy="82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 algn="ctr">
              <a:spcBef>
                <a:spcPct val="0"/>
              </a:spcBef>
              <a:buSzTx/>
              <a:buFontTx/>
              <a:buNone/>
            </a:pPr>
            <a:r>
              <a:rPr lang="en-US" altLang="sv-SE" sz="2400" dirty="0">
                <a:latin typeface="+mn-lt"/>
                <a:hlinkClick r:id="rId3"/>
              </a:rPr>
              <a:t>www.worldbrige.org</a:t>
            </a:r>
            <a:endParaRPr lang="en-US" altLang="sv-SE" sz="2400" dirty="0">
              <a:latin typeface="+mn-lt"/>
            </a:endParaRPr>
          </a:p>
          <a:p>
            <a:pPr marL="0" indent="0" algn="ctr">
              <a:spcBef>
                <a:spcPct val="0"/>
              </a:spcBef>
              <a:buSzTx/>
              <a:buFontTx/>
              <a:buNone/>
            </a:pPr>
            <a:r>
              <a:rPr lang="en-US" altLang="sv-SE" sz="2400" dirty="0">
                <a:latin typeface="+mn-lt"/>
                <a:hlinkClick r:id="rId4"/>
              </a:rPr>
              <a:t>youth.worldbridge.org</a:t>
            </a:r>
            <a:r>
              <a:rPr lang="en-US" altLang="sv-SE" sz="2400" dirty="0">
                <a:latin typeface="+mn-lt"/>
              </a:rPr>
              <a:t> 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985" y="4445822"/>
            <a:ext cx="1465148" cy="1728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313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>
          <a:xfrm>
            <a:off x="228000" y="234000"/>
            <a:ext cx="9315000" cy="1034999"/>
          </a:xfrm>
        </p:spPr>
        <p:txBody>
          <a:bodyPr>
            <a:noAutofit/>
          </a:bodyPr>
          <a:lstStyle/>
          <a:p>
            <a:r>
              <a:rPr lang="en-US" sz="3600" dirty="0">
                <a:latin typeface="Arial Black" panose="020B0A04020102020204" pitchFamily="34" charset="0"/>
              </a:rPr>
              <a:t>Bridge is a card game…</a:t>
            </a:r>
            <a:br>
              <a:rPr lang="en-US" sz="3600" dirty="0">
                <a:latin typeface="Arial Black" panose="020B0A04020102020204" pitchFamily="34" charset="0"/>
              </a:rPr>
            </a:br>
            <a:r>
              <a:rPr lang="en-US" sz="3600" dirty="0">
                <a:latin typeface="Arial Black" panose="020B0A04020102020204" pitchFamily="34" charset="0"/>
              </a:rPr>
              <a:t>…for four people</a:t>
            </a:r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4323000" y="1691236"/>
            <a:ext cx="4950000" cy="82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4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The players opposite each other play together against the two other players</a:t>
            </a: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4323000" y="3590568"/>
            <a:ext cx="4860000" cy="82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4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Bridge is played with a standard deck of cards. Each player gets 13 cards.</a:t>
            </a:r>
          </a:p>
        </p:txBody>
      </p:sp>
      <p:pic>
        <p:nvPicPr>
          <p:cNvPr id="2" name="Bildobjekt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000" y="2255758"/>
            <a:ext cx="3358087" cy="3174576"/>
          </a:xfrm>
          <a:prstGeom prst="rect">
            <a:avLst/>
          </a:prstGeom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2388000" y="1895758"/>
            <a:ext cx="855000" cy="397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 algn="ctr">
              <a:spcBef>
                <a:spcPct val="0"/>
              </a:spcBef>
              <a:buSzTx/>
              <a:buFontTx/>
              <a:buNone/>
            </a:pPr>
            <a:r>
              <a:rPr lang="en-US" altLang="sv-SE" sz="2000" b="1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North</a:t>
            </a: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 rot="730422">
            <a:off x="3066676" y="4556170"/>
            <a:ext cx="630000" cy="397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 algn="ctr">
              <a:spcBef>
                <a:spcPct val="0"/>
              </a:spcBef>
              <a:buSzTx/>
              <a:buFontTx/>
              <a:buNone/>
            </a:pPr>
            <a:r>
              <a:rPr lang="en-US" altLang="sv-SE" sz="2000" b="1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East</a:t>
            </a: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 rot="533114">
            <a:off x="439136" y="3979585"/>
            <a:ext cx="720000" cy="397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 algn="ctr">
              <a:spcBef>
                <a:spcPct val="0"/>
              </a:spcBef>
              <a:buSzTx/>
              <a:buFontTx/>
              <a:buNone/>
            </a:pPr>
            <a:r>
              <a:rPr lang="en-US" altLang="sv-SE" sz="2000" b="1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West</a:t>
            </a: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 rot="778530">
            <a:off x="1207947" y="5306449"/>
            <a:ext cx="814276" cy="397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 algn="ctr">
              <a:spcBef>
                <a:spcPct val="0"/>
              </a:spcBef>
              <a:buSzTx/>
              <a:buFontTx/>
              <a:buNone/>
            </a:pPr>
            <a:r>
              <a:rPr lang="en-US" altLang="sv-SE" sz="2000" b="1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South</a:t>
            </a:r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4323000" y="4985568"/>
            <a:ext cx="4860000" cy="82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4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The four directions at the table are named after the compass directions.</a:t>
            </a:r>
          </a:p>
        </p:txBody>
      </p:sp>
    </p:spTree>
    <p:extLst>
      <p:ext uri="{BB962C8B-B14F-4D97-AF65-F5344CB8AC3E}">
        <p14:creationId xmlns:p14="http://schemas.microsoft.com/office/powerpoint/2010/main" val="3591553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>
          <a:xfrm>
            <a:off x="228000" y="234001"/>
            <a:ext cx="9315000" cy="855000"/>
          </a:xfrm>
        </p:spPr>
        <p:txBody>
          <a:bodyPr>
            <a:noAutofit/>
          </a:bodyPr>
          <a:lstStyle/>
          <a:p>
            <a:r>
              <a:rPr lang="en-US" sz="3600" dirty="0">
                <a:latin typeface="Arial Black" panose="020B0A04020102020204" pitchFamily="34" charset="0"/>
              </a:rPr>
              <a:t>The goal is to win tricks</a:t>
            </a:r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4278000" y="1224000"/>
            <a:ext cx="4770000" cy="1567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4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Each player has played one card. South, who played the highest card (the queen of hearts), wins the </a:t>
            </a:r>
            <a:r>
              <a:rPr lang="en-US" altLang="sv-SE" sz="2400" b="1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trick</a:t>
            </a:r>
            <a:r>
              <a:rPr lang="en-US" altLang="sv-SE" sz="24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 together with his partner.</a:t>
            </a: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4278000" y="2889000"/>
            <a:ext cx="4860000" cy="82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4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Each player has 13 cards, and there are 13 tricks to compete for.</a:t>
            </a:r>
          </a:p>
        </p:txBody>
      </p:sp>
      <p:grpSp>
        <p:nvGrpSpPr>
          <p:cNvPr id="7" name="Grupp 6"/>
          <p:cNvGrpSpPr/>
          <p:nvPr/>
        </p:nvGrpSpPr>
        <p:grpSpPr>
          <a:xfrm>
            <a:off x="4308336" y="3865176"/>
            <a:ext cx="4739664" cy="676079"/>
            <a:chOff x="2748000" y="4806705"/>
            <a:chExt cx="4739664" cy="676079"/>
          </a:xfrm>
        </p:grpSpPr>
        <p:sp>
          <p:nvSpPr>
            <p:cNvPr id="9" name="Rectangle 3"/>
            <p:cNvSpPr>
              <a:spLocks noChangeArrowheads="1"/>
            </p:cNvSpPr>
            <p:nvPr/>
          </p:nvSpPr>
          <p:spPr bwMode="auto">
            <a:xfrm>
              <a:off x="2748000" y="4869000"/>
              <a:ext cx="4408921" cy="459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488" tIns="44450" rIns="90488" bIns="44450">
              <a:spAutoFit/>
            </a:bodyPr>
            <a:lstStyle>
              <a:lvl1pPr marL="360363" indent="-360363" defTabSz="762000">
                <a:spcBef>
                  <a:spcPct val="20000"/>
                </a:spcBef>
                <a:buSzPct val="10000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spcBef>
                  <a:spcPct val="20000"/>
                </a:spcBef>
                <a:buSzPct val="10000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spcBef>
                  <a:spcPct val="20000"/>
                </a:spcBef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spcBef>
                  <a:spcPct val="20000"/>
                </a:spcBef>
                <a:buSzPct val="10000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spcBef>
                  <a:spcPct val="20000"/>
                </a:spcBef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indent="0">
                <a:spcBef>
                  <a:spcPct val="0"/>
                </a:spcBef>
                <a:buSzTx/>
                <a:buFontTx/>
                <a:buNone/>
              </a:pPr>
              <a:r>
                <a:rPr lang="en-US" altLang="sv-SE" sz="2400" dirty="0">
                  <a:solidFill>
                    <a:schemeClr val="bg2">
                      <a:lumMod val="25000"/>
                    </a:schemeClr>
                  </a:solidFill>
                  <a:latin typeface="+mn-lt"/>
                </a:rPr>
                <a:t>A won trick is marked like this</a:t>
              </a:r>
            </a:p>
          </p:txBody>
        </p:sp>
        <p:pic>
          <p:nvPicPr>
            <p:cNvPr id="5" name="Bildobjekt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90909" y="4806705"/>
              <a:ext cx="496755" cy="676079"/>
            </a:xfrm>
            <a:prstGeom prst="rect">
              <a:avLst/>
            </a:prstGeom>
          </p:spPr>
        </p:pic>
      </p:grpSp>
      <p:grpSp>
        <p:nvGrpSpPr>
          <p:cNvPr id="8" name="Grupp 7"/>
          <p:cNvGrpSpPr/>
          <p:nvPr/>
        </p:nvGrpSpPr>
        <p:grpSpPr>
          <a:xfrm>
            <a:off x="4278000" y="4689000"/>
            <a:ext cx="4871013" cy="496755"/>
            <a:chOff x="1983000" y="5589000"/>
            <a:chExt cx="4871013" cy="496755"/>
          </a:xfrm>
        </p:grpSpPr>
        <p:sp>
          <p:nvSpPr>
            <p:cNvPr id="10" name="Rectangle 3"/>
            <p:cNvSpPr>
              <a:spLocks noChangeArrowheads="1"/>
            </p:cNvSpPr>
            <p:nvPr/>
          </p:nvSpPr>
          <p:spPr bwMode="auto">
            <a:xfrm>
              <a:off x="1983000" y="5589000"/>
              <a:ext cx="4860000" cy="459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488" tIns="44450" rIns="90488" bIns="44450">
              <a:spAutoFit/>
            </a:bodyPr>
            <a:lstStyle>
              <a:lvl1pPr marL="360363" indent="-360363" defTabSz="762000">
                <a:spcBef>
                  <a:spcPct val="20000"/>
                </a:spcBef>
                <a:buSzPct val="10000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spcBef>
                  <a:spcPct val="20000"/>
                </a:spcBef>
                <a:buSzPct val="10000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spcBef>
                  <a:spcPct val="20000"/>
                </a:spcBef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spcBef>
                  <a:spcPct val="20000"/>
                </a:spcBef>
                <a:buSzPct val="10000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spcBef>
                  <a:spcPct val="20000"/>
                </a:spcBef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indent="0">
                <a:spcBef>
                  <a:spcPct val="0"/>
                </a:spcBef>
                <a:buSzTx/>
                <a:buFontTx/>
                <a:buNone/>
              </a:pPr>
              <a:r>
                <a:rPr lang="en-US" altLang="sv-SE" sz="2400" dirty="0">
                  <a:solidFill>
                    <a:schemeClr val="bg2">
                      <a:lumMod val="25000"/>
                    </a:schemeClr>
                  </a:solidFill>
                  <a:latin typeface="+mn-lt"/>
                </a:rPr>
                <a:t>A lost trick is marked like this</a:t>
              </a:r>
            </a:p>
          </p:txBody>
        </p:sp>
        <p:pic>
          <p:nvPicPr>
            <p:cNvPr id="17" name="Bildobjekt 1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267596" y="5499338"/>
              <a:ext cx="496755" cy="676079"/>
            </a:xfrm>
            <a:prstGeom prst="rect">
              <a:avLst/>
            </a:prstGeom>
          </p:spPr>
        </p:pic>
      </p:grpSp>
      <p:grpSp>
        <p:nvGrpSpPr>
          <p:cNvPr id="12" name="Grupp 11"/>
          <p:cNvGrpSpPr/>
          <p:nvPr/>
        </p:nvGrpSpPr>
        <p:grpSpPr>
          <a:xfrm>
            <a:off x="813000" y="5409000"/>
            <a:ext cx="8325000" cy="676079"/>
            <a:chOff x="408000" y="5499000"/>
            <a:chExt cx="8325000" cy="676079"/>
          </a:xfrm>
        </p:grpSpPr>
        <p:sp>
          <p:nvSpPr>
            <p:cNvPr id="19" name="Rectangle 3"/>
            <p:cNvSpPr>
              <a:spLocks noChangeArrowheads="1"/>
            </p:cNvSpPr>
            <p:nvPr/>
          </p:nvSpPr>
          <p:spPr bwMode="auto">
            <a:xfrm>
              <a:off x="408000" y="5589000"/>
              <a:ext cx="6930000" cy="459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488" tIns="44450" rIns="90488" bIns="44450">
              <a:spAutoFit/>
            </a:bodyPr>
            <a:lstStyle>
              <a:lvl1pPr marL="360363" indent="-360363" defTabSz="762000">
                <a:spcBef>
                  <a:spcPct val="20000"/>
                </a:spcBef>
                <a:buSzPct val="10000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spcBef>
                  <a:spcPct val="20000"/>
                </a:spcBef>
                <a:buSzPct val="10000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spcBef>
                  <a:spcPct val="20000"/>
                </a:spcBef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spcBef>
                  <a:spcPct val="20000"/>
                </a:spcBef>
                <a:buSzPct val="10000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spcBef>
                  <a:spcPct val="20000"/>
                </a:spcBef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indent="0">
                <a:spcBef>
                  <a:spcPct val="0"/>
                </a:spcBef>
                <a:buSzTx/>
                <a:buFontTx/>
                <a:buNone/>
              </a:pPr>
              <a:r>
                <a:rPr lang="en-US" altLang="sv-SE" sz="2400" dirty="0">
                  <a:solidFill>
                    <a:schemeClr val="bg2">
                      <a:lumMod val="25000"/>
                    </a:schemeClr>
                  </a:solidFill>
                  <a:latin typeface="+mn-lt"/>
                </a:rPr>
                <a:t>After five tricks you may have this in front of you</a:t>
              </a:r>
            </a:p>
          </p:txBody>
        </p:sp>
        <p:grpSp>
          <p:nvGrpSpPr>
            <p:cNvPr id="11" name="Grupp 10"/>
            <p:cNvGrpSpPr/>
            <p:nvPr/>
          </p:nvGrpSpPr>
          <p:grpSpPr>
            <a:xfrm>
              <a:off x="7293000" y="5499000"/>
              <a:ext cx="1440000" cy="676079"/>
              <a:chOff x="7248000" y="5803969"/>
              <a:chExt cx="1440000" cy="676079"/>
            </a:xfrm>
          </p:grpSpPr>
          <p:pic>
            <p:nvPicPr>
              <p:cNvPr id="18" name="Bildobjekt 17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248000" y="5803969"/>
                <a:ext cx="496755" cy="676079"/>
              </a:xfrm>
              <a:prstGeom prst="rect">
                <a:avLst/>
              </a:prstGeom>
            </p:spPr>
          </p:pic>
          <p:pic>
            <p:nvPicPr>
              <p:cNvPr id="20" name="Bildobjekt 19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5400000">
                <a:off x="7561582" y="5803969"/>
                <a:ext cx="496755" cy="676079"/>
              </a:xfrm>
              <a:prstGeom prst="rect">
                <a:avLst/>
              </a:prstGeom>
            </p:spPr>
          </p:pic>
          <p:pic>
            <p:nvPicPr>
              <p:cNvPr id="21" name="Bildobjekt 20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53000" y="5803969"/>
                <a:ext cx="496755" cy="676079"/>
              </a:xfrm>
              <a:prstGeom prst="rect">
                <a:avLst/>
              </a:prstGeom>
            </p:spPr>
          </p:pic>
          <p:pic>
            <p:nvPicPr>
              <p:cNvPr id="22" name="Bildobjekt 21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32021" y="5803969"/>
                <a:ext cx="496755" cy="676079"/>
              </a:xfrm>
              <a:prstGeom prst="rect">
                <a:avLst/>
              </a:prstGeom>
            </p:spPr>
          </p:pic>
          <p:pic>
            <p:nvPicPr>
              <p:cNvPr id="23" name="Bildobjekt 22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5400000">
                <a:off x="8101583" y="5803969"/>
                <a:ext cx="496755" cy="676079"/>
              </a:xfrm>
              <a:prstGeom prst="rect">
                <a:avLst/>
              </a:prstGeom>
            </p:spPr>
          </p:pic>
        </p:grpSp>
      </p:grpSp>
      <p:grpSp>
        <p:nvGrpSpPr>
          <p:cNvPr id="2" name="Grupp 1"/>
          <p:cNvGrpSpPr/>
          <p:nvPr/>
        </p:nvGrpSpPr>
        <p:grpSpPr>
          <a:xfrm>
            <a:off x="318000" y="1314000"/>
            <a:ext cx="3990336" cy="3970231"/>
            <a:chOff x="318000" y="1314000"/>
            <a:chExt cx="3990336" cy="3970231"/>
          </a:xfrm>
        </p:grpSpPr>
        <p:pic>
          <p:nvPicPr>
            <p:cNvPr id="3" name="Bildobjekt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8000" y="1314000"/>
              <a:ext cx="3990336" cy="3735000"/>
            </a:xfrm>
            <a:prstGeom prst="rect">
              <a:avLst/>
            </a:prstGeom>
          </p:spPr>
        </p:pic>
        <p:sp>
          <p:nvSpPr>
            <p:cNvPr id="24" name="Rectangle 3"/>
            <p:cNvSpPr>
              <a:spLocks noChangeArrowheads="1"/>
            </p:cNvSpPr>
            <p:nvPr/>
          </p:nvSpPr>
          <p:spPr bwMode="auto">
            <a:xfrm rot="778530">
              <a:off x="989093" y="4886686"/>
              <a:ext cx="827177" cy="3975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488" tIns="44450" rIns="90488" bIns="44450">
              <a:spAutoFit/>
            </a:bodyPr>
            <a:lstStyle>
              <a:lvl1pPr marL="360363" indent="-360363" defTabSz="762000">
                <a:spcBef>
                  <a:spcPct val="20000"/>
                </a:spcBef>
                <a:buSzPct val="10000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spcBef>
                  <a:spcPct val="20000"/>
                </a:spcBef>
                <a:buSzPct val="10000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spcBef>
                  <a:spcPct val="20000"/>
                </a:spcBef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spcBef>
                  <a:spcPct val="20000"/>
                </a:spcBef>
                <a:buSzPct val="10000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spcBef>
                  <a:spcPct val="20000"/>
                </a:spcBef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indent="0" algn="ctr">
                <a:spcBef>
                  <a:spcPct val="0"/>
                </a:spcBef>
                <a:buSzTx/>
                <a:buFontTx/>
                <a:buNone/>
              </a:pPr>
              <a:r>
                <a:rPr lang="en-US" altLang="sv-SE" sz="2000" b="1" dirty="0">
                  <a:solidFill>
                    <a:schemeClr val="bg2">
                      <a:lumMod val="25000"/>
                    </a:schemeClr>
                  </a:solidFill>
                  <a:latin typeface="+mn-lt"/>
                </a:rPr>
                <a:t>South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355940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>
          <a:xfrm>
            <a:off x="228000" y="234001"/>
            <a:ext cx="9315000" cy="855000"/>
          </a:xfrm>
        </p:spPr>
        <p:txBody>
          <a:bodyPr>
            <a:noAutofit/>
          </a:bodyPr>
          <a:lstStyle/>
          <a:p>
            <a:r>
              <a:rPr lang="en-US" sz="3600" dirty="0">
                <a:latin typeface="Arial Black" panose="020B0A04020102020204" pitchFamily="34" charset="0"/>
              </a:rPr>
              <a:t>You cannot always follow suit</a:t>
            </a:r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4278000" y="1314000"/>
            <a:ext cx="5040000" cy="1567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4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When a suit has been played a couple of rounds, you may not be able to </a:t>
            </a:r>
            <a:r>
              <a:rPr lang="en-US" altLang="sv-SE" sz="2400" b="1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follow suit </a:t>
            </a:r>
            <a:r>
              <a:rPr lang="en-US" altLang="sv-SE" sz="24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anymore. You can then play any card you like, in any suit.</a:t>
            </a: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4278000" y="3419900"/>
            <a:ext cx="4860000" cy="4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4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This is called to </a:t>
            </a:r>
            <a:r>
              <a:rPr lang="en-US" altLang="sv-SE" sz="2400" b="1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discard</a:t>
            </a:r>
            <a:r>
              <a:rPr lang="en-US" altLang="sv-SE" sz="24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.</a:t>
            </a:r>
          </a:p>
        </p:txBody>
      </p:sp>
      <p:pic>
        <p:nvPicPr>
          <p:cNvPr id="2" name="Bildobjekt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001" y="1728287"/>
            <a:ext cx="3960000" cy="3185713"/>
          </a:xfrm>
          <a:prstGeom prst="rect">
            <a:avLst/>
          </a:prstGeom>
        </p:spPr>
      </p:pic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4323000" y="4355568"/>
            <a:ext cx="4860000" cy="82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4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You can never win the trick when you discard!</a:t>
            </a:r>
          </a:p>
        </p:txBody>
      </p:sp>
    </p:spTree>
    <p:extLst>
      <p:ext uri="{BB962C8B-B14F-4D97-AF65-F5344CB8AC3E}">
        <p14:creationId xmlns:p14="http://schemas.microsoft.com/office/powerpoint/2010/main" val="3648682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>
          <a:xfrm>
            <a:off x="228000" y="234001"/>
            <a:ext cx="9315000" cy="855000"/>
          </a:xfrm>
        </p:spPr>
        <p:txBody>
          <a:bodyPr>
            <a:noAutofit/>
          </a:bodyPr>
          <a:lstStyle/>
          <a:p>
            <a:r>
              <a:rPr lang="en-US" sz="3600" dirty="0">
                <a:latin typeface="Arial Black" panose="020B0A04020102020204" pitchFamily="34" charset="0"/>
              </a:rPr>
              <a:t>We can also play with trumps!</a:t>
            </a:r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4278000" y="1421236"/>
            <a:ext cx="5040000" cy="82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4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We can also decide that one of the suit will be </a:t>
            </a:r>
            <a:r>
              <a:rPr lang="en-US" altLang="sv-SE" sz="2400" b="1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trumps. </a:t>
            </a:r>
            <a:r>
              <a:rPr lang="en-US" altLang="sv-SE" sz="24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More about this later.</a:t>
            </a: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4278000" y="2825568"/>
            <a:ext cx="4860000" cy="82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4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The trump suit receives a higher rank than the other suits.</a:t>
            </a:r>
          </a:p>
        </p:txBody>
      </p:sp>
      <p:pic>
        <p:nvPicPr>
          <p:cNvPr id="2" name="Bildobjekt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001" y="1728287"/>
            <a:ext cx="3960000" cy="3185713"/>
          </a:xfrm>
          <a:prstGeom prst="rect">
            <a:avLst/>
          </a:prstGeom>
        </p:spPr>
      </p:pic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4323000" y="3851236"/>
            <a:ext cx="4995000" cy="1197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4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When you do not have any cards in the suit lead (diamonds), you can play a spade (trump) and win the trick.</a:t>
            </a: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4278000" y="5264900"/>
            <a:ext cx="4860000" cy="4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4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This is called </a:t>
            </a:r>
            <a:r>
              <a:rPr lang="en-US" altLang="sv-SE" sz="2400" b="1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ruffing</a:t>
            </a:r>
            <a:r>
              <a:rPr lang="en-US" altLang="sv-SE" sz="24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194267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>
          <a:xfrm>
            <a:off x="228000" y="234001"/>
            <a:ext cx="9450000" cy="855000"/>
          </a:xfrm>
        </p:spPr>
        <p:txBody>
          <a:bodyPr>
            <a:noAutofit/>
          </a:bodyPr>
          <a:lstStyle/>
          <a:p>
            <a:r>
              <a:rPr lang="en-US" sz="3600" dirty="0">
                <a:latin typeface="Arial Black" panose="020B0A04020102020204" pitchFamily="34" charset="0"/>
              </a:rPr>
              <a:t>Bridge consists of bidding and play</a:t>
            </a: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323000" y="1951904"/>
            <a:ext cx="5268000" cy="233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4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Bridge has two phases</a:t>
            </a:r>
            <a:br>
              <a:rPr lang="en-US" altLang="sv-SE" sz="2400" dirty="0">
                <a:solidFill>
                  <a:schemeClr val="bg2">
                    <a:lumMod val="25000"/>
                  </a:schemeClr>
                </a:solidFill>
                <a:latin typeface="+mn-lt"/>
              </a:rPr>
            </a:br>
            <a:endParaRPr lang="en-US" altLang="sv-SE" sz="1400" dirty="0">
              <a:solidFill>
                <a:schemeClr val="bg2">
                  <a:lumMod val="25000"/>
                </a:schemeClr>
              </a:solidFill>
              <a:latin typeface="+mn-lt"/>
            </a:endParaRPr>
          </a:p>
          <a:p>
            <a:pPr>
              <a:spcBef>
                <a:spcPct val="0"/>
              </a:spcBef>
              <a:buSzTx/>
              <a:buFont typeface="Symbol" panose="05050102010706020507" pitchFamily="18" charset="2"/>
              <a:buChar char="§"/>
            </a:pPr>
            <a:r>
              <a:rPr lang="en-US" altLang="sv-SE" sz="24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Bidding</a:t>
            </a:r>
            <a:r>
              <a:rPr lang="en-US" altLang="sv-SE" sz="24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, where the players decide who will play and if there is a trump.</a:t>
            </a:r>
            <a:br>
              <a:rPr lang="en-US" altLang="sv-SE" sz="2400" dirty="0">
                <a:solidFill>
                  <a:schemeClr val="bg2">
                    <a:lumMod val="25000"/>
                  </a:schemeClr>
                </a:solidFill>
                <a:latin typeface="+mn-lt"/>
              </a:rPr>
            </a:br>
            <a:endParaRPr lang="en-US" altLang="sv-SE" sz="1200" dirty="0">
              <a:solidFill>
                <a:schemeClr val="bg2">
                  <a:lumMod val="25000"/>
                </a:schemeClr>
              </a:solidFill>
              <a:latin typeface="+mn-lt"/>
            </a:endParaRPr>
          </a:p>
          <a:p>
            <a:pPr>
              <a:spcBef>
                <a:spcPct val="0"/>
              </a:spcBef>
              <a:buSzTx/>
              <a:buFont typeface="Symbol" panose="05050102010706020507" pitchFamily="18" charset="2"/>
              <a:buChar char="§"/>
            </a:pPr>
            <a:r>
              <a:rPr lang="en-US" altLang="sv-SE" sz="24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Play, </a:t>
            </a:r>
            <a:r>
              <a:rPr lang="en-US" altLang="sv-SE" sz="2400" dirty="0">
                <a:latin typeface="+mn-lt"/>
              </a:rPr>
              <a:t> where the goal is to win as many tricks as possible.</a:t>
            </a:r>
            <a:endParaRPr lang="en-US" altLang="sv-SE" sz="24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2523000" y="5499000"/>
            <a:ext cx="5850000" cy="4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400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Minibridge</a:t>
            </a:r>
            <a:r>
              <a:rPr lang="en-US" altLang="sv-SE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en-US" altLang="sv-SE" sz="2400" dirty="0">
                <a:latin typeface="+mn-lt"/>
              </a:rPr>
              <a:t>has a simplified bidding phase</a:t>
            </a:r>
            <a:r>
              <a:rPr lang="en-US" altLang="sv-SE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99" y="1314144"/>
            <a:ext cx="3793769" cy="3689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205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>
          <a:xfrm>
            <a:off x="183000" y="230127"/>
            <a:ext cx="8543925" cy="678873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Arial Black" panose="020B0A04020102020204" pitchFamily="34" charset="0"/>
              </a:rPr>
              <a:t>Bidding in </a:t>
            </a:r>
            <a:r>
              <a:rPr lang="en-US" sz="3600" dirty="0" err="1">
                <a:latin typeface="Arial Black" panose="020B0A04020102020204" pitchFamily="34" charset="0"/>
              </a:rPr>
              <a:t>Minibridge</a:t>
            </a:r>
            <a:endParaRPr lang="en-US" sz="3600" dirty="0">
              <a:latin typeface="Arial Black" panose="020B0A04020102020204" pitchFamily="34" charset="0"/>
            </a:endParaRPr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273000" y="3661455"/>
            <a:ext cx="4455000" cy="397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000" b="1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Each player computes his hand strength.</a:t>
            </a:r>
          </a:p>
        </p:txBody>
      </p:sp>
      <p:pic>
        <p:nvPicPr>
          <p:cNvPr id="8" name="Bildobjekt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863000" y="999001"/>
            <a:ext cx="651370" cy="1027008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9" name="Bildobjekt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8000" y="1494001"/>
            <a:ext cx="659362" cy="10350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0" name="Bildobjekt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8000" y="1989001"/>
            <a:ext cx="663360" cy="1027008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1" name="Bildobjekt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3000" y="2484001"/>
            <a:ext cx="671352" cy="10350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12" name="textruta 11"/>
          <p:cNvSpPr txBox="1"/>
          <p:nvPr/>
        </p:nvSpPr>
        <p:spPr>
          <a:xfrm>
            <a:off x="5628000" y="999001"/>
            <a:ext cx="225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>
                    <a:lumMod val="75000"/>
                  </a:schemeClr>
                </a:solidFill>
              </a:rPr>
              <a:t>A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ce - 4 points</a:t>
            </a:r>
          </a:p>
        </p:txBody>
      </p:sp>
      <p:sp>
        <p:nvSpPr>
          <p:cNvPr id="18" name="textruta 17"/>
          <p:cNvSpPr txBox="1"/>
          <p:nvPr/>
        </p:nvSpPr>
        <p:spPr>
          <a:xfrm>
            <a:off x="5943000" y="1539001"/>
            <a:ext cx="2745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>
                    <a:lumMod val="75000"/>
                  </a:schemeClr>
                </a:solidFill>
              </a:rPr>
              <a:t>K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ing - 3 points</a:t>
            </a:r>
          </a:p>
        </p:txBody>
      </p:sp>
      <p:sp>
        <p:nvSpPr>
          <p:cNvPr id="19" name="textruta 18"/>
          <p:cNvSpPr txBox="1"/>
          <p:nvPr/>
        </p:nvSpPr>
        <p:spPr>
          <a:xfrm>
            <a:off x="6303000" y="2034001"/>
            <a:ext cx="297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>
                    <a:lumMod val="75000"/>
                  </a:schemeClr>
                </a:solidFill>
              </a:rPr>
              <a:t>Q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ueen - 2 points</a:t>
            </a:r>
          </a:p>
        </p:txBody>
      </p:sp>
      <p:sp>
        <p:nvSpPr>
          <p:cNvPr id="20" name="textruta 19"/>
          <p:cNvSpPr txBox="1"/>
          <p:nvPr/>
        </p:nvSpPr>
        <p:spPr>
          <a:xfrm>
            <a:off x="6573000" y="2574001"/>
            <a:ext cx="261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>
                    <a:lumMod val="75000"/>
                  </a:schemeClr>
                </a:solidFill>
              </a:rPr>
              <a:t>J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ack - 1 point</a:t>
            </a:r>
          </a:p>
        </p:txBody>
      </p:sp>
      <p:pic>
        <p:nvPicPr>
          <p:cNvPr id="21" name="Bildobjekt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000" y="4059000"/>
            <a:ext cx="2385000" cy="2259822"/>
          </a:xfrm>
          <a:prstGeom prst="rect">
            <a:avLst/>
          </a:prstGeom>
        </p:spPr>
      </p:pic>
      <p:sp>
        <p:nvSpPr>
          <p:cNvPr id="22" name="Rectangle 3"/>
          <p:cNvSpPr>
            <a:spLocks noChangeArrowheads="1"/>
          </p:cNvSpPr>
          <p:nvPr/>
        </p:nvSpPr>
        <p:spPr bwMode="auto">
          <a:xfrm>
            <a:off x="3018000" y="4185349"/>
            <a:ext cx="1755000" cy="1628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  <a:tabLst>
                <a:tab pos="1436688" algn="r"/>
              </a:tabLst>
            </a:pPr>
            <a:r>
              <a:rPr lang="en-US" altLang="sv-SE" sz="20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Spades 	 4 p</a:t>
            </a:r>
          </a:p>
          <a:p>
            <a:pPr marL="0" indent="0">
              <a:spcBef>
                <a:spcPct val="0"/>
              </a:spcBef>
              <a:buSzTx/>
              <a:buFontTx/>
              <a:buNone/>
              <a:tabLst>
                <a:tab pos="625475" algn="l"/>
                <a:tab pos="1436688" algn="r"/>
              </a:tabLst>
            </a:pPr>
            <a:r>
              <a:rPr lang="en-US" altLang="sv-SE" sz="20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Hearts 	 7 p</a:t>
            </a:r>
          </a:p>
          <a:p>
            <a:pPr marL="0" indent="0">
              <a:spcBef>
                <a:spcPct val="0"/>
              </a:spcBef>
              <a:buSzTx/>
              <a:buFontTx/>
              <a:buNone/>
              <a:tabLst>
                <a:tab pos="1436688" algn="r"/>
              </a:tabLst>
            </a:pPr>
            <a:r>
              <a:rPr lang="en-US" altLang="sv-SE" sz="20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Diamonds 	 2 p</a:t>
            </a:r>
          </a:p>
          <a:p>
            <a:pPr marL="0" indent="0">
              <a:spcBef>
                <a:spcPct val="0"/>
              </a:spcBef>
              <a:buSzTx/>
              <a:buFontTx/>
              <a:buNone/>
              <a:tabLst>
                <a:tab pos="1436688" algn="r"/>
              </a:tabLst>
            </a:pPr>
            <a:r>
              <a:rPr lang="en-US" altLang="sv-SE" sz="20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Clubs 	 2 p</a:t>
            </a:r>
          </a:p>
          <a:p>
            <a:pPr marL="0" indent="0">
              <a:spcBef>
                <a:spcPct val="0"/>
              </a:spcBef>
              <a:buSzTx/>
              <a:buFontTx/>
              <a:buNone/>
              <a:tabLst>
                <a:tab pos="1436688" algn="r"/>
              </a:tabLst>
            </a:pPr>
            <a:r>
              <a:rPr lang="en-US" altLang="sv-SE" sz="2000" b="1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Total 	 13 p</a:t>
            </a:r>
          </a:p>
        </p:txBody>
      </p:sp>
      <p:sp>
        <p:nvSpPr>
          <p:cNvPr id="23" name="Rectangle 3"/>
          <p:cNvSpPr>
            <a:spLocks noChangeArrowheads="1"/>
          </p:cNvSpPr>
          <p:nvPr/>
        </p:nvSpPr>
        <p:spPr bwMode="auto">
          <a:xfrm>
            <a:off x="5223000" y="4339952"/>
            <a:ext cx="4230000" cy="705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The pair </a:t>
            </a:r>
            <a:r>
              <a:rPr lang="en-US" altLang="sv-SE" sz="2000" dirty="0">
                <a:latin typeface="+mn-lt"/>
              </a:rPr>
              <a:t>with more points win the bidding and will handle the play.</a:t>
            </a:r>
          </a:p>
        </p:txBody>
      </p:sp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5223000" y="5198679"/>
            <a:ext cx="4230000" cy="705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The player </a:t>
            </a:r>
            <a:r>
              <a:rPr lang="en-US" altLang="sv-SE" sz="2000" dirty="0">
                <a:latin typeface="+mn-lt"/>
              </a:rPr>
              <a:t>with more points, in the winning pair, becomes declarer</a:t>
            </a:r>
            <a:endParaRPr lang="en-US" altLang="sv-SE" sz="20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25" name="Rectangle 3"/>
          <p:cNvSpPr>
            <a:spLocks noChangeArrowheads="1"/>
          </p:cNvSpPr>
          <p:nvPr/>
        </p:nvSpPr>
        <p:spPr bwMode="auto">
          <a:xfrm>
            <a:off x="3783000" y="5949000"/>
            <a:ext cx="4545000" cy="36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1800" dirty="0">
                <a:solidFill>
                  <a:srgbClr val="FF0000"/>
                </a:solidFill>
                <a:latin typeface="+mn-lt"/>
              </a:rPr>
              <a:t>If both pairs have 20 points, we deal again.</a:t>
            </a:r>
          </a:p>
        </p:txBody>
      </p:sp>
      <p:sp>
        <p:nvSpPr>
          <p:cNvPr id="26" name="Rectangle 3"/>
          <p:cNvSpPr>
            <a:spLocks noChangeArrowheads="1"/>
          </p:cNvSpPr>
          <p:nvPr/>
        </p:nvSpPr>
        <p:spPr bwMode="auto">
          <a:xfrm>
            <a:off x="5223000" y="3789000"/>
            <a:ext cx="4230000" cy="397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The Dealer </a:t>
            </a:r>
            <a:r>
              <a:rPr lang="en-US" altLang="sv-SE" sz="2000" dirty="0">
                <a:latin typeface="+mn-lt"/>
              </a:rPr>
              <a:t>start telling his points.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054" y="813291"/>
            <a:ext cx="2863421" cy="2784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9348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000" y="999000"/>
            <a:ext cx="4256973" cy="4275000"/>
          </a:xfrm>
          <a:prstGeom prst="rect">
            <a:avLst/>
          </a:prstGeom>
        </p:spPr>
      </p:pic>
      <p:sp>
        <p:nvSpPr>
          <p:cNvPr id="4" name="Rubrik 3"/>
          <p:cNvSpPr>
            <a:spLocks noGrp="1"/>
          </p:cNvSpPr>
          <p:nvPr>
            <p:ph type="title"/>
          </p:nvPr>
        </p:nvSpPr>
        <p:spPr>
          <a:xfrm>
            <a:off x="228000" y="324000"/>
            <a:ext cx="9360000" cy="540000"/>
          </a:xfrm>
        </p:spPr>
        <p:txBody>
          <a:bodyPr>
            <a:noAutofit/>
          </a:bodyPr>
          <a:lstStyle/>
          <a:p>
            <a:r>
              <a:rPr lang="en-US" sz="3600" dirty="0">
                <a:latin typeface="Arial Black" panose="020B0A04020102020204" pitchFamily="34" charset="0"/>
              </a:rPr>
              <a:t>Bidding - with or without trumps</a:t>
            </a:r>
          </a:p>
        </p:txBody>
      </p:sp>
      <p:sp>
        <p:nvSpPr>
          <p:cNvPr id="31" name="textruta 30"/>
          <p:cNvSpPr txBox="1"/>
          <p:nvPr/>
        </p:nvSpPr>
        <p:spPr>
          <a:xfrm>
            <a:off x="318000" y="4779000"/>
            <a:ext cx="126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Declarer</a:t>
            </a:r>
          </a:p>
        </p:txBody>
      </p:sp>
      <p:sp>
        <p:nvSpPr>
          <p:cNvPr id="32" name="textruta 31"/>
          <p:cNvSpPr txBox="1"/>
          <p:nvPr/>
        </p:nvSpPr>
        <p:spPr>
          <a:xfrm>
            <a:off x="3603000" y="1674000"/>
            <a:ext cx="99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Dummy</a:t>
            </a:r>
          </a:p>
        </p:txBody>
      </p:sp>
      <p:sp>
        <p:nvSpPr>
          <p:cNvPr id="33" name="Rectangle 3"/>
          <p:cNvSpPr>
            <a:spLocks noChangeArrowheads="1"/>
          </p:cNvSpPr>
          <p:nvPr/>
        </p:nvSpPr>
        <p:spPr bwMode="auto">
          <a:xfrm>
            <a:off x="5133000" y="1089000"/>
            <a:ext cx="4275000" cy="82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400" b="1" dirty="0">
                <a:latin typeface="+mn-lt"/>
              </a:rPr>
              <a:t>Dummy </a:t>
            </a:r>
            <a:r>
              <a:rPr lang="en-US" altLang="sv-SE" sz="2400" dirty="0">
                <a:latin typeface="+mn-lt"/>
              </a:rPr>
              <a:t>puts his cards face down on the table.</a:t>
            </a:r>
          </a:p>
        </p:txBody>
      </p:sp>
      <p:sp>
        <p:nvSpPr>
          <p:cNvPr id="34" name="Rectangle 3"/>
          <p:cNvSpPr>
            <a:spLocks noChangeArrowheads="1"/>
          </p:cNvSpPr>
          <p:nvPr/>
        </p:nvSpPr>
        <p:spPr bwMode="auto">
          <a:xfrm>
            <a:off x="5133000" y="2304000"/>
            <a:ext cx="4230000" cy="82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400" b="1" dirty="0">
                <a:latin typeface="+mn-lt"/>
              </a:rPr>
              <a:t>Declarer </a:t>
            </a:r>
            <a:r>
              <a:rPr lang="en-US" altLang="sv-SE" sz="2400" dirty="0">
                <a:latin typeface="+mn-lt"/>
              </a:rPr>
              <a:t>decides whether to play with or without trumps.</a:t>
            </a:r>
          </a:p>
        </p:txBody>
      </p:sp>
      <p:sp>
        <p:nvSpPr>
          <p:cNvPr id="35" name="Rectangle 3"/>
          <p:cNvSpPr>
            <a:spLocks noChangeArrowheads="1"/>
          </p:cNvSpPr>
          <p:nvPr/>
        </p:nvSpPr>
        <p:spPr bwMode="auto">
          <a:xfrm>
            <a:off x="5133000" y="3536236"/>
            <a:ext cx="4230000" cy="82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400" dirty="0">
                <a:latin typeface="+mn-lt"/>
              </a:rPr>
              <a:t>With </a:t>
            </a:r>
            <a:r>
              <a:rPr lang="en-US" altLang="sv-SE" sz="2400" b="1" dirty="0">
                <a:latin typeface="+mn-lt"/>
              </a:rPr>
              <a:t>at least eight cards </a:t>
            </a:r>
            <a:r>
              <a:rPr lang="en-US" altLang="sv-SE" sz="2400" dirty="0">
                <a:latin typeface="+mn-lt"/>
              </a:rPr>
              <a:t>in a suit, we play with it as trumps.</a:t>
            </a:r>
          </a:p>
        </p:txBody>
      </p:sp>
      <p:sp>
        <p:nvSpPr>
          <p:cNvPr id="5" name="Rektangulär 4"/>
          <p:cNvSpPr/>
          <p:nvPr/>
        </p:nvSpPr>
        <p:spPr>
          <a:xfrm>
            <a:off x="2343000" y="5004000"/>
            <a:ext cx="2070000" cy="765000"/>
          </a:xfrm>
          <a:prstGeom prst="wedgeRectCallout">
            <a:avLst>
              <a:gd name="adj1" fmla="val -63961"/>
              <a:gd name="adj2" fmla="val -18529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2">
                    <a:lumMod val="10000"/>
                  </a:schemeClr>
                </a:solidFill>
              </a:rPr>
              <a:t>Spades will be trumps</a:t>
            </a:r>
          </a:p>
        </p:txBody>
      </p:sp>
    </p:spTree>
    <p:extLst>
      <p:ext uri="{BB962C8B-B14F-4D97-AF65-F5344CB8AC3E}">
        <p14:creationId xmlns:p14="http://schemas.microsoft.com/office/powerpoint/2010/main" val="3637040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>
          <a:xfrm>
            <a:off x="228000" y="324000"/>
            <a:ext cx="9360000" cy="540000"/>
          </a:xfrm>
        </p:spPr>
        <p:txBody>
          <a:bodyPr>
            <a:noAutofit/>
          </a:bodyPr>
          <a:lstStyle/>
          <a:p>
            <a:r>
              <a:rPr lang="en-US" sz="3600" dirty="0">
                <a:latin typeface="Arial Black" panose="020B0A04020102020204" pitchFamily="34" charset="0"/>
              </a:rPr>
              <a:t>The opening lead</a:t>
            </a:r>
          </a:p>
        </p:txBody>
      </p:sp>
      <p:sp>
        <p:nvSpPr>
          <p:cNvPr id="33" name="Rectangle 3"/>
          <p:cNvSpPr>
            <a:spLocks noChangeArrowheads="1"/>
          </p:cNvSpPr>
          <p:nvPr/>
        </p:nvSpPr>
        <p:spPr bwMode="auto">
          <a:xfrm>
            <a:off x="453000" y="4599000"/>
            <a:ext cx="4230000" cy="82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400" dirty="0">
                <a:latin typeface="+mn-lt"/>
              </a:rPr>
              <a:t>The player to the left of declarer leads the first card.</a:t>
            </a:r>
          </a:p>
        </p:txBody>
      </p:sp>
      <p:sp>
        <p:nvSpPr>
          <p:cNvPr id="34" name="Rectangle 3"/>
          <p:cNvSpPr>
            <a:spLocks noChangeArrowheads="1"/>
          </p:cNvSpPr>
          <p:nvPr/>
        </p:nvSpPr>
        <p:spPr bwMode="auto">
          <a:xfrm>
            <a:off x="4728000" y="909000"/>
            <a:ext cx="4860000" cy="82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400" b="1" dirty="0">
                <a:latin typeface="+mn-lt"/>
              </a:rPr>
              <a:t>Dummy </a:t>
            </a:r>
            <a:r>
              <a:rPr lang="en-US" altLang="sv-SE" sz="2400" dirty="0">
                <a:latin typeface="+mn-lt"/>
              </a:rPr>
              <a:t>now turns his cards face up with the trumps to his right.</a:t>
            </a:r>
          </a:p>
        </p:txBody>
      </p:sp>
      <p:sp>
        <p:nvSpPr>
          <p:cNvPr id="35" name="Rectangle 3"/>
          <p:cNvSpPr>
            <a:spLocks noChangeArrowheads="1"/>
          </p:cNvSpPr>
          <p:nvPr/>
        </p:nvSpPr>
        <p:spPr bwMode="auto">
          <a:xfrm>
            <a:off x="4908000" y="5364000"/>
            <a:ext cx="4230000" cy="82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400" b="1" dirty="0">
                <a:latin typeface="+mn-lt"/>
              </a:rPr>
              <a:t>Declarer </a:t>
            </a:r>
            <a:r>
              <a:rPr lang="en-US" altLang="sv-SE" sz="2400" dirty="0">
                <a:latin typeface="+mn-lt"/>
              </a:rPr>
              <a:t>plays his own and dummy’s cards from now on.</a:t>
            </a:r>
            <a:endParaRPr lang="en-US" altLang="sv-SE" sz="2400" b="1" dirty="0"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991" y="909000"/>
            <a:ext cx="2957673" cy="2904576"/>
          </a:xfrm>
          <a:prstGeom prst="rect">
            <a:avLst/>
          </a:prstGeom>
        </p:spPr>
      </p:pic>
      <p:sp>
        <p:nvSpPr>
          <p:cNvPr id="32" name="textruta 31"/>
          <p:cNvSpPr txBox="1"/>
          <p:nvPr/>
        </p:nvSpPr>
        <p:spPr>
          <a:xfrm>
            <a:off x="2746653" y="1033189"/>
            <a:ext cx="945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Dummy</a:t>
            </a:r>
          </a:p>
        </p:txBody>
      </p:sp>
      <p:sp>
        <p:nvSpPr>
          <p:cNvPr id="31" name="textruta 30"/>
          <p:cNvSpPr txBox="1"/>
          <p:nvPr/>
        </p:nvSpPr>
        <p:spPr>
          <a:xfrm>
            <a:off x="847827" y="3691147"/>
            <a:ext cx="126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Declarer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3000" y="1737432"/>
            <a:ext cx="3797402" cy="3722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3267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-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2075</TotalTime>
  <Words>696</Words>
  <Application>Microsoft Office PowerPoint</Application>
  <PresentationFormat>A4 Paper (210x297 mm)</PresentationFormat>
  <Paragraphs>88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Arial Black</vt:lpstr>
      <vt:lpstr>Berlin Sans FB Demi</vt:lpstr>
      <vt:lpstr>Calibri</vt:lpstr>
      <vt:lpstr>Calibri Light</vt:lpstr>
      <vt:lpstr>Symbol</vt:lpstr>
      <vt:lpstr>Wingdings</vt:lpstr>
      <vt:lpstr>Office-tema</vt:lpstr>
      <vt:lpstr>PowerPoint Presentation</vt:lpstr>
      <vt:lpstr>Bridge is a card game… …for four people</vt:lpstr>
      <vt:lpstr>The goal is to win tricks</vt:lpstr>
      <vt:lpstr>You cannot always follow suit</vt:lpstr>
      <vt:lpstr>We can also play with trumps!</vt:lpstr>
      <vt:lpstr>Bridge consists of bidding and play</vt:lpstr>
      <vt:lpstr>Bidding in Minibridge</vt:lpstr>
      <vt:lpstr>Bidding - with or without trumps</vt:lpstr>
      <vt:lpstr>The opening lead</vt:lpstr>
      <vt:lpstr>Summary</vt:lpstr>
      <vt:lpstr>Extended bidding</vt:lpstr>
      <vt:lpstr>Find the right contract with the Stair</vt:lpstr>
      <vt:lpstr>Scoring</vt:lpstr>
      <vt:lpstr>Good luck with bridge in the future!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Janne</dc:creator>
  <cp:lastModifiedBy>Fellus</cp:lastModifiedBy>
  <cp:revision>180</cp:revision>
  <cp:lastPrinted>2017-05-30T06:54:19Z</cp:lastPrinted>
  <dcterms:created xsi:type="dcterms:W3CDTF">2017-05-29T10:48:30Z</dcterms:created>
  <dcterms:modified xsi:type="dcterms:W3CDTF">2019-03-13T15:48:03Z</dcterms:modified>
</cp:coreProperties>
</file>