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1" r:id="rId3"/>
    <p:sldId id="288" r:id="rId4"/>
    <p:sldId id="289" r:id="rId5"/>
    <p:sldId id="290" r:id="rId6"/>
    <p:sldId id="287" r:id="rId7"/>
    <p:sldId id="277" r:id="rId8"/>
    <p:sldId id="262" r:id="rId9"/>
  </p:sldIdLst>
  <p:sldSz cx="9906000" cy="6858000" type="A4"/>
  <p:notesSz cx="6888163" cy="100203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99FF"/>
    <a:srgbClr val="A20000"/>
    <a:srgbClr val="03A600"/>
    <a:srgbClr val="FF9933"/>
    <a:srgbClr val="FF3505"/>
    <a:srgbClr val="FFFF99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260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900935" y="0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518724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900935" y="9518724"/>
            <a:ext cx="2985621" cy="501576"/>
          </a:xfrm>
          <a:prstGeom prst="rect">
            <a:avLst/>
          </a:prstGeom>
        </p:spPr>
        <p:txBody>
          <a:bodyPr vert="horz" lIns="92444" tIns="46222" rIns="92444" bIns="46222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902076" y="1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8976" y="4822825"/>
            <a:ext cx="5510213" cy="3944938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902076" y="9518650"/>
            <a:ext cx="2984500" cy="50165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8: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8: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618991" y="4262816"/>
            <a:ext cx="4714868" cy="551780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Strong Hands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8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7" y="1715035"/>
            <a:ext cx="4878684" cy="456446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896" y="214498"/>
            <a:ext cx="8543925" cy="77454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Strong Opening Hands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192601" y="1306573"/>
            <a:ext cx="4998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 22+ hcp and an unbalanced hand</a:t>
            </a:r>
            <a:endParaRPr lang="en-US" sz="2400" dirty="0"/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539426" y="3790802"/>
            <a:ext cx="36034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7"/>
            <a:r>
              <a:rPr lang="en-US" sz="2400" dirty="0" smtClean="0"/>
              <a:t>which shows</a:t>
            </a:r>
          </a:p>
          <a:p>
            <a:pPr marL="179387"/>
            <a:r>
              <a:rPr lang="en-US" sz="2800" b="1" dirty="0" smtClean="0"/>
              <a:t>5+ card spade suit </a:t>
            </a:r>
            <a:r>
              <a:rPr lang="en-US" sz="2400" dirty="0" smtClean="0"/>
              <a:t>and</a:t>
            </a:r>
          </a:p>
          <a:p>
            <a:pPr marL="179387"/>
            <a:r>
              <a:rPr lang="en-US" sz="2800" b="1" dirty="0" smtClean="0"/>
              <a:t>22+ hcp </a:t>
            </a:r>
            <a:r>
              <a:rPr lang="en-US" sz="2800" dirty="0" smtClean="0"/>
              <a:t>and</a:t>
            </a:r>
          </a:p>
          <a:p>
            <a:pPr marL="179387"/>
            <a:r>
              <a:rPr lang="en-US" sz="2800" b="1" dirty="0" smtClean="0"/>
              <a:t>an unbalanced hand.</a:t>
            </a:r>
            <a:endParaRPr lang="en-US" sz="2800" dirty="0">
              <a:solidFill>
                <a:srgbClr val="009900"/>
              </a:solidFill>
            </a:endParaRPr>
          </a:p>
        </p:txBody>
      </p:sp>
      <p:grpSp>
        <p:nvGrpSpPr>
          <p:cNvPr id="9" name="Grupp 8"/>
          <p:cNvGrpSpPr/>
          <p:nvPr/>
        </p:nvGrpSpPr>
        <p:grpSpPr>
          <a:xfrm>
            <a:off x="4919511" y="2544841"/>
            <a:ext cx="3281175" cy="471278"/>
            <a:chOff x="4919511" y="2544841"/>
            <a:chExt cx="3281175" cy="471278"/>
          </a:xfrm>
        </p:grpSpPr>
        <p:sp>
          <p:nvSpPr>
            <p:cNvPr id="48" name="textruta 47">
              <a:extLst>
                <a:ext uri="{FF2B5EF4-FFF2-40B4-BE49-F238E27FC236}">
                  <a16:creationId xmlns:a16="http://schemas.microsoft.com/office/drawing/2014/main" id="{47BB7884-352F-4A37-9CF6-EFAABA429673}"/>
                </a:ext>
              </a:extLst>
            </p:cNvPr>
            <p:cNvSpPr txBox="1"/>
            <p:nvPr/>
          </p:nvSpPr>
          <p:spPr>
            <a:xfrm>
              <a:off x="4919511" y="2544841"/>
              <a:ext cx="2331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Partner responds</a:t>
              </a:r>
              <a:endParaRPr lang="en-US" sz="2400" dirty="0"/>
            </a:p>
          </p:txBody>
        </p:sp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1C86B474-15D0-4444-8EC7-DB52549680DE}"/>
                </a:ext>
              </a:extLst>
            </p:cNvPr>
            <p:cNvGrpSpPr/>
            <p:nvPr/>
          </p:nvGrpSpPr>
          <p:grpSpPr>
            <a:xfrm>
              <a:off x="7429975" y="2584027"/>
              <a:ext cx="770711" cy="432092"/>
              <a:chOff x="3212742" y="3772463"/>
              <a:chExt cx="770711" cy="432092"/>
            </a:xfrm>
          </p:grpSpPr>
          <p:sp>
            <p:nvSpPr>
              <p:cNvPr id="17" name="Rektangel med rundade hörn 46">
                <a:extLst>
                  <a:ext uri="{FF2B5EF4-FFF2-40B4-BE49-F238E27FC236}">
                    <a16:creationId xmlns:a16="http://schemas.microsoft.com/office/drawing/2014/main" id="{249BE86D-2FF3-4BAF-9ADE-FE71DD72E9D8}"/>
                  </a:ext>
                </a:extLst>
              </p:cNvPr>
              <p:cNvSpPr/>
              <p:nvPr/>
            </p:nvSpPr>
            <p:spPr>
              <a:xfrm>
                <a:off x="3212742" y="3772463"/>
                <a:ext cx="770711" cy="432092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E04D3812-D500-4EC3-AE54-26B9C35E666C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609141" y="3878530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sp>
        <p:nvSpPr>
          <p:cNvPr id="42" name="textruta 41">
            <a:extLst>
              <a:ext uri="{FF2B5EF4-FFF2-40B4-BE49-F238E27FC236}">
                <a16:creationId xmlns:a16="http://schemas.microsoft.com/office/drawing/2014/main" id="{E2E4C8E5-1D61-4C21-872A-4C8BD398938B}"/>
              </a:ext>
            </a:extLst>
          </p:cNvPr>
          <p:cNvSpPr txBox="1"/>
          <p:nvPr/>
        </p:nvSpPr>
        <p:spPr>
          <a:xfrm>
            <a:off x="5430133" y="5662267"/>
            <a:ext cx="4392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bid is </a:t>
            </a:r>
            <a:r>
              <a:rPr lang="en-US" sz="2800" b="1" dirty="0" smtClean="0">
                <a:solidFill>
                  <a:srgbClr val="009900"/>
                </a:solidFill>
              </a:rPr>
              <a:t>forcing to game!</a:t>
            </a:r>
            <a:endParaRPr lang="en-US" sz="2800" b="1" dirty="0">
              <a:solidFill>
                <a:srgbClr val="009900"/>
              </a:solidFill>
            </a:endParaRPr>
          </a:p>
        </p:txBody>
      </p:sp>
      <p:grpSp>
        <p:nvGrpSpPr>
          <p:cNvPr id="7" name="Grupp 6"/>
          <p:cNvGrpSpPr/>
          <p:nvPr/>
        </p:nvGrpSpPr>
        <p:grpSpPr>
          <a:xfrm>
            <a:off x="4480025" y="1935173"/>
            <a:ext cx="2891228" cy="461665"/>
            <a:chOff x="4480025" y="1935173"/>
            <a:chExt cx="2891228" cy="461665"/>
          </a:xfrm>
        </p:grpSpPr>
        <p:sp>
          <p:nvSpPr>
            <p:cNvPr id="12" name="textruta 11">
              <a:extLst>
                <a:ext uri="{FF2B5EF4-FFF2-40B4-BE49-F238E27FC236}">
                  <a16:creationId xmlns:a16="http://schemas.microsoft.com/office/drawing/2014/main" id="{1CE86984-10C1-4999-883E-9B25735821F8}"/>
                </a:ext>
              </a:extLst>
            </p:cNvPr>
            <p:cNvSpPr txBox="1"/>
            <p:nvPr/>
          </p:nvSpPr>
          <p:spPr>
            <a:xfrm>
              <a:off x="4480025" y="1935173"/>
              <a:ext cx="1976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you open with</a:t>
              </a:r>
              <a:endParaRPr lang="en-US" sz="2400" dirty="0"/>
            </a:p>
          </p:txBody>
        </p:sp>
        <p:grpSp>
          <p:nvGrpSpPr>
            <p:cNvPr id="22" name="Grupp 21"/>
            <p:cNvGrpSpPr/>
            <p:nvPr/>
          </p:nvGrpSpPr>
          <p:grpSpPr>
            <a:xfrm>
              <a:off x="6598831" y="1956146"/>
              <a:ext cx="772422" cy="423019"/>
              <a:chOff x="4894318" y="3802701"/>
              <a:chExt cx="772422" cy="423019"/>
            </a:xfrm>
          </p:grpSpPr>
          <p:sp>
            <p:nvSpPr>
              <p:cNvPr id="2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5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grpSp>
        <p:nvGrpSpPr>
          <p:cNvPr id="8" name="Grupp 7"/>
          <p:cNvGrpSpPr/>
          <p:nvPr/>
        </p:nvGrpSpPr>
        <p:grpSpPr>
          <a:xfrm>
            <a:off x="5468244" y="3225090"/>
            <a:ext cx="3956219" cy="461665"/>
            <a:chOff x="5633884" y="3223609"/>
            <a:chExt cx="3956219" cy="461665"/>
          </a:xfrm>
        </p:grpSpPr>
        <p:sp>
          <p:nvSpPr>
            <p:cNvPr id="38" name="textruta 37">
              <a:extLst>
                <a:ext uri="{FF2B5EF4-FFF2-40B4-BE49-F238E27FC236}">
                  <a16:creationId xmlns:a16="http://schemas.microsoft.com/office/drawing/2014/main" id="{03B1CFE0-D6A0-45C8-9352-9F5298D90CC3}"/>
                </a:ext>
              </a:extLst>
            </p:cNvPr>
            <p:cNvSpPr txBox="1"/>
            <p:nvPr/>
          </p:nvSpPr>
          <p:spPr>
            <a:xfrm>
              <a:off x="5633884" y="3223609"/>
              <a:ext cx="3123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With this hand you bid</a:t>
              </a:r>
              <a:endParaRPr lang="en-US" sz="2400" dirty="0"/>
            </a:p>
          </p:txBody>
        </p:sp>
        <p:grpSp>
          <p:nvGrpSpPr>
            <p:cNvPr id="27" name="Grupp 26"/>
            <p:cNvGrpSpPr/>
            <p:nvPr/>
          </p:nvGrpSpPr>
          <p:grpSpPr>
            <a:xfrm>
              <a:off x="8807884" y="3252695"/>
              <a:ext cx="782219" cy="423021"/>
              <a:chOff x="6304381" y="3794233"/>
              <a:chExt cx="782219" cy="423021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304381" y="3794233"/>
                <a:ext cx="782219" cy="423021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3894053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2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56" y="243356"/>
            <a:ext cx="9242783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451218"/>
            <a:ext cx="1682007" cy="1570303"/>
            <a:chOff x="1208584" y="1916832"/>
            <a:chExt cx="168163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1033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KQJ984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451218"/>
            <a:ext cx="1234769" cy="1570303"/>
            <a:chOff x="1208584" y="1916832"/>
            <a:chExt cx="123449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63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T986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98334" y="978462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7846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951893" y="3128358"/>
            <a:ext cx="6145823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4Sp</a:t>
            </a:r>
            <a:r>
              <a:rPr lang="en-US" sz="2400" dirty="0" smtClean="0"/>
              <a:t>: Shows 3+ support and a weak hand!</a:t>
            </a:r>
            <a:endParaRPr lang="en-US" sz="2400" dirty="0"/>
          </a:p>
        </p:txBody>
      </p: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79394" y="3700775"/>
            <a:ext cx="1701243" cy="1570303"/>
            <a:chOff x="1208584" y="1916832"/>
            <a:chExt cx="1700871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42956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AKQ873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38061" y="3694151"/>
            <a:ext cx="1709258" cy="1570303"/>
            <a:chOff x="1208584" y="1916832"/>
            <a:chExt cx="1708884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43757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KQJT96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5" name="textruta 54">
            <a:extLst>
              <a:ext uri="{FF2B5EF4-FFF2-40B4-BE49-F238E27FC236}">
                <a16:creationId xmlns:a16="http://schemas.microsoft.com/office/drawing/2014/main" id="{A1467D3C-7C78-446E-87B8-F3A4FEB63787}"/>
              </a:ext>
            </a:extLst>
          </p:cNvPr>
          <p:cNvSpPr txBox="1"/>
          <p:nvPr/>
        </p:nvSpPr>
        <p:spPr>
          <a:xfrm>
            <a:off x="2874859" y="5332807"/>
            <a:ext cx="4877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/>
              <a:t>2He</a:t>
            </a:r>
            <a:r>
              <a:rPr lang="en-US" sz="2400" dirty="0" smtClean="0"/>
              <a:t>: Good 5+ hearts and 6+ hcp</a:t>
            </a:r>
          </a:p>
          <a:p>
            <a:pPr>
              <a:lnSpc>
                <a:spcPts val="2400"/>
              </a:lnSpc>
            </a:pPr>
            <a:r>
              <a:rPr lang="en-US" sz="2400" b="1" dirty="0" smtClean="0"/>
              <a:t>3Cl</a:t>
            </a:r>
            <a:r>
              <a:rPr lang="en-US" sz="2400" dirty="0" smtClean="0"/>
              <a:t>: Max 2-card hearts and 5+clubs</a:t>
            </a:r>
          </a:p>
          <a:p>
            <a:pPr>
              <a:lnSpc>
                <a:spcPts val="2400"/>
              </a:lnSpc>
            </a:pPr>
            <a:r>
              <a:rPr lang="en-US" sz="2400" b="1" dirty="0" smtClean="0"/>
              <a:t>3He</a:t>
            </a:r>
            <a:r>
              <a:rPr lang="en-US" sz="2400" dirty="0" smtClean="0"/>
              <a:t>: 6+ hearts</a:t>
            </a:r>
            <a:endParaRPr lang="en-US" sz="2400" dirty="0"/>
          </a:p>
        </p:txBody>
      </p: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477077" y="3538332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p 64">
            <a:extLst>
              <a:ext uri="{FF2B5EF4-FFF2-40B4-BE49-F238E27FC236}">
                <a16:creationId xmlns:a16="http://schemas.microsoft.com/office/drawing/2014/main" id="{ABF9A6F1-80EE-427F-84B3-154407F9F16D}"/>
              </a:ext>
            </a:extLst>
          </p:cNvPr>
          <p:cNvGrpSpPr/>
          <p:nvPr/>
        </p:nvGrpSpPr>
        <p:grpSpPr>
          <a:xfrm>
            <a:off x="5170236" y="1556037"/>
            <a:ext cx="770711" cy="432092"/>
            <a:chOff x="3222169" y="3772463"/>
            <a:chExt cx="770711" cy="432092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4542A87E-55C9-4364-AE66-2D00C491E4E7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469E4601-A0C3-408E-BC5C-91EBA7CF087B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68" name="Grupp 67">
            <a:extLst>
              <a:ext uri="{FF2B5EF4-FFF2-40B4-BE49-F238E27FC236}">
                <a16:creationId xmlns:a16="http://schemas.microsoft.com/office/drawing/2014/main" id="{A2F4714E-89B1-4ADC-9C68-B3C5857FEEEF}"/>
              </a:ext>
            </a:extLst>
          </p:cNvPr>
          <p:cNvGrpSpPr/>
          <p:nvPr/>
        </p:nvGrpSpPr>
        <p:grpSpPr>
          <a:xfrm>
            <a:off x="4018382" y="2124464"/>
            <a:ext cx="782219" cy="423021"/>
            <a:chOff x="6304381" y="3794233"/>
            <a:chExt cx="782219" cy="423021"/>
          </a:xfrm>
        </p:grpSpPr>
        <p:sp>
          <p:nvSpPr>
            <p:cNvPr id="69" name="Rektangel med rundade hörn 46">
              <a:extLst>
                <a:ext uri="{FF2B5EF4-FFF2-40B4-BE49-F238E27FC236}">
                  <a16:creationId xmlns:a16="http://schemas.microsoft.com/office/drawing/2014/main" id="{20CDE22C-394A-4883-AB7F-4A7C2E674F1D}"/>
                </a:ext>
              </a:extLst>
            </p:cNvPr>
            <p:cNvSpPr/>
            <p:nvPr/>
          </p:nvSpPr>
          <p:spPr>
            <a:xfrm>
              <a:off x="6304381" y="3794233"/>
              <a:ext cx="782219" cy="423021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0" name="Freeform 20" descr="90 %">
              <a:extLst>
                <a:ext uri="{FF2B5EF4-FFF2-40B4-BE49-F238E27FC236}">
                  <a16:creationId xmlns:a16="http://schemas.microsoft.com/office/drawing/2014/main" id="{CF0D7331-D93B-464F-AAFA-5992814BE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3894053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" name="Grupp 70">
            <a:extLst>
              <a:ext uri="{FF2B5EF4-FFF2-40B4-BE49-F238E27FC236}">
                <a16:creationId xmlns:a16="http://schemas.microsoft.com/office/drawing/2014/main" id="{89F9A853-BB70-41FA-A3BD-A4AD0CCCF745}"/>
              </a:ext>
            </a:extLst>
          </p:cNvPr>
          <p:cNvGrpSpPr/>
          <p:nvPr/>
        </p:nvGrpSpPr>
        <p:grpSpPr>
          <a:xfrm>
            <a:off x="5171319" y="2128861"/>
            <a:ext cx="782219" cy="423021"/>
            <a:chOff x="6304381" y="1940026"/>
            <a:chExt cx="782219" cy="423021"/>
          </a:xfrm>
        </p:grpSpPr>
        <p:sp>
          <p:nvSpPr>
            <p:cNvPr id="72" name="Rektangel med rundade hörn 46">
              <a:extLst>
                <a:ext uri="{FF2B5EF4-FFF2-40B4-BE49-F238E27FC236}">
                  <a16:creationId xmlns:a16="http://schemas.microsoft.com/office/drawing/2014/main" id="{3B503A47-4D06-4B22-821E-DFDDE9FE87DD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3" name="Freeform 20" descr="90 %">
              <a:extLst>
                <a:ext uri="{FF2B5EF4-FFF2-40B4-BE49-F238E27FC236}">
                  <a16:creationId xmlns:a16="http://schemas.microsoft.com/office/drawing/2014/main" id="{51B8D5C4-5A8C-4828-A8C6-EDACEC321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4FBAF8CE-234A-473F-BF9E-87ED982ABC9C}"/>
              </a:ext>
            </a:extLst>
          </p:cNvPr>
          <p:cNvSpPr txBox="1">
            <a:spLocks/>
          </p:cNvSpPr>
          <p:nvPr/>
        </p:nvSpPr>
        <p:spPr>
          <a:xfrm>
            <a:off x="3982997" y="266553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8" name="Grupp 77">
            <a:extLst>
              <a:ext uri="{FF2B5EF4-FFF2-40B4-BE49-F238E27FC236}">
                <a16:creationId xmlns:a16="http://schemas.microsoft.com/office/drawing/2014/main" id="{295616EF-E111-4086-BB64-A77BBF4B67D4}"/>
              </a:ext>
            </a:extLst>
          </p:cNvPr>
          <p:cNvGrpSpPr/>
          <p:nvPr/>
        </p:nvGrpSpPr>
        <p:grpSpPr>
          <a:xfrm>
            <a:off x="5140488" y="3811423"/>
            <a:ext cx="766668" cy="420445"/>
            <a:chOff x="7843932" y="3821362"/>
            <a:chExt cx="766668" cy="420445"/>
          </a:xfrm>
        </p:grpSpPr>
        <p:sp>
          <p:nvSpPr>
            <p:cNvPr id="79" name="Rektangel med rundade hörn 46">
              <a:extLst>
                <a:ext uri="{FF2B5EF4-FFF2-40B4-BE49-F238E27FC236}">
                  <a16:creationId xmlns:a16="http://schemas.microsoft.com/office/drawing/2014/main" id="{947723BD-3C49-4066-8072-FDC7BA86646B}"/>
                </a:ext>
              </a:extLst>
            </p:cNvPr>
            <p:cNvSpPr/>
            <p:nvPr/>
          </p:nvSpPr>
          <p:spPr>
            <a:xfrm>
              <a:off x="7843932" y="3821362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1107ADB6-B4B6-43D5-B889-0C295DE15BE2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3926298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" name="Grupp 80">
            <a:extLst>
              <a:ext uri="{FF2B5EF4-FFF2-40B4-BE49-F238E27FC236}">
                <a16:creationId xmlns:a16="http://schemas.microsoft.com/office/drawing/2014/main" id="{2B359D9D-1D75-4AC2-9E72-97A37C10C0E2}"/>
              </a:ext>
            </a:extLst>
          </p:cNvPr>
          <p:cNvGrpSpPr/>
          <p:nvPr/>
        </p:nvGrpSpPr>
        <p:grpSpPr>
          <a:xfrm>
            <a:off x="4019673" y="4309595"/>
            <a:ext cx="772422" cy="423019"/>
            <a:chOff x="4894318" y="3802701"/>
            <a:chExt cx="772422" cy="423019"/>
          </a:xfrm>
        </p:grpSpPr>
        <p:sp>
          <p:nvSpPr>
            <p:cNvPr id="82" name="Rektangel med rundade hörn 46">
              <a:extLst>
                <a:ext uri="{FF2B5EF4-FFF2-40B4-BE49-F238E27FC236}">
                  <a16:creationId xmlns:a16="http://schemas.microsoft.com/office/drawing/2014/main" id="{1C9F6DA3-AEB9-4C41-9E5A-0D88937D87B6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3" name="Freeform 23" descr="90 %">
              <a:extLst>
                <a:ext uri="{FF2B5EF4-FFF2-40B4-BE49-F238E27FC236}">
                  <a16:creationId xmlns:a16="http://schemas.microsoft.com/office/drawing/2014/main" id="{2B01F599-1056-4DDA-802D-642C42F5807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84" name="Grupp 83">
            <a:extLst>
              <a:ext uri="{FF2B5EF4-FFF2-40B4-BE49-F238E27FC236}">
                <a16:creationId xmlns:a16="http://schemas.microsoft.com/office/drawing/2014/main" id="{96E20D24-5A0A-4E3F-8DFF-97B07C7602E9}"/>
              </a:ext>
            </a:extLst>
          </p:cNvPr>
          <p:cNvGrpSpPr/>
          <p:nvPr/>
        </p:nvGrpSpPr>
        <p:grpSpPr>
          <a:xfrm>
            <a:off x="5143803" y="4311694"/>
            <a:ext cx="766668" cy="420445"/>
            <a:chOff x="7843932" y="3821362"/>
            <a:chExt cx="766668" cy="420445"/>
          </a:xfrm>
        </p:grpSpPr>
        <p:sp>
          <p:nvSpPr>
            <p:cNvPr id="85" name="Rektangel med rundade hörn 46">
              <a:extLst>
                <a:ext uri="{FF2B5EF4-FFF2-40B4-BE49-F238E27FC236}">
                  <a16:creationId xmlns:a16="http://schemas.microsoft.com/office/drawing/2014/main" id="{DC60F4C7-F0EF-4343-8BD7-5F7210ED8DE2}"/>
                </a:ext>
              </a:extLst>
            </p:cNvPr>
            <p:cNvSpPr/>
            <p:nvPr/>
          </p:nvSpPr>
          <p:spPr>
            <a:xfrm>
              <a:off x="7843932" y="3821362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4990B521-04B0-425D-98BC-17A5401071E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3926298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7" name="Platshållare för innehåll 2">
            <a:extLst>
              <a:ext uri="{FF2B5EF4-FFF2-40B4-BE49-F238E27FC236}">
                <a16:creationId xmlns:a16="http://schemas.microsoft.com/office/drawing/2014/main" id="{E6DDAC94-61A5-4972-A2A8-4304041FBAB6}"/>
              </a:ext>
            </a:extLst>
          </p:cNvPr>
          <p:cNvSpPr txBox="1">
            <a:spLocks/>
          </p:cNvSpPr>
          <p:nvPr/>
        </p:nvSpPr>
        <p:spPr>
          <a:xfrm>
            <a:off x="5109435" y="483557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8" name="Grupp 87">
            <a:extLst>
              <a:ext uri="{FF2B5EF4-FFF2-40B4-BE49-F238E27FC236}">
                <a16:creationId xmlns:a16="http://schemas.microsoft.com/office/drawing/2014/main" id="{6C0FB780-D4F4-4FD7-97AF-161BDA1D83A2}"/>
              </a:ext>
            </a:extLst>
          </p:cNvPr>
          <p:cNvGrpSpPr/>
          <p:nvPr/>
        </p:nvGrpSpPr>
        <p:grpSpPr>
          <a:xfrm>
            <a:off x="4017373" y="4839558"/>
            <a:ext cx="766668" cy="420445"/>
            <a:chOff x="7843932" y="1967155"/>
            <a:chExt cx="766668" cy="420445"/>
          </a:xfrm>
        </p:grpSpPr>
        <p:sp>
          <p:nvSpPr>
            <p:cNvPr id="89" name="Rektangel med rundade hörn 46">
              <a:extLst>
                <a:ext uri="{FF2B5EF4-FFF2-40B4-BE49-F238E27FC236}">
                  <a16:creationId xmlns:a16="http://schemas.microsoft.com/office/drawing/2014/main" id="{019D1B7B-6776-4050-8E80-253820FC6F5B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6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902836F6-F37D-4232-AE4D-10DA4ED39FEB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1" name="Grupp 90">
            <a:extLst>
              <a:ext uri="{FF2B5EF4-FFF2-40B4-BE49-F238E27FC236}">
                <a16:creationId xmlns:a16="http://schemas.microsoft.com/office/drawing/2014/main" id="{2B359D9D-1D75-4AC2-9E72-97A37C10C0E2}"/>
              </a:ext>
            </a:extLst>
          </p:cNvPr>
          <p:cNvGrpSpPr/>
          <p:nvPr/>
        </p:nvGrpSpPr>
        <p:grpSpPr>
          <a:xfrm>
            <a:off x="4030030" y="1576754"/>
            <a:ext cx="772422" cy="423019"/>
            <a:chOff x="4894318" y="3802701"/>
            <a:chExt cx="772422" cy="423019"/>
          </a:xfrm>
        </p:grpSpPr>
        <p:sp>
          <p:nvSpPr>
            <p:cNvPr id="92" name="Rektangel med rundade hörn 46">
              <a:extLst>
                <a:ext uri="{FF2B5EF4-FFF2-40B4-BE49-F238E27FC236}">
                  <a16:creationId xmlns:a16="http://schemas.microsoft.com/office/drawing/2014/main" id="{1C9F6DA3-AEB9-4C41-9E5A-0D88937D87B6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3" name="Freeform 23" descr="90 %">
              <a:extLst>
                <a:ext uri="{FF2B5EF4-FFF2-40B4-BE49-F238E27FC236}">
                  <a16:creationId xmlns:a16="http://schemas.microsoft.com/office/drawing/2014/main" id="{2B01F599-1056-4DDA-802D-642C42F5807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94" name="Grupp 93">
            <a:extLst>
              <a:ext uri="{FF2B5EF4-FFF2-40B4-BE49-F238E27FC236}">
                <a16:creationId xmlns:a16="http://schemas.microsoft.com/office/drawing/2014/main" id="{2B359D9D-1D75-4AC2-9E72-97A37C10C0E2}"/>
              </a:ext>
            </a:extLst>
          </p:cNvPr>
          <p:cNvGrpSpPr/>
          <p:nvPr/>
        </p:nvGrpSpPr>
        <p:grpSpPr>
          <a:xfrm>
            <a:off x="4012275" y="3813926"/>
            <a:ext cx="772422" cy="423019"/>
            <a:chOff x="4894318" y="3802701"/>
            <a:chExt cx="772422" cy="423019"/>
          </a:xfrm>
        </p:grpSpPr>
        <p:sp>
          <p:nvSpPr>
            <p:cNvPr id="95" name="Rektangel med rundade hörn 46">
              <a:extLst>
                <a:ext uri="{FF2B5EF4-FFF2-40B4-BE49-F238E27FC236}">
                  <a16:creationId xmlns:a16="http://schemas.microsoft.com/office/drawing/2014/main" id="{1C9F6DA3-AEB9-4C41-9E5A-0D88937D87B6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6" name="Freeform 23" descr="90 %">
              <a:extLst>
                <a:ext uri="{FF2B5EF4-FFF2-40B4-BE49-F238E27FC236}">
                  <a16:creationId xmlns:a16="http://schemas.microsoft.com/office/drawing/2014/main" id="{2B01F599-1056-4DDA-802D-642C42F5807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95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8" grpId="0"/>
      <p:bldP spid="74" grpId="0" animBg="1"/>
      <p:bldP spid="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objekt 18">
            <a:extLst>
              <a:ext uri="{FF2B5EF4-FFF2-40B4-BE49-F238E27FC236}">
                <a16:creationId xmlns:a16="http://schemas.microsoft.com/office/drawing/2014/main" id="{00432744-392A-49E9-896D-B7112D18F4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08" y="768800"/>
            <a:ext cx="8351253" cy="2794621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5FD34D5C-E9F2-424D-8FD3-5170EFDB26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07" y="3564442"/>
            <a:ext cx="8223435" cy="2737946"/>
          </a:xfrm>
          <a:prstGeom prst="rect">
            <a:avLst/>
          </a:prstGeom>
        </p:spPr>
      </p:pic>
      <p:sp>
        <p:nvSpPr>
          <p:cNvPr id="20" name="Rubrik 1">
            <a:extLst>
              <a:ext uri="{FF2B5EF4-FFF2-40B4-BE49-F238E27FC236}">
                <a16:creationId xmlns:a16="http://schemas.microsoft.com/office/drawing/2014/main" id="{34E0B51C-FB83-452A-B917-CDA0D589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2" y="219280"/>
            <a:ext cx="9554546" cy="784944"/>
          </a:xfrm>
        </p:spPr>
        <p:txBody>
          <a:bodyPr>
            <a:no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Strong Balanced Hands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D44DD785-00A4-4F9B-9ABA-7CE3A1641141}"/>
              </a:ext>
            </a:extLst>
          </p:cNvPr>
          <p:cNvSpPr txBox="1"/>
          <p:nvPr/>
        </p:nvSpPr>
        <p:spPr>
          <a:xfrm>
            <a:off x="3352194" y="1447111"/>
            <a:ext cx="36733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With 20-21 hcp and </a:t>
            </a:r>
            <a:b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a balanced hand you</a:t>
            </a: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open 2NT.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681D630C-A910-4970-A6F8-05B9BA777D85}"/>
              </a:ext>
            </a:extLst>
          </p:cNvPr>
          <p:cNvSpPr txBox="1"/>
          <p:nvPr/>
        </p:nvSpPr>
        <p:spPr>
          <a:xfrm>
            <a:off x="3146325" y="4112941"/>
            <a:ext cx="46506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With 22-24 hcp and </a:t>
            </a:r>
            <a:b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a balanced hand you</a:t>
            </a: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open 2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♣ followed by 2NT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0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E7FE64BA-598D-4F37-B672-6C3C1D7D5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72" y="1313566"/>
            <a:ext cx="3992599" cy="3706455"/>
          </a:xfrm>
          <a:prstGeom prst="rect">
            <a:avLst/>
          </a:prstGeom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0C08D9D6-8D07-4F76-8B59-311E68BA0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27" y="189783"/>
            <a:ext cx="9554546" cy="820559"/>
          </a:xfrm>
        </p:spPr>
        <p:txBody>
          <a:bodyPr>
            <a:no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Responder’s Bids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F4CC9620-C589-4648-AB75-70263324A59A}"/>
              </a:ext>
            </a:extLst>
          </p:cNvPr>
          <p:cNvSpPr txBox="1"/>
          <p:nvPr/>
        </p:nvSpPr>
        <p:spPr>
          <a:xfrm>
            <a:off x="4228408" y="1559561"/>
            <a:ext cx="2883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Partner opens </a:t>
            </a:r>
            <a:r>
              <a:rPr lang="en-US" sz="2800" b="1" dirty="0" smtClean="0">
                <a:solidFill>
                  <a:srgbClr val="009900"/>
                </a:solidFill>
              </a:rPr>
              <a:t>2</a:t>
            </a:r>
            <a:r>
              <a:rPr lang="en-US" sz="2800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9651BFD1-5E45-43CD-AB19-D8EC75C8A403}"/>
              </a:ext>
            </a:extLst>
          </p:cNvPr>
          <p:cNvSpPr txBox="1"/>
          <p:nvPr/>
        </p:nvSpPr>
        <p:spPr>
          <a:xfrm>
            <a:off x="7146416" y="1559561"/>
            <a:ext cx="1827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You bid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20CB9496-1A45-4E98-9711-D618AA0EC152}"/>
              </a:ext>
            </a:extLst>
          </p:cNvPr>
          <p:cNvSpPr txBox="1"/>
          <p:nvPr/>
        </p:nvSpPr>
        <p:spPr>
          <a:xfrm>
            <a:off x="4257955" y="2050254"/>
            <a:ext cx="274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Partner bids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2NT.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5752D0C4-825B-4C8C-97A9-C16BEC705BC9}"/>
              </a:ext>
            </a:extLst>
          </p:cNvPr>
          <p:cNvSpPr txBox="1"/>
          <p:nvPr/>
        </p:nvSpPr>
        <p:spPr>
          <a:xfrm>
            <a:off x="4386759" y="2593487"/>
            <a:ext cx="546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 with these hands?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upp 10">
            <a:extLst>
              <a:ext uri="{FF2B5EF4-FFF2-40B4-BE49-F238E27FC236}">
                <a16:creationId xmlns:a16="http://schemas.microsoft.com/office/drawing/2014/main" id="{C55BC26A-DF07-40E4-8CA6-D9AC7C81C855}"/>
              </a:ext>
            </a:extLst>
          </p:cNvPr>
          <p:cNvGrpSpPr>
            <a:grpSpLocks/>
          </p:cNvGrpSpPr>
          <p:nvPr/>
        </p:nvGrpSpPr>
        <p:grpSpPr bwMode="auto">
          <a:xfrm>
            <a:off x="6034539" y="3235245"/>
            <a:ext cx="1316522" cy="1570303"/>
            <a:chOff x="1208584" y="1916832"/>
            <a:chExt cx="1316234" cy="1570568"/>
          </a:xfrm>
        </p:grpSpPr>
        <p:sp>
          <p:nvSpPr>
            <p:cNvPr id="13" name="Rectangle 34">
              <a:extLst>
                <a:ext uri="{FF2B5EF4-FFF2-40B4-BE49-F238E27FC236}">
                  <a16:creationId xmlns:a16="http://schemas.microsoft.com/office/drawing/2014/main" id="{78535E5C-31D5-47FA-85F3-F820905E0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4492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A632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4" name="Grupp 29">
              <a:extLst>
                <a:ext uri="{FF2B5EF4-FFF2-40B4-BE49-F238E27FC236}">
                  <a16:creationId xmlns:a16="http://schemas.microsoft.com/office/drawing/2014/main" id="{0C86B746-7F69-4B4C-9A21-5EB91F85A7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5" name="Freeform 20" descr="90 %">
                <a:extLst>
                  <a:ext uri="{FF2B5EF4-FFF2-40B4-BE49-F238E27FC236}">
                    <a16:creationId xmlns:a16="http://schemas.microsoft.com/office/drawing/2014/main" id="{89D51883-2807-416A-87DA-A5C067049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Freeform 21">
                <a:extLst>
                  <a:ext uri="{FF2B5EF4-FFF2-40B4-BE49-F238E27FC236}">
                    <a16:creationId xmlns:a16="http://schemas.microsoft.com/office/drawing/2014/main" id="{BF037BAA-9977-4ADA-B251-E13496824B76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2">
                <a:extLst>
                  <a:ext uri="{FF2B5EF4-FFF2-40B4-BE49-F238E27FC236}">
                    <a16:creationId xmlns:a16="http://schemas.microsoft.com/office/drawing/2014/main" id="{AB0AAFC6-1D20-448F-A83D-42FE95524054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3" descr="90 %">
                <a:extLst>
                  <a:ext uri="{FF2B5EF4-FFF2-40B4-BE49-F238E27FC236}">
                    <a16:creationId xmlns:a16="http://schemas.microsoft.com/office/drawing/2014/main" id="{A82E50D4-C973-470D-9841-AE53E143CF00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9" name="Grupp 10">
            <a:extLst>
              <a:ext uri="{FF2B5EF4-FFF2-40B4-BE49-F238E27FC236}">
                <a16:creationId xmlns:a16="http://schemas.microsoft.com/office/drawing/2014/main" id="{806836C8-CCC0-4471-862C-FFCEA318757B}"/>
              </a:ext>
            </a:extLst>
          </p:cNvPr>
          <p:cNvGrpSpPr>
            <a:grpSpLocks/>
          </p:cNvGrpSpPr>
          <p:nvPr/>
        </p:nvGrpSpPr>
        <p:grpSpPr bwMode="auto">
          <a:xfrm>
            <a:off x="7617660" y="3231268"/>
            <a:ext cx="1728494" cy="1570303"/>
            <a:chOff x="1208584" y="1916832"/>
            <a:chExt cx="1728116" cy="1570568"/>
          </a:xfrm>
        </p:grpSpPr>
        <p:sp>
          <p:nvSpPr>
            <p:cNvPr id="20" name="Rectangle 34">
              <a:extLst>
                <a:ext uri="{FF2B5EF4-FFF2-40B4-BE49-F238E27FC236}">
                  <a16:creationId xmlns:a16="http://schemas.microsoft.com/office/drawing/2014/main" id="{7F61E8ED-B2DA-486F-887E-EA3276BA9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456811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AQT943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Q54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1" name="Grupp 29">
              <a:extLst>
                <a:ext uri="{FF2B5EF4-FFF2-40B4-BE49-F238E27FC236}">
                  <a16:creationId xmlns:a16="http://schemas.microsoft.com/office/drawing/2014/main" id="{84712F05-602E-4E58-98C6-D3CFCA74AD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2" name="Freeform 20" descr="90 %">
                <a:extLst>
                  <a:ext uri="{FF2B5EF4-FFF2-40B4-BE49-F238E27FC236}">
                    <a16:creationId xmlns:a16="http://schemas.microsoft.com/office/drawing/2014/main" id="{FB5F951A-6545-46C4-BD22-BD51A418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" name="Freeform 21">
                <a:extLst>
                  <a:ext uri="{FF2B5EF4-FFF2-40B4-BE49-F238E27FC236}">
                    <a16:creationId xmlns:a16="http://schemas.microsoft.com/office/drawing/2014/main" id="{07E68303-8B52-49DD-99A4-DADA960B3BD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" name="Freeform 22">
                <a:extLst>
                  <a:ext uri="{FF2B5EF4-FFF2-40B4-BE49-F238E27FC236}">
                    <a16:creationId xmlns:a16="http://schemas.microsoft.com/office/drawing/2014/main" id="{AC4A3498-314B-479E-98F1-5D7244E87DD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" name="Freeform 23" descr="90 %">
                <a:extLst>
                  <a:ext uri="{FF2B5EF4-FFF2-40B4-BE49-F238E27FC236}">
                    <a16:creationId xmlns:a16="http://schemas.microsoft.com/office/drawing/2014/main" id="{463F08D6-F6BD-4BF4-9A31-790C5BFFFF71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26" name="Grupp 10">
            <a:extLst>
              <a:ext uri="{FF2B5EF4-FFF2-40B4-BE49-F238E27FC236}">
                <a16:creationId xmlns:a16="http://schemas.microsoft.com/office/drawing/2014/main" id="{18585718-97D5-4866-B6B6-716780915EF9}"/>
              </a:ext>
            </a:extLst>
          </p:cNvPr>
          <p:cNvGrpSpPr>
            <a:grpSpLocks/>
          </p:cNvGrpSpPr>
          <p:nvPr/>
        </p:nvGrpSpPr>
        <p:grpSpPr bwMode="auto">
          <a:xfrm>
            <a:off x="4542789" y="3237528"/>
            <a:ext cx="1225151" cy="1570303"/>
            <a:chOff x="1208584" y="1916832"/>
            <a:chExt cx="1224883" cy="1570568"/>
          </a:xfrm>
        </p:grpSpPr>
        <p:sp>
          <p:nvSpPr>
            <p:cNvPr id="27" name="Rectangle 34">
              <a:extLst>
                <a:ext uri="{FF2B5EF4-FFF2-40B4-BE49-F238E27FC236}">
                  <a16:creationId xmlns:a16="http://schemas.microsoft.com/office/drawing/2014/main" id="{0470808F-0B31-4AA3-8EB6-7A5FB2B08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95357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9843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8" name="Grupp 29">
              <a:extLst>
                <a:ext uri="{FF2B5EF4-FFF2-40B4-BE49-F238E27FC236}">
                  <a16:creationId xmlns:a16="http://schemas.microsoft.com/office/drawing/2014/main" id="{61FD4879-91DC-478F-B163-076EBCD169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9" name="Freeform 20" descr="90 %">
                <a:extLst>
                  <a:ext uri="{FF2B5EF4-FFF2-40B4-BE49-F238E27FC236}">
                    <a16:creationId xmlns:a16="http://schemas.microsoft.com/office/drawing/2014/main" id="{611AF7B8-D362-4D33-B13A-1E1111226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32FC390E-6AF1-4A64-84FB-F8F3499809BB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2FADC5E9-D08A-4583-882A-875C01D14105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Freeform 23" descr="90 %">
                <a:extLst>
                  <a:ext uri="{FF2B5EF4-FFF2-40B4-BE49-F238E27FC236}">
                    <a16:creationId xmlns:a16="http://schemas.microsoft.com/office/drawing/2014/main" id="{85704B87-8D8F-4DBC-A2F1-A64DA0876FBD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32">
            <a:extLst>
              <a:ext uri="{FF2B5EF4-FFF2-40B4-BE49-F238E27FC236}">
                <a16:creationId xmlns:a16="http://schemas.microsoft.com/office/drawing/2014/main" id="{C9DF9071-D212-475C-8951-7EA20D5AC992}"/>
              </a:ext>
            </a:extLst>
          </p:cNvPr>
          <p:cNvGrpSpPr/>
          <p:nvPr/>
        </p:nvGrpSpPr>
        <p:grpSpPr>
          <a:xfrm>
            <a:off x="6206650" y="4982346"/>
            <a:ext cx="772422" cy="423019"/>
            <a:chOff x="4741918" y="720827"/>
            <a:chExt cx="772422" cy="423019"/>
          </a:xfrm>
        </p:grpSpPr>
        <p:sp>
          <p:nvSpPr>
            <p:cNvPr id="34" name="Rektangel med rundade hörn 46">
              <a:extLst>
                <a:ext uri="{FF2B5EF4-FFF2-40B4-BE49-F238E27FC236}">
                  <a16:creationId xmlns:a16="http://schemas.microsoft.com/office/drawing/2014/main" id="{00099B90-D1B5-49B2-AEA2-7BE5465A1C75}"/>
                </a:ext>
              </a:extLst>
            </p:cNvPr>
            <p:cNvSpPr/>
            <p:nvPr/>
          </p:nvSpPr>
          <p:spPr>
            <a:xfrm>
              <a:off x="4741918" y="720827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5" name="Freeform 23" descr="90 %">
              <a:extLst>
                <a:ext uri="{FF2B5EF4-FFF2-40B4-BE49-F238E27FC236}">
                  <a16:creationId xmlns:a16="http://schemas.microsoft.com/office/drawing/2014/main" id="{52F79F03-3C07-4FCE-ACBB-3D4AC08E152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131277" y="82399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3A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36" name="Rektangel med rundade hörn 44">
            <a:extLst>
              <a:ext uri="{FF2B5EF4-FFF2-40B4-BE49-F238E27FC236}">
                <a16:creationId xmlns:a16="http://schemas.microsoft.com/office/drawing/2014/main" id="{96CAF5B4-4630-4766-BB11-6DAA96D61B78}"/>
              </a:ext>
            </a:extLst>
          </p:cNvPr>
          <p:cNvSpPr/>
          <p:nvPr/>
        </p:nvSpPr>
        <p:spPr>
          <a:xfrm>
            <a:off x="4729266" y="4963152"/>
            <a:ext cx="867747" cy="413139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200" b="1" dirty="0" smtClean="0">
                <a:latin typeface="Arial Black" panose="020B0A04020102020204" pitchFamily="34" charset="0"/>
              </a:rPr>
              <a:t>3NT</a:t>
            </a:r>
            <a:endParaRPr lang="en-US" sz="2200" b="1" dirty="0">
              <a:latin typeface="Arial Black" panose="020B0A04020102020204" pitchFamily="34" charset="0"/>
            </a:endParaRPr>
          </a:p>
        </p:txBody>
      </p:sp>
      <p:grpSp>
        <p:nvGrpSpPr>
          <p:cNvPr id="37" name="Grupp 36">
            <a:extLst>
              <a:ext uri="{FF2B5EF4-FFF2-40B4-BE49-F238E27FC236}">
                <a16:creationId xmlns:a16="http://schemas.microsoft.com/office/drawing/2014/main" id="{31F2BA68-FDAC-4FFA-B035-0187790CA0EE}"/>
              </a:ext>
            </a:extLst>
          </p:cNvPr>
          <p:cNvGrpSpPr/>
          <p:nvPr/>
        </p:nvGrpSpPr>
        <p:grpSpPr>
          <a:xfrm>
            <a:off x="7878866" y="4955846"/>
            <a:ext cx="766668" cy="420445"/>
            <a:chOff x="2777802" y="3669410"/>
            <a:chExt cx="766668" cy="420445"/>
          </a:xfrm>
        </p:grpSpPr>
        <p:sp>
          <p:nvSpPr>
            <p:cNvPr id="38" name="Rektangel med rundade hörn 46">
              <a:extLst>
                <a:ext uri="{FF2B5EF4-FFF2-40B4-BE49-F238E27FC236}">
                  <a16:creationId xmlns:a16="http://schemas.microsoft.com/office/drawing/2014/main" id="{C7387F27-8D9F-48C8-A643-6C546F2530DD}"/>
                </a:ext>
              </a:extLst>
            </p:cNvPr>
            <p:cNvSpPr/>
            <p:nvPr/>
          </p:nvSpPr>
          <p:spPr>
            <a:xfrm>
              <a:off x="2777802" y="3669410"/>
              <a:ext cx="766668" cy="420445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EE098FEF-00AA-43E1-B5B8-33BB6EB6A56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175744" y="3774346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0" name="textruta 39">
            <a:extLst>
              <a:ext uri="{FF2B5EF4-FFF2-40B4-BE49-F238E27FC236}">
                <a16:creationId xmlns:a16="http://schemas.microsoft.com/office/drawing/2014/main" id="{1EC88582-0F68-4C26-8006-4DC553FDFECB}"/>
              </a:ext>
            </a:extLst>
          </p:cNvPr>
          <p:cNvSpPr txBox="1"/>
          <p:nvPr/>
        </p:nvSpPr>
        <p:spPr>
          <a:xfrm>
            <a:off x="1102402" y="5060782"/>
            <a:ext cx="2026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Balanced hand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22 – 24 hcp</a:t>
            </a:r>
            <a:endParaRPr lang="en-US" sz="2400" dirty="0"/>
          </a:p>
        </p:txBody>
      </p:sp>
      <p:sp>
        <p:nvSpPr>
          <p:cNvPr id="41" name="textruta 40">
            <a:extLst>
              <a:ext uri="{FF2B5EF4-FFF2-40B4-BE49-F238E27FC236}">
                <a16:creationId xmlns:a16="http://schemas.microsoft.com/office/drawing/2014/main" id="{61DD85F9-F59C-46BC-ABDD-53069CA07DDC}"/>
              </a:ext>
            </a:extLst>
          </p:cNvPr>
          <p:cNvSpPr txBox="1"/>
          <p:nvPr/>
        </p:nvSpPr>
        <p:spPr>
          <a:xfrm>
            <a:off x="4512461" y="5508534"/>
            <a:ext cx="1216487" cy="712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Final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contract</a:t>
            </a:r>
            <a:endParaRPr lang="en-US" sz="2400" dirty="0"/>
          </a:p>
        </p:txBody>
      </p:sp>
      <p:sp>
        <p:nvSpPr>
          <p:cNvPr id="42" name="textruta 41">
            <a:extLst>
              <a:ext uri="{FF2B5EF4-FFF2-40B4-BE49-F238E27FC236}">
                <a16:creationId xmlns:a16="http://schemas.microsoft.com/office/drawing/2014/main" id="{9DD77E7A-7487-4F0E-97A7-E3ADC2658CC9}"/>
              </a:ext>
            </a:extLst>
          </p:cNvPr>
          <p:cNvSpPr txBox="1"/>
          <p:nvPr/>
        </p:nvSpPr>
        <p:spPr>
          <a:xfrm>
            <a:off x="5962656" y="5508534"/>
            <a:ext cx="1260410" cy="404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err="1" smtClean="0"/>
              <a:t>Stayman</a:t>
            </a:r>
            <a:endParaRPr lang="en-US" sz="2400" dirty="0"/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D173535D-7DFB-41EE-BE90-5CFA87266111}"/>
              </a:ext>
            </a:extLst>
          </p:cNvPr>
          <p:cNvSpPr txBox="1"/>
          <p:nvPr/>
        </p:nvSpPr>
        <p:spPr>
          <a:xfrm>
            <a:off x="7586457" y="5508534"/>
            <a:ext cx="1380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Transfer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to spades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972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36" grpId="0" animBg="1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2" y="219280"/>
            <a:ext cx="9554546" cy="784944"/>
          </a:xfrm>
        </p:spPr>
        <p:txBody>
          <a:bodyPr>
            <a:no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Opening Balanced Hands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908317" y="1424431"/>
            <a:ext cx="8719259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2867025" algn="l"/>
                <a:tab pos="6462713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12-14</a:t>
            </a:r>
            <a:r>
              <a:rPr lang="en-US" sz="2400" dirty="0" smtClean="0"/>
              <a:t> hcp	1 of a suit	Bid NT on lowest level	1Di - 1He; 1NT</a:t>
            </a:r>
            <a:endParaRPr lang="en-US" sz="2400" dirty="0"/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2A3215EE-D15D-48C2-A11C-558A665C4D1B}"/>
              </a:ext>
            </a:extLst>
          </p:cNvPr>
          <p:cNvSpPr txBox="1"/>
          <p:nvPr/>
        </p:nvSpPr>
        <p:spPr>
          <a:xfrm>
            <a:off x="908318" y="1930007"/>
            <a:ext cx="2740490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3227388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15-17</a:t>
            </a:r>
            <a:r>
              <a:rPr lang="en-US" sz="2400" dirty="0" smtClean="0"/>
              <a:t> hcp	1NT</a:t>
            </a:r>
            <a:endParaRPr lang="en-US" sz="2400" dirty="0"/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AAFE5006-DCAE-42A7-9D93-1ECEA38099F6}"/>
              </a:ext>
            </a:extLst>
          </p:cNvPr>
          <p:cNvSpPr txBox="1"/>
          <p:nvPr/>
        </p:nvSpPr>
        <p:spPr>
          <a:xfrm>
            <a:off x="908318" y="2439879"/>
            <a:ext cx="8763220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2867025" algn="l"/>
                <a:tab pos="6462713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18-19</a:t>
            </a:r>
            <a:r>
              <a:rPr lang="en-US" sz="2400" dirty="0" smtClean="0"/>
              <a:t> hcp	1 of a suit	Bid NT on next level	1Cl - 1Sp; 2NT</a:t>
            </a:r>
            <a:endParaRPr lang="en-US" sz="2400" dirty="0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45790B29-43C7-49CF-AEBE-982EDAF09560}"/>
              </a:ext>
            </a:extLst>
          </p:cNvPr>
          <p:cNvSpPr txBox="1"/>
          <p:nvPr/>
        </p:nvSpPr>
        <p:spPr>
          <a:xfrm>
            <a:off x="908318" y="2949751"/>
            <a:ext cx="3698851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3227388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20-21</a:t>
            </a:r>
            <a:r>
              <a:rPr lang="en-US" sz="2400" dirty="0" smtClean="0"/>
              <a:t> hcp	2NT</a:t>
            </a:r>
            <a:endParaRPr lang="en-US" sz="2400" dirty="0"/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B1473ACF-6562-4EE7-8479-DAA935C1CA79}"/>
              </a:ext>
            </a:extLst>
          </p:cNvPr>
          <p:cNvSpPr txBox="1"/>
          <p:nvPr/>
        </p:nvSpPr>
        <p:spPr>
          <a:xfrm>
            <a:off x="908318" y="3455326"/>
            <a:ext cx="8640128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2867025" algn="l"/>
                <a:tab pos="6462713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22-24</a:t>
            </a:r>
            <a:r>
              <a:rPr lang="en-US" sz="2400" dirty="0" smtClean="0"/>
              <a:t> hcp	2Cl	Bid 2NT	2Cl – 2Di; 2NT</a:t>
            </a:r>
            <a:endParaRPr lang="en-US" sz="2400" dirty="0"/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95EB7399-0CC8-495D-8F05-0010FABBD9F7}"/>
              </a:ext>
            </a:extLst>
          </p:cNvPr>
          <p:cNvSpPr txBox="1"/>
          <p:nvPr/>
        </p:nvSpPr>
        <p:spPr>
          <a:xfrm>
            <a:off x="911631" y="980482"/>
            <a:ext cx="8715946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1433513" algn="l"/>
                <a:tab pos="2867025" algn="l"/>
                <a:tab pos="6462713" algn="l"/>
              </a:tabLst>
            </a:pPr>
            <a:r>
              <a:rPr lang="en-US" sz="2400" b="1" dirty="0" smtClean="0"/>
              <a:t>Strength	Opening	Rebid	Example</a:t>
            </a:r>
            <a:endParaRPr lang="en-US" sz="2400" b="1" dirty="0"/>
          </a:p>
        </p:txBody>
      </p:sp>
      <p:cxnSp>
        <p:nvCxnSpPr>
          <p:cNvPr id="4" name="Rak koppling 3">
            <a:extLst>
              <a:ext uri="{FF2B5EF4-FFF2-40B4-BE49-F238E27FC236}">
                <a16:creationId xmlns:a16="http://schemas.microsoft.com/office/drawing/2014/main" id="{B95DB7B4-84E5-4FBA-B610-17BC77192B58}"/>
              </a:ext>
            </a:extLst>
          </p:cNvPr>
          <p:cNvCxnSpPr/>
          <p:nvPr/>
        </p:nvCxnSpPr>
        <p:spPr>
          <a:xfrm>
            <a:off x="924339" y="3853006"/>
            <a:ext cx="794136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k koppling 32">
            <a:extLst>
              <a:ext uri="{FF2B5EF4-FFF2-40B4-BE49-F238E27FC236}">
                <a16:creationId xmlns:a16="http://schemas.microsoft.com/office/drawing/2014/main" id="{CDAF0954-6057-4D0C-B717-ACD802F82FA2}"/>
              </a:ext>
            </a:extLst>
          </p:cNvPr>
          <p:cNvCxnSpPr/>
          <p:nvPr/>
        </p:nvCxnSpPr>
        <p:spPr>
          <a:xfrm>
            <a:off x="927654" y="1351658"/>
            <a:ext cx="794136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ruta 38">
            <a:extLst>
              <a:ext uri="{FF2B5EF4-FFF2-40B4-BE49-F238E27FC236}">
                <a16:creationId xmlns:a16="http://schemas.microsoft.com/office/drawing/2014/main" id="{E2E4C8E5-1D61-4C21-872A-4C8BD398938B}"/>
              </a:ext>
            </a:extLst>
          </p:cNvPr>
          <p:cNvSpPr txBox="1"/>
          <p:nvPr/>
        </p:nvSpPr>
        <p:spPr>
          <a:xfrm>
            <a:off x="987135" y="3861395"/>
            <a:ext cx="7332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continued bidding after </a:t>
            </a:r>
            <a:r>
              <a:rPr lang="en-US" sz="2400" b="1" dirty="0" smtClean="0"/>
              <a:t>2NT</a:t>
            </a:r>
            <a:r>
              <a:rPr lang="en-US" sz="2400" dirty="0" smtClean="0"/>
              <a:t> and </a:t>
            </a:r>
            <a:r>
              <a:rPr lang="en-US" sz="2400" b="1" dirty="0" smtClean="0"/>
              <a:t>2Kl</a:t>
            </a:r>
            <a:r>
              <a:rPr lang="en-US" sz="2400" dirty="0" smtClean="0"/>
              <a:t>-2Ru; </a:t>
            </a:r>
            <a:r>
              <a:rPr lang="en-US" sz="2400" b="1" dirty="0" smtClean="0"/>
              <a:t>2NT</a:t>
            </a:r>
            <a:r>
              <a:rPr lang="en-US" sz="2400" dirty="0" smtClean="0"/>
              <a:t> is simil</a:t>
            </a:r>
            <a:r>
              <a:rPr lang="en-US" sz="2400" dirty="0"/>
              <a:t>a</a:t>
            </a:r>
            <a:r>
              <a:rPr lang="en-US" sz="2400" dirty="0" smtClean="0"/>
              <a:t>r to the bidding after 1NT.</a:t>
            </a:r>
            <a:endParaRPr lang="en-US" sz="2400" dirty="0"/>
          </a:p>
        </p:txBody>
      </p:sp>
      <p:grpSp>
        <p:nvGrpSpPr>
          <p:cNvPr id="12" name="Grupp 10"/>
          <p:cNvGrpSpPr>
            <a:grpSpLocks/>
          </p:cNvGrpSpPr>
          <p:nvPr/>
        </p:nvGrpSpPr>
        <p:grpSpPr bwMode="auto">
          <a:xfrm>
            <a:off x="1055984" y="4778208"/>
            <a:ext cx="1326140" cy="1570303"/>
            <a:chOff x="1208584" y="1916832"/>
            <a:chExt cx="1325850" cy="1570568"/>
          </a:xfrm>
        </p:grpSpPr>
        <p:sp>
          <p:nvSpPr>
            <p:cNvPr id="1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AKT3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AQ64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19" name="textruta 18">
            <a:extLst>
              <a:ext uri="{FF2B5EF4-FFF2-40B4-BE49-F238E27FC236}">
                <a16:creationId xmlns:a16="http://schemas.microsoft.com/office/drawing/2014/main" id="{E2E4C8E5-1D61-4C21-872A-4C8BD398938B}"/>
              </a:ext>
            </a:extLst>
          </p:cNvPr>
          <p:cNvSpPr txBox="1"/>
          <p:nvPr/>
        </p:nvSpPr>
        <p:spPr>
          <a:xfrm>
            <a:off x="2453430" y="5034724"/>
            <a:ext cx="425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How would you bid this hand?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0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7" grpId="0"/>
      <p:bldP spid="29" grpId="0"/>
      <p:bldP spid="30" grpId="0"/>
      <p:bldP spid="31" grpId="0"/>
      <p:bldP spid="32" grpId="0"/>
      <p:bldP spid="39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37" y="251872"/>
            <a:ext cx="930698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822129" y="2265828"/>
            <a:ext cx="1540942" cy="1570303"/>
            <a:chOff x="1208584" y="1916832"/>
            <a:chExt cx="1540605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AKQT4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447907" y="2265828"/>
            <a:ext cx="1513692" cy="1570303"/>
            <a:chOff x="1208584" y="1916832"/>
            <a:chExt cx="1513361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Q64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9304" y="4917542"/>
            <a:ext cx="17860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22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You can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make a slam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with support</a:t>
            </a:r>
            <a:endParaRPr lang="en-US" sz="2400" dirty="0"/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2758355" y="2265828"/>
            <a:ext cx="1728494" cy="1570303"/>
            <a:chOff x="1208584" y="1916832"/>
            <a:chExt cx="1728116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56811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AKQJ3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AKQT95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33173" y="4917542"/>
            <a:ext cx="19431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Your hand is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balanced with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a 5-card suit </a:t>
            </a:r>
            <a:endParaRPr lang="en-US" sz="2400" dirty="0"/>
          </a:p>
        </p:txBody>
      </p:sp>
      <p:grpSp>
        <p:nvGrpSpPr>
          <p:cNvPr id="44" name="Grupp 10">
            <a:extLst>
              <a:ext uri="{FF2B5EF4-FFF2-40B4-BE49-F238E27FC236}">
                <a16:creationId xmlns:a16="http://schemas.microsoft.com/office/drawing/2014/main" id="{6D1D8B30-4C82-472F-9525-E1500E3928B2}"/>
              </a:ext>
            </a:extLst>
          </p:cNvPr>
          <p:cNvGrpSpPr>
            <a:grpSpLocks/>
          </p:cNvGrpSpPr>
          <p:nvPr/>
        </p:nvGrpSpPr>
        <p:grpSpPr bwMode="auto">
          <a:xfrm>
            <a:off x="4951545" y="2265828"/>
            <a:ext cx="2039477" cy="1570303"/>
            <a:chOff x="1208584" y="1916832"/>
            <a:chExt cx="2039031" cy="1570568"/>
          </a:xfrm>
        </p:grpSpPr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DCF8B1E0-886F-4699-BF33-0481AC53B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76772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AKJT9643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--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3" name="Grupp 29">
              <a:extLst>
                <a:ext uri="{FF2B5EF4-FFF2-40B4-BE49-F238E27FC236}">
                  <a16:creationId xmlns:a16="http://schemas.microsoft.com/office/drawing/2014/main" id="{1A17C3B4-E5DC-4085-B31F-7F0ED1CC0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4" name="Freeform 20" descr="90 %">
                <a:extLst>
                  <a:ext uri="{FF2B5EF4-FFF2-40B4-BE49-F238E27FC236}">
                    <a16:creationId xmlns:a16="http://schemas.microsoft.com/office/drawing/2014/main" id="{D9A30A79-DDE4-47A8-868A-720A55AA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B4A5C037-48A7-40B3-9806-F60AD1BE356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E3FDB782-DBF8-4D25-A595-FD22D383A63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3" descr="90 %">
                <a:extLst>
                  <a:ext uri="{FF2B5EF4-FFF2-40B4-BE49-F238E27FC236}">
                    <a16:creationId xmlns:a16="http://schemas.microsoft.com/office/drawing/2014/main" id="{0895AF27-1067-42A2-9020-51CC6279EF4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90" name="textruta 89">
            <a:extLst>
              <a:ext uri="{FF2B5EF4-FFF2-40B4-BE49-F238E27FC236}">
                <a16:creationId xmlns:a16="http://schemas.microsoft.com/office/drawing/2014/main" id="{EC0EEABD-E97A-40A4-9F97-0AC290BC8533}"/>
              </a:ext>
            </a:extLst>
          </p:cNvPr>
          <p:cNvSpPr txBox="1"/>
          <p:nvPr/>
        </p:nvSpPr>
        <p:spPr>
          <a:xfrm>
            <a:off x="2813536" y="4917542"/>
            <a:ext cx="16181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22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Diamonds</a:t>
            </a:r>
            <a:br>
              <a:rPr lang="en-US" sz="2400" dirty="0" smtClean="0"/>
            </a:br>
            <a:r>
              <a:rPr lang="en-US" sz="2400" dirty="0" smtClean="0"/>
              <a:t>is the</a:t>
            </a:r>
            <a:br>
              <a:rPr lang="en-US" sz="2400" dirty="0" smtClean="0"/>
            </a:br>
            <a:r>
              <a:rPr lang="en-US" sz="2400" dirty="0" smtClean="0"/>
              <a:t>longest suit</a:t>
            </a:r>
            <a:endParaRPr lang="en-US" sz="2400" dirty="0"/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32D9D827-2C6B-4668-8AEF-F4F5D561D249}"/>
              </a:ext>
            </a:extLst>
          </p:cNvPr>
          <p:cNvSpPr txBox="1"/>
          <p:nvPr/>
        </p:nvSpPr>
        <p:spPr>
          <a:xfrm>
            <a:off x="4563952" y="4917542"/>
            <a:ext cx="23686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20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You have an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8-card suit but calmly bid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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2167743" y="1133088"/>
            <a:ext cx="2165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You open </a:t>
            </a:r>
            <a:r>
              <a:rPr lang="en-US" sz="2800" b="1" dirty="0" smtClean="0">
                <a:solidFill>
                  <a:srgbClr val="009900"/>
                </a:solidFill>
              </a:rPr>
              <a:t>2</a:t>
            </a:r>
            <a:r>
              <a:rPr lang="en-US" sz="2800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8" name="textruta 77"/>
          <p:cNvSpPr txBox="1"/>
          <p:nvPr/>
        </p:nvSpPr>
        <p:spPr>
          <a:xfrm>
            <a:off x="3718136" y="1652332"/>
            <a:ext cx="28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ruta 76"/>
          <p:cNvSpPr txBox="1"/>
          <p:nvPr/>
        </p:nvSpPr>
        <p:spPr>
          <a:xfrm>
            <a:off x="4580063" y="1136037"/>
            <a:ext cx="3289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Partner responds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2" name="Grupp 81"/>
          <p:cNvGrpSpPr/>
          <p:nvPr/>
        </p:nvGrpSpPr>
        <p:grpSpPr>
          <a:xfrm>
            <a:off x="973493" y="4062660"/>
            <a:ext cx="1054360" cy="582385"/>
            <a:chOff x="6226627" y="3754143"/>
            <a:chExt cx="1054360" cy="582385"/>
          </a:xfrm>
        </p:grpSpPr>
        <p:sp>
          <p:nvSpPr>
            <p:cNvPr id="8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" name="Grupp 84"/>
          <p:cNvGrpSpPr/>
          <p:nvPr/>
        </p:nvGrpSpPr>
        <p:grpSpPr>
          <a:xfrm>
            <a:off x="5222030" y="4062660"/>
            <a:ext cx="1054360" cy="582385"/>
            <a:chOff x="6226627" y="3754143"/>
            <a:chExt cx="1054360" cy="582385"/>
          </a:xfrm>
        </p:grpSpPr>
        <p:sp>
          <p:nvSpPr>
            <p:cNvPr id="8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9" name="Grupp 88"/>
          <p:cNvGrpSpPr/>
          <p:nvPr/>
        </p:nvGrpSpPr>
        <p:grpSpPr>
          <a:xfrm>
            <a:off x="3095422" y="4062660"/>
            <a:ext cx="1054360" cy="582385"/>
            <a:chOff x="3144415" y="3732372"/>
            <a:chExt cx="1054360" cy="582385"/>
          </a:xfrm>
        </p:grpSpPr>
        <p:sp>
          <p:nvSpPr>
            <p:cNvPr id="9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144415" y="3732372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714266" y="3853679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7585574" y="4035743"/>
            <a:ext cx="1048321" cy="5895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2NT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75" grpId="0"/>
      <p:bldP spid="90" grpId="0"/>
      <p:bldP spid="91" grpId="0"/>
      <p:bldP spid="48" grpId="0"/>
      <p:bldP spid="78" grpId="0"/>
      <p:bldP spid="77" grpId="0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01" y="196310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8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585725" y="1197744"/>
            <a:ext cx="692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572000" algn="l"/>
                <a:tab pos="6186488" algn="l"/>
              </a:tabLst>
            </a:pPr>
            <a:r>
              <a:rPr lang="en-US" sz="2400" b="1" dirty="0" smtClean="0"/>
              <a:t>Opening	Strength	Suit</a:t>
            </a:r>
            <a:endParaRPr lang="en-US" sz="2400" b="1" dirty="0"/>
          </a:p>
        </p:txBody>
      </p:sp>
      <p:grpSp>
        <p:nvGrpSpPr>
          <p:cNvPr id="13" name="Grupp 12"/>
          <p:cNvGrpSpPr/>
          <p:nvPr/>
        </p:nvGrpSpPr>
        <p:grpSpPr>
          <a:xfrm>
            <a:off x="698185" y="4754696"/>
            <a:ext cx="7773669" cy="461665"/>
            <a:chOff x="698185" y="4754696"/>
            <a:chExt cx="7773669" cy="461665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9136C214-5CE6-4AEA-8B33-235A79DCDC47}"/>
                </a:ext>
              </a:extLst>
            </p:cNvPr>
            <p:cNvSpPr txBox="1"/>
            <p:nvPr/>
          </p:nvSpPr>
          <p:spPr>
            <a:xfrm>
              <a:off x="5168113" y="4754696"/>
              <a:ext cx="3303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6-11 hcp	7-card suit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25" name="Grupp 24">
              <a:extLst>
                <a:ext uri="{FF2B5EF4-FFF2-40B4-BE49-F238E27FC236}">
                  <a16:creationId xmlns:a16="http://schemas.microsoft.com/office/drawing/2014/main" id="{1D241334-884F-4638-BD42-28B7250C680D}"/>
                </a:ext>
              </a:extLst>
            </p:cNvPr>
            <p:cNvGrpSpPr/>
            <p:nvPr/>
          </p:nvGrpSpPr>
          <p:grpSpPr>
            <a:xfrm>
              <a:off x="698185" y="4773414"/>
              <a:ext cx="3305471" cy="432092"/>
              <a:chOff x="4016361" y="4847036"/>
              <a:chExt cx="3305471" cy="432092"/>
            </a:xfrm>
          </p:grpSpPr>
          <p:grpSp>
            <p:nvGrpSpPr>
              <p:cNvPr id="46" name="Grupp 45">
                <a:extLst>
                  <a:ext uri="{FF2B5EF4-FFF2-40B4-BE49-F238E27FC236}">
                    <a16:creationId xmlns:a16="http://schemas.microsoft.com/office/drawing/2014/main" id="{99182911-A51C-49B5-AD45-65D70DBFB281}"/>
                  </a:ext>
                </a:extLst>
              </p:cNvPr>
              <p:cNvGrpSpPr/>
              <p:nvPr/>
            </p:nvGrpSpPr>
            <p:grpSpPr>
              <a:xfrm>
                <a:off x="4859933" y="4847036"/>
                <a:ext cx="770711" cy="432092"/>
                <a:chOff x="3069769" y="690589"/>
                <a:chExt cx="770711" cy="432092"/>
              </a:xfrm>
            </p:grpSpPr>
            <p:sp>
              <p:nvSpPr>
                <p:cNvPr id="56" name="Rektangel med rundade hörn 46">
                  <a:extLst>
                    <a:ext uri="{FF2B5EF4-FFF2-40B4-BE49-F238E27FC236}">
                      <a16:creationId xmlns:a16="http://schemas.microsoft.com/office/drawing/2014/main" id="{2D1879BA-AE00-426D-8BFB-61E6E0F43F98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7" name="Freeform 22">
                  <a:extLst>
                    <a:ext uri="{FF2B5EF4-FFF2-40B4-BE49-F238E27FC236}">
                      <a16:creationId xmlns:a16="http://schemas.microsoft.com/office/drawing/2014/main" id="{F09FBCE9-5A61-4DE1-9084-5C2AD344AA78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47" name="Grupp 46">
                <a:extLst>
                  <a:ext uri="{FF2B5EF4-FFF2-40B4-BE49-F238E27FC236}">
                    <a16:creationId xmlns:a16="http://schemas.microsoft.com/office/drawing/2014/main" id="{E9E74FD6-F3BA-4E0F-9ADC-4EA1AB907E8D}"/>
                  </a:ext>
                </a:extLst>
              </p:cNvPr>
              <p:cNvGrpSpPr/>
              <p:nvPr/>
            </p:nvGrpSpPr>
            <p:grpSpPr>
              <a:xfrm>
                <a:off x="4016361" y="4847036"/>
                <a:ext cx="772422" cy="423019"/>
                <a:chOff x="4741918" y="720827"/>
                <a:chExt cx="772422" cy="423019"/>
              </a:xfrm>
            </p:grpSpPr>
            <p:sp>
              <p:nvSpPr>
                <p:cNvPr id="54" name="Rektangel med rundade hörn 46">
                  <a:extLst>
                    <a:ext uri="{FF2B5EF4-FFF2-40B4-BE49-F238E27FC236}">
                      <a16:creationId xmlns:a16="http://schemas.microsoft.com/office/drawing/2014/main" id="{6417F164-F75E-402C-A20A-BA6E6BC317F9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5" name="Freeform 23" descr="90 %">
                  <a:extLst>
                    <a:ext uri="{FF2B5EF4-FFF2-40B4-BE49-F238E27FC236}">
                      <a16:creationId xmlns:a16="http://schemas.microsoft.com/office/drawing/2014/main" id="{0CCD2AA5-7B5E-4D36-B711-853FB82314C3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48" name="Grupp 47">
                <a:extLst>
                  <a:ext uri="{FF2B5EF4-FFF2-40B4-BE49-F238E27FC236}">
                    <a16:creationId xmlns:a16="http://schemas.microsoft.com/office/drawing/2014/main" id="{8F699427-23AD-459B-A9BD-7966F72E2B79}"/>
                  </a:ext>
                </a:extLst>
              </p:cNvPr>
              <p:cNvGrpSpPr/>
              <p:nvPr/>
            </p:nvGrpSpPr>
            <p:grpSpPr>
              <a:xfrm>
                <a:off x="6539613" y="4847036"/>
                <a:ext cx="782219" cy="423021"/>
                <a:chOff x="6151981" y="712359"/>
                <a:chExt cx="782219" cy="423021"/>
              </a:xfrm>
            </p:grpSpPr>
            <p:sp>
              <p:nvSpPr>
                <p:cNvPr id="52" name="Rektangel med rundade hörn 46">
                  <a:extLst>
                    <a:ext uri="{FF2B5EF4-FFF2-40B4-BE49-F238E27FC236}">
                      <a16:creationId xmlns:a16="http://schemas.microsoft.com/office/drawing/2014/main" id="{FA48B9EA-5EBA-4C1B-A326-1FD3F4067F5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3" name="Freeform 20" descr="90 %">
                  <a:extLst>
                    <a:ext uri="{FF2B5EF4-FFF2-40B4-BE49-F238E27FC236}">
                      <a16:creationId xmlns:a16="http://schemas.microsoft.com/office/drawing/2014/main" id="{AE97A6CB-E5E3-4B58-8231-D17818983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9" name="Grupp 48">
                <a:extLst>
                  <a:ext uri="{FF2B5EF4-FFF2-40B4-BE49-F238E27FC236}">
                    <a16:creationId xmlns:a16="http://schemas.microsoft.com/office/drawing/2014/main" id="{12105BA0-8072-4BA0-B260-BF750E33E5DC}"/>
                  </a:ext>
                </a:extLst>
              </p:cNvPr>
              <p:cNvGrpSpPr/>
              <p:nvPr/>
            </p:nvGrpSpPr>
            <p:grpSpPr>
              <a:xfrm>
                <a:off x="5701794" y="4847036"/>
                <a:ext cx="766668" cy="420445"/>
                <a:chOff x="7691532" y="739488"/>
                <a:chExt cx="766668" cy="420445"/>
              </a:xfrm>
            </p:grpSpPr>
            <p:sp>
              <p:nvSpPr>
                <p:cNvPr id="50" name="Rektangel med rundade hörn 46">
                  <a:extLst>
                    <a:ext uri="{FF2B5EF4-FFF2-40B4-BE49-F238E27FC236}">
                      <a16:creationId xmlns:a16="http://schemas.microsoft.com/office/drawing/2014/main" id="{166FCEE5-4FBB-412D-954D-143A4C393BCC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1" name="Freeform 21">
                  <a:extLst>
                    <a:ext uri="{FF2B5EF4-FFF2-40B4-BE49-F238E27FC236}">
                      <a16:creationId xmlns:a16="http://schemas.microsoft.com/office/drawing/2014/main" id="{58182EC8-C40D-4E3D-AAC6-627329B5036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4" name="Grupp 13"/>
          <p:cNvGrpSpPr/>
          <p:nvPr/>
        </p:nvGrpSpPr>
        <p:grpSpPr>
          <a:xfrm>
            <a:off x="688859" y="5259785"/>
            <a:ext cx="7763117" cy="467690"/>
            <a:chOff x="688859" y="5259785"/>
            <a:chExt cx="7763117" cy="467690"/>
          </a:xfrm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5C71B61C-5206-4005-A65A-6D1AB27F7A56}"/>
                </a:ext>
              </a:extLst>
            </p:cNvPr>
            <p:cNvSpPr txBox="1"/>
            <p:nvPr/>
          </p:nvSpPr>
          <p:spPr>
            <a:xfrm>
              <a:off x="5168113" y="5259785"/>
              <a:ext cx="3283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6-11 hcp	8-card suit</a:t>
              </a:r>
              <a:endParaRPr lang="en-US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82" name="Grupp 81">
              <a:extLst>
                <a:ext uri="{FF2B5EF4-FFF2-40B4-BE49-F238E27FC236}">
                  <a16:creationId xmlns:a16="http://schemas.microsoft.com/office/drawing/2014/main" id="{87B41A5A-CD43-4946-8D5B-259C515F8B2D}"/>
                </a:ext>
              </a:extLst>
            </p:cNvPr>
            <p:cNvGrpSpPr/>
            <p:nvPr/>
          </p:nvGrpSpPr>
          <p:grpSpPr>
            <a:xfrm>
              <a:off x="688859" y="5295383"/>
              <a:ext cx="3305471" cy="432092"/>
              <a:chOff x="4168761" y="5456632"/>
              <a:chExt cx="3305471" cy="432092"/>
            </a:xfrm>
          </p:grpSpPr>
          <p:grpSp>
            <p:nvGrpSpPr>
              <p:cNvPr id="58" name="Grupp 57">
                <a:extLst>
                  <a:ext uri="{FF2B5EF4-FFF2-40B4-BE49-F238E27FC236}">
                    <a16:creationId xmlns:a16="http://schemas.microsoft.com/office/drawing/2014/main" id="{42778460-6513-4A43-ABCE-5FF894DB9A37}"/>
                  </a:ext>
                </a:extLst>
              </p:cNvPr>
              <p:cNvGrpSpPr/>
              <p:nvPr/>
            </p:nvGrpSpPr>
            <p:grpSpPr>
              <a:xfrm>
                <a:off x="5012333" y="5456632"/>
                <a:ext cx="770711" cy="432092"/>
                <a:chOff x="3069769" y="690589"/>
                <a:chExt cx="770711" cy="432092"/>
              </a:xfrm>
            </p:grpSpPr>
            <p:sp>
              <p:nvSpPr>
                <p:cNvPr id="59" name="Rektangel med rundade hörn 46">
                  <a:extLst>
                    <a:ext uri="{FF2B5EF4-FFF2-40B4-BE49-F238E27FC236}">
                      <a16:creationId xmlns:a16="http://schemas.microsoft.com/office/drawing/2014/main" id="{2E8FE4E9-8DD4-4AC1-939D-9E93C174B61C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0" name="Freeform 22">
                  <a:extLst>
                    <a:ext uri="{FF2B5EF4-FFF2-40B4-BE49-F238E27FC236}">
                      <a16:creationId xmlns:a16="http://schemas.microsoft.com/office/drawing/2014/main" id="{FE479C45-0F50-4C89-94AB-121E49C8383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61" name="Grupp 60">
                <a:extLst>
                  <a:ext uri="{FF2B5EF4-FFF2-40B4-BE49-F238E27FC236}">
                    <a16:creationId xmlns:a16="http://schemas.microsoft.com/office/drawing/2014/main" id="{143804D8-D195-4D42-80EA-86FD31A5DE0F}"/>
                  </a:ext>
                </a:extLst>
              </p:cNvPr>
              <p:cNvGrpSpPr/>
              <p:nvPr/>
            </p:nvGrpSpPr>
            <p:grpSpPr>
              <a:xfrm>
                <a:off x="4168761" y="5456632"/>
                <a:ext cx="772422" cy="423019"/>
                <a:chOff x="4741918" y="720827"/>
                <a:chExt cx="772422" cy="423019"/>
              </a:xfrm>
            </p:grpSpPr>
            <p:sp>
              <p:nvSpPr>
                <p:cNvPr id="62" name="Rektangel med rundade hörn 46">
                  <a:extLst>
                    <a:ext uri="{FF2B5EF4-FFF2-40B4-BE49-F238E27FC236}">
                      <a16:creationId xmlns:a16="http://schemas.microsoft.com/office/drawing/2014/main" id="{38363A48-142B-477B-BA67-2D2386D13D14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3" name="Freeform 23" descr="90 %">
                  <a:extLst>
                    <a:ext uri="{FF2B5EF4-FFF2-40B4-BE49-F238E27FC236}">
                      <a16:creationId xmlns:a16="http://schemas.microsoft.com/office/drawing/2014/main" id="{47991C54-EC7B-4D87-8684-2A712B5F1A37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64" name="Grupp 63">
                <a:extLst>
                  <a:ext uri="{FF2B5EF4-FFF2-40B4-BE49-F238E27FC236}">
                    <a16:creationId xmlns:a16="http://schemas.microsoft.com/office/drawing/2014/main" id="{619A5566-7578-407C-BDE5-B79BC5CD2A50}"/>
                  </a:ext>
                </a:extLst>
              </p:cNvPr>
              <p:cNvGrpSpPr/>
              <p:nvPr/>
            </p:nvGrpSpPr>
            <p:grpSpPr>
              <a:xfrm>
                <a:off x="6692013" y="5456632"/>
                <a:ext cx="782219" cy="423021"/>
                <a:chOff x="6151981" y="712359"/>
                <a:chExt cx="782219" cy="423021"/>
              </a:xfrm>
            </p:grpSpPr>
            <p:sp>
              <p:nvSpPr>
                <p:cNvPr id="65" name="Rektangel med rundade hörn 46">
                  <a:extLst>
                    <a:ext uri="{FF2B5EF4-FFF2-40B4-BE49-F238E27FC236}">
                      <a16:creationId xmlns:a16="http://schemas.microsoft.com/office/drawing/2014/main" id="{9E4413FF-457D-413E-92C6-F03E1EFC406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6" name="Freeform 20" descr="90 %">
                  <a:extLst>
                    <a:ext uri="{FF2B5EF4-FFF2-40B4-BE49-F238E27FC236}">
                      <a16:creationId xmlns:a16="http://schemas.microsoft.com/office/drawing/2014/main" id="{BF8ACBF4-600C-4A11-803F-DCCE476B4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" name="Grupp 66">
                <a:extLst>
                  <a:ext uri="{FF2B5EF4-FFF2-40B4-BE49-F238E27FC236}">
                    <a16:creationId xmlns:a16="http://schemas.microsoft.com/office/drawing/2014/main" id="{40672740-FE01-4CC8-A9B8-23F5A444FC48}"/>
                  </a:ext>
                </a:extLst>
              </p:cNvPr>
              <p:cNvGrpSpPr/>
              <p:nvPr/>
            </p:nvGrpSpPr>
            <p:grpSpPr>
              <a:xfrm>
                <a:off x="5854194" y="5456632"/>
                <a:ext cx="766668" cy="420445"/>
                <a:chOff x="7691532" y="739488"/>
                <a:chExt cx="766668" cy="420445"/>
              </a:xfrm>
            </p:grpSpPr>
            <p:sp>
              <p:nvSpPr>
                <p:cNvPr id="68" name="Rektangel med rundade hörn 46">
                  <a:extLst>
                    <a:ext uri="{FF2B5EF4-FFF2-40B4-BE49-F238E27FC236}">
                      <a16:creationId xmlns:a16="http://schemas.microsoft.com/office/drawing/2014/main" id="{CAE67660-C69A-44EA-A3F9-E2E231E19573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9" name="Freeform 21">
                  <a:extLst>
                    <a:ext uri="{FF2B5EF4-FFF2-40B4-BE49-F238E27FC236}">
                      <a16:creationId xmlns:a16="http://schemas.microsoft.com/office/drawing/2014/main" id="{AB2319B2-421D-4A54-AB4F-8D7C600E9E0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1" name="Grupp 10"/>
          <p:cNvGrpSpPr/>
          <p:nvPr/>
        </p:nvGrpSpPr>
        <p:grpSpPr>
          <a:xfrm>
            <a:off x="1513767" y="3744514"/>
            <a:ext cx="7087296" cy="461665"/>
            <a:chOff x="1513767" y="3744514"/>
            <a:chExt cx="7087296" cy="461665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3744514"/>
              <a:ext cx="3432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6-11 hcp	6-card suit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2" name="Grupp 21">
              <a:extLst>
                <a:ext uri="{FF2B5EF4-FFF2-40B4-BE49-F238E27FC236}">
                  <a16:creationId xmlns:a16="http://schemas.microsoft.com/office/drawing/2014/main" id="{B61733E1-BEC2-4D65-B1CB-B15D1EE3F9BA}"/>
                </a:ext>
              </a:extLst>
            </p:cNvPr>
            <p:cNvGrpSpPr/>
            <p:nvPr/>
          </p:nvGrpSpPr>
          <p:grpSpPr>
            <a:xfrm>
              <a:off x="1513767" y="3756915"/>
              <a:ext cx="2461899" cy="432092"/>
              <a:chOff x="4896380" y="4227496"/>
              <a:chExt cx="2461899" cy="432092"/>
            </a:xfrm>
          </p:grpSpPr>
          <p:grpSp>
            <p:nvGrpSpPr>
              <p:cNvPr id="70" name="Grupp 69">
                <a:extLst>
                  <a:ext uri="{FF2B5EF4-FFF2-40B4-BE49-F238E27FC236}">
                    <a16:creationId xmlns:a16="http://schemas.microsoft.com/office/drawing/2014/main" id="{70BC50FF-7C9B-48E9-AF36-BC63CC7FBDB1}"/>
                  </a:ext>
                </a:extLst>
              </p:cNvPr>
              <p:cNvGrpSpPr/>
              <p:nvPr/>
            </p:nvGrpSpPr>
            <p:grpSpPr>
              <a:xfrm>
                <a:off x="4896380" y="4227496"/>
                <a:ext cx="770711" cy="432092"/>
                <a:chOff x="3069769" y="690589"/>
                <a:chExt cx="770711" cy="432092"/>
              </a:xfrm>
            </p:grpSpPr>
            <p:sp>
              <p:nvSpPr>
                <p:cNvPr id="71" name="Rektangel med rundade hörn 46">
                  <a:extLst>
                    <a:ext uri="{FF2B5EF4-FFF2-40B4-BE49-F238E27FC236}">
                      <a16:creationId xmlns:a16="http://schemas.microsoft.com/office/drawing/2014/main" id="{1A7D9D34-9916-4053-818D-B27AE264ABB6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2" name="Freeform 22">
                  <a:extLst>
                    <a:ext uri="{FF2B5EF4-FFF2-40B4-BE49-F238E27FC236}">
                      <a16:creationId xmlns:a16="http://schemas.microsoft.com/office/drawing/2014/main" id="{81C34F26-7551-4567-9A56-48A29021F640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76" name="Grupp 75">
                <a:extLst>
                  <a:ext uri="{FF2B5EF4-FFF2-40B4-BE49-F238E27FC236}">
                    <a16:creationId xmlns:a16="http://schemas.microsoft.com/office/drawing/2014/main" id="{584ADBFC-1F79-4EB1-B977-0B24C1EC938B}"/>
                  </a:ext>
                </a:extLst>
              </p:cNvPr>
              <p:cNvGrpSpPr/>
              <p:nvPr/>
            </p:nvGrpSpPr>
            <p:grpSpPr>
              <a:xfrm>
                <a:off x="6576060" y="4227496"/>
                <a:ext cx="782219" cy="423021"/>
                <a:chOff x="6151981" y="712359"/>
                <a:chExt cx="782219" cy="423021"/>
              </a:xfrm>
            </p:grpSpPr>
            <p:sp>
              <p:nvSpPr>
                <p:cNvPr id="77" name="Rektangel med rundade hörn 46">
                  <a:extLst>
                    <a:ext uri="{FF2B5EF4-FFF2-40B4-BE49-F238E27FC236}">
                      <a16:creationId xmlns:a16="http://schemas.microsoft.com/office/drawing/2014/main" id="{DC46B07E-D8DD-4C30-B2C7-DD40B9937AAE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8" name="Freeform 20" descr="90 %">
                  <a:extLst>
                    <a:ext uri="{FF2B5EF4-FFF2-40B4-BE49-F238E27FC236}">
                      <a16:creationId xmlns:a16="http://schemas.microsoft.com/office/drawing/2014/main" id="{87896817-0037-4D61-833A-5F76B65FF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upp 78">
                <a:extLst>
                  <a:ext uri="{FF2B5EF4-FFF2-40B4-BE49-F238E27FC236}">
                    <a16:creationId xmlns:a16="http://schemas.microsoft.com/office/drawing/2014/main" id="{F896B296-8772-44FA-8880-A25F4A882975}"/>
                  </a:ext>
                </a:extLst>
              </p:cNvPr>
              <p:cNvGrpSpPr/>
              <p:nvPr/>
            </p:nvGrpSpPr>
            <p:grpSpPr>
              <a:xfrm>
                <a:off x="5738241" y="4227496"/>
                <a:ext cx="766668" cy="420445"/>
                <a:chOff x="7691532" y="739488"/>
                <a:chExt cx="766668" cy="420445"/>
              </a:xfrm>
            </p:grpSpPr>
            <p:sp>
              <p:nvSpPr>
                <p:cNvPr id="80" name="Rektangel med rundade hörn 46">
                  <a:extLst>
                    <a:ext uri="{FF2B5EF4-FFF2-40B4-BE49-F238E27FC236}">
                      <a16:creationId xmlns:a16="http://schemas.microsoft.com/office/drawing/2014/main" id="{2C90DD1B-D93E-4998-BBF6-F39515E76045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81" name="Freeform 21">
                  <a:extLst>
                    <a:ext uri="{FF2B5EF4-FFF2-40B4-BE49-F238E27FC236}">
                      <a16:creationId xmlns:a16="http://schemas.microsoft.com/office/drawing/2014/main" id="{F40B8DE7-7459-47F1-9191-EF98BF74B80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5" name="Grupp 4"/>
          <p:cNvGrpSpPr/>
          <p:nvPr/>
        </p:nvGrpSpPr>
        <p:grpSpPr>
          <a:xfrm>
            <a:off x="686214" y="1724150"/>
            <a:ext cx="7914849" cy="493327"/>
            <a:chOff x="686214" y="1724150"/>
            <a:chExt cx="7914849" cy="493327"/>
          </a:xfrm>
        </p:grpSpPr>
        <p:grpSp>
          <p:nvGrpSpPr>
            <p:cNvPr id="3" name="Grupp 2"/>
            <p:cNvGrpSpPr/>
            <p:nvPr/>
          </p:nvGrpSpPr>
          <p:grpSpPr>
            <a:xfrm>
              <a:off x="686214" y="1785385"/>
              <a:ext cx="1617824" cy="432092"/>
              <a:chOff x="1124753" y="4155360"/>
              <a:chExt cx="1617824" cy="432092"/>
            </a:xfrm>
          </p:grpSpPr>
          <p:grpSp>
            <p:nvGrpSpPr>
              <p:cNvPr id="94" name="Grupp 93"/>
              <p:cNvGrpSpPr/>
              <p:nvPr/>
            </p:nvGrpSpPr>
            <p:grpSpPr>
              <a:xfrm>
                <a:off x="1971866" y="4155360"/>
                <a:ext cx="770711" cy="432092"/>
                <a:chOff x="3069769" y="690589"/>
                <a:chExt cx="770711" cy="432092"/>
              </a:xfrm>
            </p:grpSpPr>
            <p:sp>
              <p:nvSpPr>
                <p:cNvPr id="95" name="Rektangel med rundade hörn 46">
                  <a:extLst>
                    <a:ext uri="{FF2B5EF4-FFF2-40B4-BE49-F238E27FC236}">
                      <a16:creationId xmlns:a16="http://schemas.microsoft.com/office/drawing/2014/main" id="{6798C1D6-62AE-4ED3-86A4-B1FD5C4CBC39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6" name="Freeform 22">
                  <a:extLst>
                    <a:ext uri="{FF2B5EF4-FFF2-40B4-BE49-F238E27FC236}">
                      <a16:creationId xmlns:a16="http://schemas.microsoft.com/office/drawing/2014/main" id="{ADD459F6-EFDB-4E0C-958A-04E3C3503EAD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97" name="Grupp 96"/>
              <p:cNvGrpSpPr/>
              <p:nvPr/>
            </p:nvGrpSpPr>
            <p:grpSpPr>
              <a:xfrm>
                <a:off x="1124753" y="4157601"/>
                <a:ext cx="772422" cy="423019"/>
                <a:chOff x="4741918" y="720827"/>
                <a:chExt cx="772422" cy="423019"/>
              </a:xfrm>
            </p:grpSpPr>
            <p:sp>
              <p:nvSpPr>
                <p:cNvPr id="98" name="Rektangel med rundade hörn 46">
                  <a:extLst>
                    <a:ext uri="{FF2B5EF4-FFF2-40B4-BE49-F238E27FC236}">
                      <a16:creationId xmlns:a16="http://schemas.microsoft.com/office/drawing/2014/main" id="{6798C1D6-62AE-4ED3-86A4-B1FD5C4CBC39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9" name="Freeform 23" descr="90 %">
                  <a:extLst>
                    <a:ext uri="{FF2B5EF4-FFF2-40B4-BE49-F238E27FC236}">
                      <a16:creationId xmlns:a16="http://schemas.microsoft.com/office/drawing/2014/main" id="{335CBF56-C075-49AB-89C4-5C21B2549EFB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100" name="textruta 9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1724150"/>
              <a:ext cx="3432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12+ hcp	3+card suit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2301549" y="2229241"/>
            <a:ext cx="6299514" cy="461665"/>
            <a:chOff x="2301549" y="2229241"/>
            <a:chExt cx="6299514" cy="461665"/>
          </a:xfrm>
        </p:grpSpPr>
        <p:grpSp>
          <p:nvGrpSpPr>
            <p:cNvPr id="4" name="Grupp 3"/>
            <p:cNvGrpSpPr/>
            <p:nvPr/>
          </p:nvGrpSpPr>
          <p:grpSpPr>
            <a:xfrm>
              <a:off x="2301549" y="2244826"/>
              <a:ext cx="1612643" cy="423885"/>
              <a:chOff x="2805404" y="4129609"/>
              <a:chExt cx="1612643" cy="423885"/>
            </a:xfrm>
          </p:grpSpPr>
          <p:grpSp>
            <p:nvGrpSpPr>
              <p:cNvPr id="101" name="Grupp 100"/>
              <p:cNvGrpSpPr/>
              <p:nvPr/>
            </p:nvGrpSpPr>
            <p:grpSpPr>
              <a:xfrm>
                <a:off x="3635828" y="4130473"/>
                <a:ext cx="782219" cy="423021"/>
                <a:chOff x="6151981" y="712359"/>
                <a:chExt cx="782219" cy="423021"/>
              </a:xfrm>
            </p:grpSpPr>
            <p:sp>
              <p:nvSpPr>
                <p:cNvPr id="102" name="Rektangel med rundade hörn 46">
                  <a:extLst>
                    <a:ext uri="{FF2B5EF4-FFF2-40B4-BE49-F238E27FC236}">
                      <a16:creationId xmlns:a16="http://schemas.microsoft.com/office/drawing/2014/main" id="{6798C1D6-62AE-4ED3-86A4-B1FD5C4CBC3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03" name="Freeform 20" descr="90 %">
                  <a:extLst>
                    <a:ext uri="{FF2B5EF4-FFF2-40B4-BE49-F238E27FC236}">
                      <a16:creationId xmlns:a16="http://schemas.microsoft.com/office/drawing/2014/main" id="{44F978CB-A69D-490A-B68C-EA40D3B61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4" name="Grupp 103"/>
              <p:cNvGrpSpPr/>
              <p:nvPr/>
            </p:nvGrpSpPr>
            <p:grpSpPr>
              <a:xfrm>
                <a:off x="2805404" y="4129609"/>
                <a:ext cx="766668" cy="420445"/>
                <a:chOff x="7691532" y="739488"/>
                <a:chExt cx="766668" cy="420445"/>
              </a:xfrm>
            </p:grpSpPr>
            <p:sp>
              <p:nvSpPr>
                <p:cNvPr id="105" name="Rektangel med rundade hörn 46">
                  <a:extLst>
                    <a:ext uri="{FF2B5EF4-FFF2-40B4-BE49-F238E27FC236}">
                      <a16:creationId xmlns:a16="http://schemas.microsoft.com/office/drawing/2014/main" id="{6798C1D6-62AE-4ED3-86A4-B1FD5C4CBC39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06" name="Freeform 21">
                  <a:extLst>
                    <a:ext uri="{FF2B5EF4-FFF2-40B4-BE49-F238E27FC236}">
                      <a16:creationId xmlns:a16="http://schemas.microsoft.com/office/drawing/2014/main" id="{1535FB28-4CF4-4DCF-9CB9-3BE494ED959D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07" name="textruta 106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2229241"/>
              <a:ext cx="3432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12+ hcp	5+card suit</a:t>
              </a:r>
              <a:endParaRPr lang="en-US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4058634" y="2725143"/>
            <a:ext cx="5237762" cy="476723"/>
            <a:chOff x="4058634" y="2725143"/>
            <a:chExt cx="5237762" cy="476723"/>
          </a:xfrm>
        </p:grpSpPr>
        <p:sp>
          <p:nvSpPr>
            <p:cNvPr id="108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4058634" y="2725143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09" name="textruta 108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2734332"/>
              <a:ext cx="4128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15-17 hcp	Balanced hand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upp 11"/>
          <p:cNvGrpSpPr/>
          <p:nvPr/>
        </p:nvGrpSpPr>
        <p:grpSpPr>
          <a:xfrm>
            <a:off x="4055523" y="4233592"/>
            <a:ext cx="5240873" cy="477678"/>
            <a:chOff x="4055523" y="4233592"/>
            <a:chExt cx="5240873" cy="477678"/>
          </a:xfrm>
        </p:grpSpPr>
        <p:sp>
          <p:nvSpPr>
            <p:cNvPr id="73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4055523" y="4233592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114" name="textruta 113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4249605"/>
              <a:ext cx="4128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20-21 hcp	Balanced hand</a:t>
              </a:r>
              <a:endParaRPr lang="en-US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16" name="Rak 15"/>
          <p:cNvCxnSpPr/>
          <p:nvPr/>
        </p:nvCxnSpPr>
        <p:spPr>
          <a:xfrm flipV="1">
            <a:off x="634482" y="1623527"/>
            <a:ext cx="8658808" cy="1866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ak 114"/>
          <p:cNvCxnSpPr/>
          <p:nvPr/>
        </p:nvCxnSpPr>
        <p:spPr>
          <a:xfrm flipV="1">
            <a:off x="637593" y="5862733"/>
            <a:ext cx="8658808" cy="1866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 8"/>
          <p:cNvGrpSpPr/>
          <p:nvPr/>
        </p:nvGrpSpPr>
        <p:grpSpPr>
          <a:xfrm>
            <a:off x="730690" y="3253164"/>
            <a:ext cx="8565709" cy="461665"/>
            <a:chOff x="730690" y="3253164"/>
            <a:chExt cx="8565709" cy="461665"/>
          </a:xfrm>
        </p:grpSpPr>
        <p:sp>
          <p:nvSpPr>
            <p:cNvPr id="113" name="textruta 112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5168113" y="3253164"/>
              <a:ext cx="41282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22+ hcp	Forcing to game</a:t>
              </a:r>
              <a:endParaRPr lang="en-US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83" name="Grupp 82"/>
            <p:cNvGrpSpPr/>
            <p:nvPr/>
          </p:nvGrpSpPr>
          <p:grpSpPr>
            <a:xfrm>
              <a:off x="730690" y="3272487"/>
              <a:ext cx="772422" cy="423019"/>
              <a:chOff x="4894318" y="3802701"/>
              <a:chExt cx="772422" cy="423019"/>
            </a:xfrm>
          </p:grpSpPr>
          <p:sp>
            <p:nvSpPr>
              <p:cNvPr id="8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85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7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75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7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5629</TotalTime>
  <Words>327</Words>
  <Application>Microsoft Office PowerPoint</Application>
  <PresentationFormat>A4 Paper (210x297 mm)</PresentationFormat>
  <Paragraphs>158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Symbol</vt:lpstr>
      <vt:lpstr>Tahoma</vt:lpstr>
      <vt:lpstr>Wingdings</vt:lpstr>
      <vt:lpstr>Office-tema</vt:lpstr>
      <vt:lpstr>PowerPoint Presentation</vt:lpstr>
      <vt:lpstr>Strong Opening Hands</vt:lpstr>
      <vt:lpstr>Example</vt:lpstr>
      <vt:lpstr>Strong Balanced Hands</vt:lpstr>
      <vt:lpstr>Responder’s Bids</vt:lpstr>
      <vt:lpstr>Opening Balanced Hands</vt:lpstr>
      <vt:lpstr>Example</vt:lpstr>
      <vt:lpstr>Summary Lesson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351</cp:revision>
  <cp:lastPrinted>2017-11-26T19:36:56Z</cp:lastPrinted>
  <dcterms:created xsi:type="dcterms:W3CDTF">2017-05-29T10:48:30Z</dcterms:created>
  <dcterms:modified xsi:type="dcterms:W3CDTF">2018-10-27T10:10:05Z</dcterms:modified>
</cp:coreProperties>
</file>