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2"/>
  </p:notesMasterIdLst>
  <p:handoutMasterIdLst>
    <p:handoutMasterId r:id="rId13"/>
  </p:handoutMasterIdLst>
  <p:sldIdLst>
    <p:sldId id="257" r:id="rId2"/>
    <p:sldId id="287" r:id="rId3"/>
    <p:sldId id="285" r:id="rId4"/>
    <p:sldId id="286" r:id="rId5"/>
    <p:sldId id="297" r:id="rId6"/>
    <p:sldId id="293" r:id="rId7"/>
    <p:sldId id="296" r:id="rId8"/>
    <p:sldId id="295" r:id="rId9"/>
    <p:sldId id="294" r:id="rId10"/>
    <p:sldId id="281" r:id="rId11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  <a:srgbClr val="00FF99"/>
    <a:srgbClr val="CC6600"/>
    <a:srgbClr val="03A600"/>
    <a:srgbClr val="0CB303"/>
    <a:srgbClr val="0099FF"/>
    <a:srgbClr val="FF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0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46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232510" y="6400802"/>
            <a:ext cx="2318649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Repetition - Lesson 4, 6, 7: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232510" y="6400802"/>
            <a:ext cx="2438233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 smtClean="0">
                <a:latin typeface="+mn-lt"/>
              </a:rPr>
              <a:t>Repetition av lektion 4, 6, 7: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99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8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1794548" y="4048212"/>
            <a:ext cx="6332415" cy="9903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Arial Black" panose="020B0A04020102020204" pitchFamily="34" charset="0"/>
              </a:rPr>
              <a:t>Overcalls, Doubles, and</a:t>
            </a:r>
          </a:p>
          <a:p>
            <a:pPr marL="0" indent="0" algn="ctr">
              <a:buNone/>
            </a:pPr>
            <a:r>
              <a:rPr lang="en-US" dirty="0" smtClean="0">
                <a:latin typeface="Arial Black" panose="020B0A04020102020204" pitchFamily="34" charset="0"/>
              </a:rPr>
              <a:t>Weak Two Openings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0" y="6398150"/>
            <a:ext cx="4378015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Repetition - Lesson 4, 6, and 7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85" y="1349876"/>
            <a:ext cx="4678662" cy="4349512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46" y="209831"/>
            <a:ext cx="8543925" cy="70221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Overcalling a Weak Two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519447" y="945354"/>
            <a:ext cx="5472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the opponent in front of you opens a weak two, for example, </a:t>
            </a:r>
            <a:r>
              <a:rPr lang="en-US" sz="2400" dirty="0" smtClean="0">
                <a:solidFill>
                  <a:srgbClr val="0070C0"/>
                </a:solidFill>
              </a:rPr>
              <a:t>2</a:t>
            </a:r>
            <a:r>
              <a:rPr lang="en-US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 </a:t>
            </a:r>
            <a:r>
              <a:rPr lang="en-US" sz="2400" dirty="0" smtClean="0">
                <a:sym typeface="Symbol" panose="05050102010706020507" pitchFamily="18" charset="2"/>
              </a:rPr>
              <a:t>bid like this:</a:t>
            </a:r>
            <a:endParaRPr lang="en-US" sz="2400" dirty="0"/>
          </a:p>
        </p:txBody>
      </p:sp>
      <p:grpSp>
        <p:nvGrpSpPr>
          <p:cNvPr id="2" name="Grupp 1"/>
          <p:cNvGrpSpPr/>
          <p:nvPr/>
        </p:nvGrpSpPr>
        <p:grpSpPr>
          <a:xfrm>
            <a:off x="4671000" y="1847749"/>
            <a:ext cx="3355853" cy="707886"/>
            <a:chOff x="4671000" y="1847749"/>
            <a:chExt cx="3355853" cy="707886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541685" y="1847749"/>
              <a:ext cx="24851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TOD - 12+ hcp, </a:t>
              </a:r>
            </a:p>
            <a:p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3+cards in unbid suits</a:t>
              </a:r>
              <a:endParaRPr lang="en-US" sz="20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22" name="Bildobjekt 2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1000" y="1987404"/>
              <a:ext cx="713294" cy="457219"/>
            </a:xfrm>
            <a:prstGeom prst="rect">
              <a:avLst/>
            </a:prstGeom>
          </p:spPr>
        </p:pic>
      </p:grpSp>
      <p:grpSp>
        <p:nvGrpSpPr>
          <p:cNvPr id="4" name="Grupp 3"/>
          <p:cNvGrpSpPr/>
          <p:nvPr/>
        </p:nvGrpSpPr>
        <p:grpSpPr>
          <a:xfrm>
            <a:off x="4917234" y="2690618"/>
            <a:ext cx="3617206" cy="707886"/>
            <a:chOff x="4917234" y="2690618"/>
            <a:chExt cx="3617206" cy="707886"/>
          </a:xfrm>
        </p:grpSpPr>
        <p:sp>
          <p:nvSpPr>
            <p:cNvPr id="26" name="Rektangel med rundade hörn 25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4917234" y="2843246"/>
              <a:ext cx="867747" cy="413139"/>
            </a:xfrm>
            <a:prstGeom prst="roundRect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200" b="1" dirty="0" smtClean="0">
                  <a:latin typeface="Arial Black" panose="020B0A04020102020204" pitchFamily="34" charset="0"/>
                </a:rPr>
                <a:t>2NT</a:t>
              </a:r>
              <a:endParaRPr lang="en-US" sz="2200" b="1" dirty="0">
                <a:latin typeface="Arial Black" panose="020B0A04020102020204" pitchFamily="34" charset="0"/>
              </a:endParaRPr>
            </a:p>
          </p:txBody>
        </p:sp>
        <p:sp>
          <p:nvSpPr>
            <p:cNvPr id="29" name="textruta 28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899360" y="2690618"/>
              <a:ext cx="263508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15 - 18 hcp, </a:t>
              </a:r>
            </a:p>
            <a:p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stopper in opening suit</a:t>
              </a:r>
              <a:endParaRPr lang="en-US" sz="20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5530353" y="3517636"/>
            <a:ext cx="3028073" cy="1548882"/>
            <a:chOff x="5530353" y="3517636"/>
            <a:chExt cx="3028073" cy="1548882"/>
          </a:xfrm>
        </p:grpSpPr>
        <p:grpSp>
          <p:nvGrpSpPr>
            <p:cNvPr id="15" name="Grupp 14"/>
            <p:cNvGrpSpPr/>
            <p:nvPr/>
          </p:nvGrpSpPr>
          <p:grpSpPr>
            <a:xfrm>
              <a:off x="5530788" y="4608673"/>
              <a:ext cx="766668" cy="420445"/>
              <a:chOff x="7691532" y="739488"/>
              <a:chExt cx="766668" cy="420445"/>
            </a:xfrm>
          </p:grpSpPr>
          <p:sp>
            <p:nvSpPr>
              <p:cNvPr id="1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7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0" name="Grupp 29"/>
            <p:cNvGrpSpPr/>
            <p:nvPr/>
          </p:nvGrpSpPr>
          <p:grpSpPr>
            <a:xfrm>
              <a:off x="5533048" y="4096262"/>
              <a:ext cx="770711" cy="432092"/>
              <a:chOff x="3069769" y="690589"/>
              <a:chExt cx="770711" cy="432092"/>
            </a:xfrm>
          </p:grpSpPr>
          <p:sp>
            <p:nvSpPr>
              <p:cNvPr id="31" name="Rektangel med rundade hörn 30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069769" y="690589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2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456741" y="796656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  <p:grpSp>
          <p:nvGrpSpPr>
            <p:cNvPr id="33" name="Grupp 32">
              <a:extLst>
                <a:ext uri="{FF2B5EF4-FFF2-40B4-BE49-F238E27FC236}">
                  <a16:creationId xmlns:a16="http://schemas.microsoft.com/office/drawing/2014/main" id="{4CC54294-91CD-4FE7-870B-A3D85FECFB8E}"/>
                </a:ext>
              </a:extLst>
            </p:cNvPr>
            <p:cNvGrpSpPr/>
            <p:nvPr/>
          </p:nvGrpSpPr>
          <p:grpSpPr>
            <a:xfrm>
              <a:off x="5530353" y="3593686"/>
              <a:ext cx="772422" cy="423019"/>
              <a:chOff x="4741918" y="720827"/>
              <a:chExt cx="772422" cy="423019"/>
            </a:xfrm>
          </p:grpSpPr>
          <p:sp>
            <p:nvSpPr>
              <p:cNvPr id="34" name="Rektangel med rundade hörn 46">
                <a:extLst>
                  <a:ext uri="{FF2B5EF4-FFF2-40B4-BE49-F238E27FC236}">
                    <a16:creationId xmlns:a16="http://schemas.microsoft.com/office/drawing/2014/main" id="{EEB34389-FD3F-4944-84FE-26660D134EFA}"/>
                  </a:ext>
                </a:extLst>
              </p:cNvPr>
              <p:cNvSpPr/>
              <p:nvPr/>
            </p:nvSpPr>
            <p:spPr>
              <a:xfrm>
                <a:off x="4741918" y="720827"/>
                <a:ext cx="772422" cy="423019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5" name="Freeform 23" descr="90 %">
                <a:extLst>
                  <a:ext uri="{FF2B5EF4-FFF2-40B4-BE49-F238E27FC236}">
                    <a16:creationId xmlns:a16="http://schemas.microsoft.com/office/drawing/2014/main" id="{F90D4FC9-50A8-42CE-B423-18EB04C098E7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131277" y="823996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2" name="Höger klammerparentes 11"/>
            <p:cNvSpPr/>
            <p:nvPr/>
          </p:nvSpPr>
          <p:spPr>
            <a:xfrm>
              <a:off x="6363476" y="3517636"/>
              <a:ext cx="167951" cy="1548882"/>
            </a:xfrm>
            <a:prstGeom prst="rightBrace">
              <a:avLst/>
            </a:prstGeom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extruta 3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6723565" y="3785402"/>
              <a:ext cx="183486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12+ hcp, </a:t>
              </a:r>
            </a:p>
            <a:p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5+ good suit, or</a:t>
              </a:r>
              <a:b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</a:br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6+ suit</a:t>
              </a:r>
              <a:endParaRPr lang="en-US" sz="20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9" name="Grupp 8"/>
          <p:cNvGrpSpPr/>
          <p:nvPr/>
        </p:nvGrpSpPr>
        <p:grpSpPr>
          <a:xfrm>
            <a:off x="5265575" y="5300304"/>
            <a:ext cx="1998124" cy="418543"/>
            <a:chOff x="5265575" y="5300304"/>
            <a:chExt cx="1998124" cy="418543"/>
          </a:xfrm>
        </p:grpSpPr>
        <p:sp>
          <p:nvSpPr>
            <p:cNvPr id="37" name="Rektangel med rundade hörn 36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5265575" y="5300304"/>
              <a:ext cx="867747" cy="413139"/>
            </a:xfrm>
            <a:prstGeom prst="roundRect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200" b="1" dirty="0" smtClean="0">
                  <a:latin typeface="Arial Black" panose="020B0A04020102020204" pitchFamily="34" charset="0"/>
                </a:rPr>
                <a:t>3NT</a:t>
              </a:r>
              <a:endParaRPr lang="en-US" sz="2200" b="1" dirty="0">
                <a:latin typeface="Arial Black" panose="020B0A04020102020204" pitchFamily="34" charset="0"/>
              </a:endParaRPr>
            </a:p>
          </p:txBody>
        </p:sp>
        <p:sp>
          <p:nvSpPr>
            <p:cNvPr id="38" name="textruta 37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6334790" y="5318737"/>
              <a:ext cx="9289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</a:rPr>
                <a:t>To play</a:t>
              </a:r>
              <a:endParaRPr lang="en-US" sz="20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39" name="textruta 3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08903" y="5844365"/>
            <a:ext cx="84123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</a:rPr>
              <a:t>In </a:t>
            </a:r>
            <a:r>
              <a:rPr lang="en-US" sz="2200" b="1" dirty="0" smtClean="0">
                <a:solidFill>
                  <a:srgbClr val="C00000"/>
                </a:solidFill>
              </a:rPr>
              <a:t>fourth hand 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</a:rPr>
              <a:t>you can shade your strength for </a:t>
            </a:r>
            <a:r>
              <a:rPr lang="en-US" sz="2200" b="1" dirty="0" smtClean="0">
                <a:solidFill>
                  <a:srgbClr val="C00000"/>
                </a:solidFill>
              </a:rPr>
              <a:t>X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US" sz="2200" b="1" dirty="0" smtClean="0">
                <a:solidFill>
                  <a:srgbClr val="03A600"/>
                </a:solidFill>
              </a:rPr>
              <a:t>3</a:t>
            </a:r>
            <a:r>
              <a:rPr lang="en-US" sz="2200" b="1" dirty="0" smtClean="0">
                <a:solidFill>
                  <a:srgbClr val="03A600"/>
                </a:solidFill>
                <a:sym typeface="Symbol" panose="05050102010706020507" pitchFamily="18" charset="2"/>
              </a:rPr>
              <a:t>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en-US" sz="2200" b="1" dirty="0" smtClean="0">
                <a:solidFill>
                  <a:srgbClr val="CC6600"/>
                </a:solidFill>
                <a:sym typeface="Symbol" panose="05050102010706020507" pitchFamily="18" charset="2"/>
              </a:rPr>
              <a:t>3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  <a:sym typeface="Symbol" panose="05050102010706020507" pitchFamily="18" charset="2"/>
              </a:rPr>
              <a:t>, and </a:t>
            </a:r>
            <a:r>
              <a:rPr lang="en-US" sz="22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3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  <a:sym typeface="Symbol" panose="05050102010706020507" pitchFamily="18" charset="2"/>
              </a:rPr>
              <a:t>.</a:t>
            </a:r>
            <a:endParaRPr lang="en-US" sz="2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Höger 9"/>
          <p:cNvSpPr/>
          <p:nvPr/>
        </p:nvSpPr>
        <p:spPr>
          <a:xfrm>
            <a:off x="5010538" y="4683970"/>
            <a:ext cx="419878" cy="251925"/>
          </a:xfrm>
          <a:prstGeom prst="rightArrow">
            <a:avLst/>
          </a:prstGeom>
          <a:solidFill>
            <a:srgbClr val="FFFF00"/>
          </a:solidFill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9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252" y="1563408"/>
            <a:ext cx="7939272" cy="4501489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6" y="237822"/>
            <a:ext cx="8543925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Overcalls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23528" y="5936400"/>
            <a:ext cx="6877422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A </a:t>
            </a:r>
            <a:r>
              <a:rPr lang="en-US" sz="2400" b="1" dirty="0" smtClean="0"/>
              <a:t>good</a:t>
            </a:r>
            <a:r>
              <a:rPr lang="en-US" sz="2400" dirty="0" smtClean="0"/>
              <a:t> 5+card suit has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two honors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702" y="1874624"/>
            <a:ext cx="1551699" cy="653972"/>
          </a:xfrm>
          <a:prstGeom prst="rect">
            <a:avLst/>
          </a:prstGeom>
        </p:spPr>
      </p:pic>
      <p:sp>
        <p:nvSpPr>
          <p:cNvPr id="17" name="textruta 1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61324" y="1143576"/>
            <a:ext cx="7241705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When an opponent has opened, you may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overcall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8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477135" y="2463287"/>
            <a:ext cx="1862941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need: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457200" y="3035565"/>
            <a:ext cx="1968759" cy="14804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A </a:t>
            </a:r>
            <a:r>
              <a:rPr lang="en-US" sz="2400" b="1" dirty="0" smtClean="0"/>
              <a:t>good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5+ suit</a:t>
            </a:r>
          </a:p>
          <a:p>
            <a:pPr marL="269875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10+ hcp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028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6" y="233214"/>
            <a:ext cx="3527069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031338" y="1680485"/>
            <a:ext cx="1513692" cy="1570303"/>
            <a:chOff x="1208584" y="1916832"/>
            <a:chExt cx="1513361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4205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AQ942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JT5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3498995" y="2918343"/>
            <a:ext cx="1540942" cy="1570303"/>
            <a:chOff x="1208584" y="1916832"/>
            <a:chExt cx="1540605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6930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AQT84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J76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/>
          <p:cNvGrpSpPr>
            <a:grpSpLocks/>
          </p:cNvGrpSpPr>
          <p:nvPr/>
        </p:nvGrpSpPr>
        <p:grpSpPr bwMode="auto">
          <a:xfrm>
            <a:off x="2082013" y="4240181"/>
            <a:ext cx="1244387" cy="1570303"/>
            <a:chOff x="1208584" y="1916832"/>
            <a:chExt cx="1244115" cy="1570568"/>
          </a:xfrm>
        </p:grpSpPr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7281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J765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9874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7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8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2" name="Grupp 10"/>
          <p:cNvGrpSpPr>
            <a:grpSpLocks/>
          </p:cNvGrpSpPr>
          <p:nvPr/>
        </p:nvGrpSpPr>
        <p:grpSpPr bwMode="auto">
          <a:xfrm>
            <a:off x="510674" y="2918343"/>
            <a:ext cx="1271638" cy="1570303"/>
            <a:chOff x="1208584" y="1916832"/>
            <a:chExt cx="1271360" cy="1570568"/>
          </a:xfrm>
        </p:grpSpPr>
        <p:sp>
          <p:nvSpPr>
            <p:cNvPr id="5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0005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J932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AT98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" name="Rektangel med rundade hörn 1"/>
          <p:cNvSpPr/>
          <p:nvPr/>
        </p:nvSpPr>
        <p:spPr>
          <a:xfrm>
            <a:off x="2158362" y="3246294"/>
            <a:ext cx="923731" cy="914400"/>
          </a:xfrm>
          <a:prstGeom prst="roundRect">
            <a:avLst/>
          </a:prstGeom>
          <a:solidFill>
            <a:srgbClr val="03A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576000" rtlCol="0" anchor="ctr"/>
          <a:lstStyle/>
          <a:p>
            <a:pPr algn="ctr"/>
            <a:r>
              <a:rPr lang="en-US" b="1" dirty="0" smtClean="0">
                <a:ln w="0"/>
                <a:solidFill>
                  <a:srgbClr val="FFFF99"/>
                </a:solidFill>
              </a:rPr>
              <a:t>Deal</a:t>
            </a:r>
            <a:endParaRPr lang="en-US" b="1" dirty="0">
              <a:ln w="0"/>
              <a:solidFill>
                <a:srgbClr val="FFFF99"/>
              </a:solidFill>
            </a:endParaRPr>
          </a:p>
        </p:txBody>
      </p:sp>
      <p:grpSp>
        <p:nvGrpSpPr>
          <p:cNvPr id="59" name="Grupp 58"/>
          <p:cNvGrpSpPr/>
          <p:nvPr/>
        </p:nvGrpSpPr>
        <p:grpSpPr>
          <a:xfrm>
            <a:off x="6556697" y="1728643"/>
            <a:ext cx="766668" cy="420445"/>
            <a:chOff x="7691532" y="739488"/>
            <a:chExt cx="766668" cy="420445"/>
          </a:xfrm>
        </p:grpSpPr>
        <p:sp>
          <p:nvSpPr>
            <p:cNvPr id="6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" name="Grupp 61"/>
          <p:cNvGrpSpPr/>
          <p:nvPr/>
        </p:nvGrpSpPr>
        <p:grpSpPr>
          <a:xfrm>
            <a:off x="7572178" y="1728643"/>
            <a:ext cx="782219" cy="423021"/>
            <a:chOff x="6304381" y="1940026"/>
            <a:chExt cx="782219" cy="423021"/>
          </a:xfrm>
        </p:grpSpPr>
        <p:sp>
          <p:nvSpPr>
            <p:cNvPr id="6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6530687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5501082" y="2963620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90690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605463" y="1212824"/>
            <a:ext cx="4300537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895350" algn="l"/>
                <a:tab pos="2062163" algn="l"/>
                <a:tab pos="3022600" algn="l"/>
              </a:tabLst>
            </a:pPr>
            <a:r>
              <a:rPr lang="en-US" sz="2400" dirty="0" smtClean="0"/>
              <a:t>West	North	East	South	</a:t>
            </a:r>
            <a:endParaRPr lang="en-US" sz="2400" dirty="0"/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381140" y="3515151"/>
            <a:ext cx="3965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41338" algn="l"/>
              </a:tabLst>
            </a:pPr>
            <a:r>
              <a:rPr lang="en-US" sz="2400" b="1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sz="2400" dirty="0" smtClean="0"/>
              <a:t>:	12+ hcp, 5+ hearts</a:t>
            </a:r>
          </a:p>
          <a:p>
            <a:pPr>
              <a:tabLst>
                <a:tab pos="541338" algn="l"/>
              </a:tabLst>
            </a:pPr>
            <a:r>
              <a:rPr lang="en-US" sz="2400" b="1" dirty="0" smtClean="0">
                <a:solidFill>
                  <a:srgbClr val="002060"/>
                </a:solidFill>
              </a:rPr>
              <a:t>1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sz="2400" dirty="0" smtClean="0"/>
              <a:t>:	10+ hcp, good 5+ spades</a:t>
            </a:r>
          </a:p>
          <a:p>
            <a:pPr>
              <a:tabLst>
                <a:tab pos="541338" algn="l"/>
              </a:tabLst>
            </a:pPr>
            <a:r>
              <a:rPr lang="en-US" sz="2400" b="1" dirty="0" smtClean="0">
                <a:solidFill>
                  <a:srgbClr val="002060"/>
                </a:solidFill>
              </a:rPr>
              <a:t>3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sz="2400" dirty="0" smtClean="0"/>
              <a:t>:	11-12 hcp, 3+ spades</a:t>
            </a:r>
          </a:p>
          <a:p>
            <a:pPr>
              <a:tabLst>
                <a:tab pos="541338" algn="l"/>
              </a:tabLst>
            </a:pPr>
            <a:r>
              <a:rPr lang="en-US" sz="2400" dirty="0" smtClean="0">
                <a:solidFill>
                  <a:srgbClr val="002060"/>
                </a:solidFill>
              </a:rPr>
              <a:t>4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</a:t>
            </a:r>
            <a:r>
              <a:rPr lang="en-US" sz="2400" dirty="0" smtClean="0">
                <a:sym typeface="Symbol" panose="05050102010706020507" pitchFamily="18" charset="2"/>
              </a:rPr>
              <a:t>:	12 hcp – some extras</a:t>
            </a:r>
            <a:endParaRPr lang="en-US" sz="2400" dirty="0"/>
          </a:p>
        </p:txBody>
      </p:sp>
      <p:sp>
        <p:nvSpPr>
          <p:cNvPr id="74" name="Platshållare för innehåll 2">
            <a:extLst>
              <a:ext uri="{FF2B5EF4-FFF2-40B4-BE49-F238E27FC236}">
                <a16:creationId xmlns:a16="http://schemas.microsoft.com/office/drawing/2014/main" id="{F470417D-8ACA-4EB0-8BAC-FA96275AAB55}"/>
              </a:ext>
            </a:extLst>
          </p:cNvPr>
          <p:cNvSpPr txBox="1">
            <a:spLocks/>
          </p:cNvSpPr>
          <p:nvPr/>
        </p:nvSpPr>
        <p:spPr>
          <a:xfrm>
            <a:off x="8566114" y="175916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7" name="Grupp 76">
            <a:extLst>
              <a:ext uri="{FF2B5EF4-FFF2-40B4-BE49-F238E27FC236}">
                <a16:creationId xmlns:a16="http://schemas.microsoft.com/office/drawing/2014/main" id="{C4BD5D4B-5288-417C-BE4B-8308728B71BD}"/>
              </a:ext>
            </a:extLst>
          </p:cNvPr>
          <p:cNvGrpSpPr/>
          <p:nvPr/>
        </p:nvGrpSpPr>
        <p:grpSpPr>
          <a:xfrm>
            <a:off x="7565408" y="2361864"/>
            <a:ext cx="782219" cy="423021"/>
            <a:chOff x="6304381" y="1940026"/>
            <a:chExt cx="782219" cy="423021"/>
          </a:xfrm>
        </p:grpSpPr>
        <p:sp>
          <p:nvSpPr>
            <p:cNvPr id="78" name="Rektangel med rundade hörn 46">
              <a:extLst>
                <a:ext uri="{FF2B5EF4-FFF2-40B4-BE49-F238E27FC236}">
                  <a16:creationId xmlns:a16="http://schemas.microsoft.com/office/drawing/2014/main" id="{8024A532-51FB-4330-9292-C0340A6EB236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9" name="Freeform 20" descr="90 %">
              <a:extLst>
                <a:ext uri="{FF2B5EF4-FFF2-40B4-BE49-F238E27FC236}">
                  <a16:creationId xmlns:a16="http://schemas.microsoft.com/office/drawing/2014/main" id="{7EE12A32-AFE9-4F1D-A6C6-53C77E5E6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0" name="Platshållare för innehåll 2">
            <a:extLst>
              <a:ext uri="{FF2B5EF4-FFF2-40B4-BE49-F238E27FC236}">
                <a16:creationId xmlns:a16="http://schemas.microsoft.com/office/drawing/2014/main" id="{E4AFA04E-E4EE-48B0-9701-AF3F3F9F72B2}"/>
              </a:ext>
            </a:extLst>
          </p:cNvPr>
          <p:cNvSpPr txBox="1">
            <a:spLocks/>
          </p:cNvSpPr>
          <p:nvPr/>
        </p:nvSpPr>
        <p:spPr>
          <a:xfrm>
            <a:off x="6558054" y="2978368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5" name="Grupp 64"/>
          <p:cNvGrpSpPr/>
          <p:nvPr/>
        </p:nvGrpSpPr>
        <p:grpSpPr>
          <a:xfrm>
            <a:off x="5545885" y="2375613"/>
            <a:ext cx="782219" cy="423021"/>
            <a:chOff x="3913025" y="2375610"/>
            <a:chExt cx="782219" cy="423021"/>
          </a:xfrm>
        </p:grpSpPr>
        <p:sp>
          <p:nvSpPr>
            <p:cNvPr id="6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913025" y="2375610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1476" y="2475430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20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0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4" y="223879"/>
            <a:ext cx="4614863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096655" y="1680485"/>
            <a:ext cx="1540942" cy="1570303"/>
            <a:chOff x="1208584" y="1916832"/>
            <a:chExt cx="1540605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6930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AQT52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K872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3564312" y="2918343"/>
            <a:ext cx="1262020" cy="1570303"/>
            <a:chOff x="1208584" y="1916832"/>
            <a:chExt cx="1261744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9043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A87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/>
          <p:cNvGrpSpPr>
            <a:grpSpLocks/>
          </p:cNvGrpSpPr>
          <p:nvPr/>
        </p:nvGrpSpPr>
        <p:grpSpPr bwMode="auto">
          <a:xfrm>
            <a:off x="2147330" y="4240181"/>
            <a:ext cx="1422320" cy="1570303"/>
            <a:chOff x="1208584" y="1916832"/>
            <a:chExt cx="1422009" cy="1570568"/>
          </a:xfrm>
        </p:grpSpPr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5070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T9654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7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8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2" name="Grupp 10"/>
          <p:cNvGrpSpPr>
            <a:grpSpLocks/>
          </p:cNvGrpSpPr>
          <p:nvPr/>
        </p:nvGrpSpPr>
        <p:grpSpPr bwMode="auto">
          <a:xfrm>
            <a:off x="398705" y="2983660"/>
            <a:ext cx="1709258" cy="1570303"/>
            <a:chOff x="1208584" y="1916832"/>
            <a:chExt cx="1708884" cy="1570568"/>
          </a:xfrm>
        </p:grpSpPr>
        <p:sp>
          <p:nvSpPr>
            <p:cNvPr id="5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3757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QJT872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" name="Rektangel med rundade hörn 1"/>
          <p:cNvSpPr/>
          <p:nvPr/>
        </p:nvSpPr>
        <p:spPr>
          <a:xfrm>
            <a:off x="2223679" y="3246294"/>
            <a:ext cx="923731" cy="914400"/>
          </a:xfrm>
          <a:prstGeom prst="roundRect">
            <a:avLst/>
          </a:prstGeom>
          <a:solidFill>
            <a:srgbClr val="03A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576000" rtlCol="0" anchor="ctr"/>
          <a:lstStyle/>
          <a:p>
            <a:pPr algn="ctr"/>
            <a:r>
              <a:rPr lang="en-US" b="1" dirty="0" smtClean="0">
                <a:ln w="0"/>
                <a:solidFill>
                  <a:srgbClr val="FFFF99"/>
                </a:solidFill>
              </a:rPr>
              <a:t>Deal</a:t>
            </a:r>
            <a:endParaRPr lang="en-US" b="1" dirty="0">
              <a:ln w="0"/>
              <a:solidFill>
                <a:srgbClr val="FFFF99"/>
              </a:solidFill>
            </a:endParaRPr>
          </a:p>
        </p:txBody>
      </p:sp>
      <p:grpSp>
        <p:nvGrpSpPr>
          <p:cNvPr id="59" name="Grupp 58"/>
          <p:cNvGrpSpPr/>
          <p:nvPr/>
        </p:nvGrpSpPr>
        <p:grpSpPr>
          <a:xfrm>
            <a:off x="6556697" y="1728643"/>
            <a:ext cx="766668" cy="420445"/>
            <a:chOff x="7691532" y="739488"/>
            <a:chExt cx="766668" cy="420445"/>
          </a:xfrm>
        </p:grpSpPr>
        <p:sp>
          <p:nvSpPr>
            <p:cNvPr id="6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6530687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7556024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90690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605463" y="1212824"/>
            <a:ext cx="4207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895350" algn="l"/>
                <a:tab pos="2062163" algn="l"/>
                <a:tab pos="3022600" algn="l"/>
              </a:tabLst>
            </a:pPr>
            <a:r>
              <a:rPr lang="en-US" sz="2400" dirty="0" smtClean="0"/>
              <a:t>West	North	East	South	</a:t>
            </a:r>
            <a:endParaRPr lang="en-US" sz="2400" dirty="0"/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474447" y="3487159"/>
            <a:ext cx="3965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1</a:t>
            </a:r>
            <a:r>
              <a:rPr lang="en-US" sz="2400" dirty="0" smtClean="0"/>
              <a:t>:	12+ hcp, 5+ hearts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/>
              <a:t>1NT</a:t>
            </a:r>
            <a:r>
              <a:rPr lang="en-US" sz="2400" dirty="0" smtClean="0"/>
              <a:t>:	15-17 hcp, balanced, 	stopper in hearts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</a:t>
            </a:r>
            <a:r>
              <a:rPr lang="en-US" sz="2400" dirty="0" smtClean="0"/>
              <a:t>:	10+ hcp, 6+ spades</a:t>
            </a:r>
            <a:endParaRPr lang="en-US" sz="2400" dirty="0"/>
          </a:p>
        </p:txBody>
      </p:sp>
      <p:sp>
        <p:nvSpPr>
          <p:cNvPr id="78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72803" y="1745751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42" name="Grupp 41">
            <a:extLst>
              <a:ext uri="{FF2B5EF4-FFF2-40B4-BE49-F238E27FC236}">
                <a16:creationId xmlns:a16="http://schemas.microsoft.com/office/drawing/2014/main" id="{C4BD5D4B-5288-417C-BE4B-8308728B71BD}"/>
              </a:ext>
            </a:extLst>
          </p:cNvPr>
          <p:cNvGrpSpPr/>
          <p:nvPr/>
        </p:nvGrpSpPr>
        <p:grpSpPr>
          <a:xfrm>
            <a:off x="5568660" y="2389859"/>
            <a:ext cx="782219" cy="423021"/>
            <a:chOff x="6304381" y="1940026"/>
            <a:chExt cx="782219" cy="423021"/>
          </a:xfrm>
        </p:grpSpPr>
        <p:sp>
          <p:nvSpPr>
            <p:cNvPr id="44" name="Rektangel med rundade hörn 46">
              <a:extLst>
                <a:ext uri="{FF2B5EF4-FFF2-40B4-BE49-F238E27FC236}">
                  <a16:creationId xmlns:a16="http://schemas.microsoft.com/office/drawing/2014/main" id="{8024A532-51FB-4330-9292-C0340A6EB236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5" name="Freeform 20" descr="90 %">
              <a:extLst>
                <a:ext uri="{FF2B5EF4-FFF2-40B4-BE49-F238E27FC236}">
                  <a16:creationId xmlns:a16="http://schemas.microsoft.com/office/drawing/2014/main" id="{7EE12A32-AFE9-4F1D-A6C6-53C77E5E6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6" name="Rektangel med rundade hörn 45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7548467" y="1742234"/>
            <a:ext cx="867747" cy="413139"/>
          </a:xfrm>
          <a:prstGeom prst="round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1NT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55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8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168" y="237824"/>
            <a:ext cx="8543925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Take-Out Doubles (TOD)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09" y="1530220"/>
            <a:ext cx="9436220" cy="4711959"/>
          </a:xfrm>
          <a:prstGeom prst="rect">
            <a:avLst/>
          </a:prstGeom>
        </p:spPr>
      </p:pic>
      <p:sp>
        <p:nvSpPr>
          <p:cNvPr id="9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2369976" y="1654853"/>
            <a:ext cx="4711959" cy="453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Take-Out Double (TOD)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553949" y="4934482"/>
            <a:ext cx="4699186" cy="7571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lnSpc>
                <a:spcPts val="26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3+cards </a:t>
            </a:r>
            <a:r>
              <a:rPr lang="en-US" sz="2400" dirty="0" smtClean="0">
                <a:solidFill>
                  <a:schemeClr val="bg1"/>
                </a:solidFill>
              </a:rPr>
              <a:t>in all unbid suits</a:t>
            </a:r>
          </a:p>
          <a:p>
            <a:pPr marL="354013" indent="-354013">
              <a:lnSpc>
                <a:spcPts val="26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12+ </a:t>
            </a:r>
            <a:r>
              <a:rPr lang="en-US" sz="2400" dirty="0" smtClean="0">
                <a:solidFill>
                  <a:schemeClr val="bg1"/>
                </a:solidFill>
              </a:rPr>
              <a:t>hcp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1045364" y="1113846"/>
            <a:ext cx="8247925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The player before you opens 1 of a suit. Double is now a</a:t>
            </a:r>
            <a:endParaRPr lang="en-US" sz="2400" dirty="0"/>
          </a:p>
        </p:txBody>
      </p:sp>
      <p:sp>
        <p:nvSpPr>
          <p:cNvPr id="14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942730" y="4444872"/>
            <a:ext cx="2033736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b="1" dirty="0" smtClean="0">
                <a:solidFill>
                  <a:schemeClr val="bg1"/>
                </a:solidFill>
              </a:rPr>
              <a:t>It shows: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20" y="237824"/>
            <a:ext cx="9582636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Responses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261591" y="1076524"/>
            <a:ext cx="9442245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What do you bid when partner has doubled?</a:t>
            </a:r>
            <a:endParaRPr lang="en-US" sz="2400" dirty="0"/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54266" y="1697404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W/None</a:t>
            </a:r>
            <a:endParaRPr lang="en-US" dirty="0"/>
          </a:p>
        </p:txBody>
      </p:sp>
      <p:sp>
        <p:nvSpPr>
          <p:cNvPr id="24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466632" y="2948359"/>
            <a:ext cx="4418396" cy="7043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0 - 8 hcp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bid longest suit on lowest level - </a:t>
            </a:r>
            <a:r>
              <a:rPr lang="en-US" sz="2400" b="1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1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, or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CB303"/>
                </a:solidFill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solidFill>
                  <a:srgbClr val="0CB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endParaRPr lang="en-US" sz="2400" b="1" dirty="0">
              <a:solidFill>
                <a:srgbClr val="0CB303"/>
              </a:solidFill>
            </a:endParaRPr>
          </a:p>
        </p:txBody>
      </p:sp>
      <p:sp>
        <p:nvSpPr>
          <p:cNvPr id="25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483584" y="3741222"/>
            <a:ext cx="4162460" cy="725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9 - 10 hcp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bid longest suit on next level- </a:t>
            </a:r>
            <a:r>
              <a:rPr lang="en-US" sz="2400" b="1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2♠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, or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CB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3♣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upp 2"/>
          <p:cNvGrpSpPr/>
          <p:nvPr/>
        </p:nvGrpSpPr>
        <p:grpSpPr>
          <a:xfrm>
            <a:off x="961050" y="1611964"/>
            <a:ext cx="2564382" cy="1085384"/>
            <a:chOff x="961050" y="1838109"/>
            <a:chExt cx="2564382" cy="1085384"/>
          </a:xfrm>
        </p:grpSpPr>
        <p:pic>
          <p:nvPicPr>
            <p:cNvPr id="15" name="Bildobjekt 1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3155" y="1838109"/>
              <a:ext cx="713294" cy="457240"/>
            </a:xfrm>
            <a:prstGeom prst="rect">
              <a:avLst/>
            </a:prstGeom>
          </p:spPr>
        </p:pic>
        <p:sp>
          <p:nvSpPr>
            <p:cNvPr id="16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2684020" y="2460904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7" name="Rektangel med rundade hörn 16"/>
            <p:cNvSpPr/>
            <p:nvPr/>
          </p:nvSpPr>
          <p:spPr>
            <a:xfrm>
              <a:off x="1912775" y="2388637"/>
              <a:ext cx="634482" cy="531845"/>
            </a:xfrm>
            <a:prstGeom prst="roundRect">
              <a:avLst/>
            </a:prstGeom>
            <a:solidFill>
              <a:srgbClr val="03A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  <p:grpSp>
          <p:nvGrpSpPr>
            <p:cNvPr id="27" name="Grupp 26"/>
            <p:cNvGrpSpPr/>
            <p:nvPr/>
          </p:nvGrpSpPr>
          <p:grpSpPr>
            <a:xfrm>
              <a:off x="961050" y="2491401"/>
              <a:ext cx="770711" cy="432092"/>
              <a:chOff x="3069769" y="690589"/>
              <a:chExt cx="770711" cy="432092"/>
            </a:xfrm>
          </p:grpSpPr>
          <p:sp>
            <p:nvSpPr>
              <p:cNvPr id="2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069769" y="690589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456741" y="796656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  <p:sp>
        <p:nvSpPr>
          <p:cNvPr id="30" name="Platshållare för innehåll 4">
            <a:extLst>
              <a:ext uri="{FF2B5EF4-FFF2-40B4-BE49-F238E27FC236}">
                <a16:creationId xmlns:a16="http://schemas.microsoft.com/office/drawing/2014/main" id="{8ADFF3D4-2FEE-4D81-B454-D3FA4858FA78}"/>
              </a:ext>
            </a:extLst>
          </p:cNvPr>
          <p:cNvSpPr txBox="1">
            <a:spLocks/>
          </p:cNvSpPr>
          <p:nvPr/>
        </p:nvSpPr>
        <p:spPr>
          <a:xfrm>
            <a:off x="451176" y="4624520"/>
            <a:ext cx="4162460" cy="725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11 - 12 hcp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bid 4+ major on </a:t>
            </a:r>
            <a:b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three level - </a:t>
            </a:r>
            <a:r>
              <a:rPr lang="en-US" sz="2400" b="1" dirty="0" smtClean="0">
                <a:solidFill>
                  <a:srgbClr val="C00000"/>
                </a:solidFill>
              </a:rPr>
              <a:t>3</a:t>
            </a:r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or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3♠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Platshållare för innehåll 4">
            <a:extLst>
              <a:ext uri="{FF2B5EF4-FFF2-40B4-BE49-F238E27FC236}">
                <a16:creationId xmlns:a16="http://schemas.microsoft.com/office/drawing/2014/main" id="{FFB2EDAD-FE7F-48ED-90B5-4BE0E3A96566}"/>
              </a:ext>
            </a:extLst>
          </p:cNvPr>
          <p:cNvSpPr txBox="1">
            <a:spLocks/>
          </p:cNvSpPr>
          <p:nvPr/>
        </p:nvSpPr>
        <p:spPr>
          <a:xfrm>
            <a:off x="491409" y="5382004"/>
            <a:ext cx="4162460" cy="725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13+ hcp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bid 4+ major on </a:t>
            </a:r>
            <a:b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four level - </a:t>
            </a:r>
            <a:r>
              <a:rPr lang="en-US" sz="2400" b="1" dirty="0" smtClean="0">
                <a:solidFill>
                  <a:srgbClr val="C00000"/>
                </a:solidFill>
              </a:rPr>
              <a:t>4</a:t>
            </a:r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or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4♠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137" y="1901090"/>
            <a:ext cx="4758536" cy="4406405"/>
          </a:xfrm>
          <a:prstGeom prst="rect">
            <a:avLst/>
          </a:prstGeom>
        </p:spPr>
      </p:pic>
      <p:sp>
        <p:nvSpPr>
          <p:cNvPr id="4" name="Vänster 3"/>
          <p:cNvSpPr/>
          <p:nvPr/>
        </p:nvSpPr>
        <p:spPr>
          <a:xfrm>
            <a:off x="4329406" y="4786604"/>
            <a:ext cx="793102" cy="401216"/>
          </a:xfrm>
          <a:prstGeom prst="leftArrow">
            <a:avLst/>
          </a:prstGeom>
          <a:solidFill>
            <a:srgbClr val="FFFF00"/>
          </a:solidFill>
          <a:ln w="28575">
            <a:solidFill>
              <a:srgbClr val="FF33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48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  <p:bldP spid="24" grpId="0"/>
      <p:bldP spid="25" grpId="0"/>
      <p:bldP spid="30" grpId="0"/>
      <p:bldP spid="31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05" y="1272259"/>
            <a:ext cx="3362021" cy="3133265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444" y="1104342"/>
            <a:ext cx="3337847" cy="3243728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20" y="237824"/>
            <a:ext cx="9582636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Double in Fourth Hand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214938" y="796604"/>
            <a:ext cx="9442245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What do you bid when South opens </a:t>
            </a:r>
            <a:r>
              <a:rPr lang="en-US" sz="24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126658" y="4396161"/>
            <a:ext cx="3536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3150" algn="ctr"/>
                <a:tab pos="2062163" algn="ctr"/>
                <a:tab pos="3051175" algn="ctr"/>
              </a:tabLst>
            </a:pPr>
            <a:r>
              <a:rPr lang="en-US" b="1" dirty="0" smtClean="0"/>
              <a:t>South	West	North	East</a:t>
            </a:r>
            <a:endParaRPr lang="en-US" b="1" dirty="0"/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66706" y="3708811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West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1" name="Grupp 30"/>
          <p:cNvGrpSpPr/>
          <p:nvPr/>
        </p:nvGrpSpPr>
        <p:grpSpPr>
          <a:xfrm>
            <a:off x="3020779" y="4811158"/>
            <a:ext cx="766668" cy="420445"/>
            <a:chOff x="7691532" y="739488"/>
            <a:chExt cx="766668" cy="420445"/>
          </a:xfrm>
        </p:grpSpPr>
        <p:sp>
          <p:nvSpPr>
            <p:cNvPr id="3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981785" y="4816774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4961499" y="4816774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36" name="Bildobjekt 3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86616" y="4792760"/>
            <a:ext cx="713294" cy="457240"/>
          </a:xfrm>
          <a:prstGeom prst="rect">
            <a:avLst/>
          </a:prstGeom>
        </p:spPr>
      </p:pic>
      <p:sp>
        <p:nvSpPr>
          <p:cNvPr id="37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2983407" y="5367065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8" name="Grupp 37"/>
          <p:cNvGrpSpPr/>
          <p:nvPr/>
        </p:nvGrpSpPr>
        <p:grpSpPr>
          <a:xfrm>
            <a:off x="4011382" y="5360161"/>
            <a:ext cx="782219" cy="423021"/>
            <a:chOff x="3913025" y="2375610"/>
            <a:chExt cx="782219" cy="423021"/>
          </a:xfrm>
        </p:grpSpPr>
        <p:sp>
          <p:nvSpPr>
            <p:cNvPr id="3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913025" y="2375610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1476" y="2475430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1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4961499" y="5367065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42" name="Grupp 41">
            <a:extLst>
              <a:ext uri="{FF2B5EF4-FFF2-40B4-BE49-F238E27FC236}">
                <a16:creationId xmlns:a16="http://schemas.microsoft.com/office/drawing/2014/main" id="{C4BD5D4B-5288-417C-BE4B-8308728B71BD}"/>
              </a:ext>
            </a:extLst>
          </p:cNvPr>
          <p:cNvGrpSpPr/>
          <p:nvPr/>
        </p:nvGrpSpPr>
        <p:grpSpPr>
          <a:xfrm>
            <a:off x="5951210" y="5360161"/>
            <a:ext cx="782219" cy="423021"/>
            <a:chOff x="6304381" y="1940026"/>
            <a:chExt cx="782219" cy="423021"/>
          </a:xfrm>
        </p:grpSpPr>
        <p:sp>
          <p:nvSpPr>
            <p:cNvPr id="43" name="Rektangel med rundade hörn 46">
              <a:extLst>
                <a:ext uri="{FF2B5EF4-FFF2-40B4-BE49-F238E27FC236}">
                  <a16:creationId xmlns:a16="http://schemas.microsoft.com/office/drawing/2014/main" id="{8024A532-51FB-4330-9292-C0340A6EB236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4" name="Freeform 20" descr="90 %">
              <a:extLst>
                <a:ext uri="{FF2B5EF4-FFF2-40B4-BE49-F238E27FC236}">
                  <a16:creationId xmlns:a16="http://schemas.microsoft.com/office/drawing/2014/main" id="{7EE12A32-AFE9-4F1D-A6C6-53C77E5E6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5" name="textruta 4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8460877" y="3786566"/>
            <a:ext cx="7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East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4961499" y="5848335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981785" y="5848335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2983407" y="5848335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584077" y="1369938"/>
            <a:ext cx="26409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West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passes with a minimal hand and missing one honor in the spade suit.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584078" y="2660673"/>
            <a:ext cx="2472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East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doubles in fourth hand. 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textruta 5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584077" y="3323147"/>
            <a:ext cx="2640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West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invites game with spades as trumps.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584077" y="4007394"/>
            <a:ext cx="1638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West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accepts.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textruta 52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890224" y="4716514"/>
            <a:ext cx="26643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In fourth hand you can double  with 10 hcp if you have the </a:t>
            </a:r>
            <a:r>
              <a:rPr lang="en-US" sz="2000" b="1" u="sng" dirty="0" smtClean="0">
                <a:solidFill>
                  <a:schemeClr val="accent5">
                    <a:lumMod val="75000"/>
                  </a:schemeClr>
                </a:solidFill>
              </a:rPr>
              <a:t>correct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 distribution! 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8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  <p:bldP spid="30" grpId="0"/>
      <p:bldP spid="34" grpId="0" animBg="1"/>
      <p:bldP spid="35" grpId="0" animBg="1"/>
      <p:bldP spid="37" grpId="0" animBg="1"/>
      <p:bldP spid="41" grpId="0" animBg="1"/>
      <p:bldP spid="45" grpId="0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105" y="2046510"/>
            <a:ext cx="4552740" cy="4142004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20" y="237824"/>
            <a:ext cx="9582636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Responses with Stopper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345233" y="3287711"/>
            <a:ext cx="4711959" cy="453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With stopper in diamonds and  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261592" y="1076524"/>
            <a:ext cx="6148540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What do you bid when partner has doubled?</a:t>
            </a:r>
            <a:endParaRPr lang="en-US" sz="2400" dirty="0"/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54266" y="1923549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W/None</a:t>
            </a:r>
            <a:endParaRPr lang="en-US" dirty="0"/>
          </a:p>
        </p:txBody>
      </p:sp>
      <p:grpSp>
        <p:nvGrpSpPr>
          <p:cNvPr id="4" name="Grupp 3"/>
          <p:cNvGrpSpPr/>
          <p:nvPr/>
        </p:nvGrpSpPr>
        <p:grpSpPr>
          <a:xfrm>
            <a:off x="875071" y="3832373"/>
            <a:ext cx="2981412" cy="476723"/>
            <a:chOff x="397335" y="3832373"/>
            <a:chExt cx="2917972" cy="476723"/>
          </a:xfrm>
        </p:grpSpPr>
        <p:sp>
          <p:nvSpPr>
            <p:cNvPr id="21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2394677" y="3832373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24" name="Platshållare för innehåll 4">
              <a:extLst>
                <a:ext uri="{FF2B5EF4-FFF2-40B4-BE49-F238E27FC236}">
                  <a16:creationId xmlns:a16="http://schemas.microsoft.com/office/drawing/2014/main" id="{D44737C3-B8BF-45B5-803F-F815EF38E3EA}"/>
                </a:ext>
              </a:extLst>
            </p:cNvPr>
            <p:cNvSpPr txBox="1">
              <a:spLocks/>
            </p:cNvSpPr>
            <p:nvPr/>
          </p:nvSpPr>
          <p:spPr>
            <a:xfrm>
              <a:off x="397335" y="3912844"/>
              <a:ext cx="1916658" cy="34128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24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8 - 10 hcp bid 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737419" y="4543466"/>
            <a:ext cx="3103512" cy="476723"/>
            <a:chOff x="196243" y="4602972"/>
            <a:chExt cx="3103512" cy="476723"/>
          </a:xfrm>
        </p:grpSpPr>
        <p:sp>
          <p:nvSpPr>
            <p:cNvPr id="23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2379125" y="4602972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25" name="Platshållare för innehåll 4">
              <a:extLst>
                <a:ext uri="{FF2B5EF4-FFF2-40B4-BE49-F238E27FC236}">
                  <a16:creationId xmlns:a16="http://schemas.microsoft.com/office/drawing/2014/main" id="{D44737C3-B8BF-45B5-803F-F815EF38E3EA}"/>
                </a:ext>
              </a:extLst>
            </p:cNvPr>
            <p:cNvSpPr txBox="1">
              <a:spLocks/>
            </p:cNvSpPr>
            <p:nvPr/>
          </p:nvSpPr>
          <p:spPr>
            <a:xfrm>
              <a:off x="196243" y="4614401"/>
              <a:ext cx="2178418" cy="45386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24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11 - 12 hcp bid 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1120877" y="5254560"/>
            <a:ext cx="2716944" cy="476723"/>
            <a:chOff x="579701" y="5254560"/>
            <a:chExt cx="2716944" cy="476723"/>
          </a:xfrm>
        </p:grpSpPr>
        <p:sp>
          <p:nvSpPr>
            <p:cNvPr id="22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2376015" y="5254560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3NT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26" name="Platshållare för innehåll 4">
              <a:extLst>
                <a:ext uri="{FF2B5EF4-FFF2-40B4-BE49-F238E27FC236}">
                  <a16:creationId xmlns:a16="http://schemas.microsoft.com/office/drawing/2014/main" id="{D44737C3-B8BF-45B5-803F-F815EF38E3EA}"/>
                </a:ext>
              </a:extLst>
            </p:cNvPr>
            <p:cNvSpPr txBox="1">
              <a:spLocks/>
            </p:cNvSpPr>
            <p:nvPr/>
          </p:nvSpPr>
          <p:spPr>
            <a:xfrm>
              <a:off x="579701" y="5265989"/>
              <a:ext cx="1794960" cy="45386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24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13+ hcp bid 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upp 2"/>
          <p:cNvGrpSpPr/>
          <p:nvPr/>
        </p:nvGrpSpPr>
        <p:grpSpPr>
          <a:xfrm>
            <a:off x="961050" y="1838109"/>
            <a:ext cx="2564382" cy="1085384"/>
            <a:chOff x="961050" y="1838109"/>
            <a:chExt cx="2564382" cy="1085384"/>
          </a:xfrm>
        </p:grpSpPr>
        <p:pic>
          <p:nvPicPr>
            <p:cNvPr id="15" name="Bildobjekt 1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53155" y="1838109"/>
              <a:ext cx="713294" cy="457240"/>
            </a:xfrm>
            <a:prstGeom prst="rect">
              <a:avLst/>
            </a:prstGeom>
          </p:spPr>
        </p:pic>
        <p:sp>
          <p:nvSpPr>
            <p:cNvPr id="16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2684020" y="2460904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7" name="Rektangel med rundade hörn 16"/>
            <p:cNvSpPr/>
            <p:nvPr/>
          </p:nvSpPr>
          <p:spPr>
            <a:xfrm>
              <a:off x="1912775" y="2388637"/>
              <a:ext cx="634482" cy="531845"/>
            </a:xfrm>
            <a:prstGeom prst="roundRect">
              <a:avLst/>
            </a:prstGeom>
            <a:solidFill>
              <a:srgbClr val="03A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  <p:grpSp>
          <p:nvGrpSpPr>
            <p:cNvPr id="27" name="Grupp 26"/>
            <p:cNvGrpSpPr/>
            <p:nvPr/>
          </p:nvGrpSpPr>
          <p:grpSpPr>
            <a:xfrm>
              <a:off x="961050" y="2491401"/>
              <a:ext cx="770711" cy="432092"/>
              <a:chOff x="3069769" y="690589"/>
              <a:chExt cx="770711" cy="432092"/>
            </a:xfrm>
          </p:grpSpPr>
          <p:sp>
            <p:nvSpPr>
              <p:cNvPr id="2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069769" y="690589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456741" y="796656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343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32" y="205638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Weak Two and Preempts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855462" y="2044301"/>
            <a:ext cx="1847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ruta 17"/>
          <p:cNvSpPr txBox="1"/>
          <p:nvPr/>
        </p:nvSpPr>
        <p:spPr>
          <a:xfrm>
            <a:off x="4263796" y="4574599"/>
            <a:ext cx="4618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Sacrifices often work better when 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non-vulnerable</a:t>
            </a:r>
            <a:r>
              <a:rPr lang="en-US" sz="2400" dirty="0" smtClean="0"/>
              <a:t> against </a:t>
            </a:r>
            <a:r>
              <a:rPr lang="en-US" sz="2400" b="1" dirty="0" smtClean="0">
                <a:solidFill>
                  <a:srgbClr val="C00000"/>
                </a:solidFill>
              </a:rPr>
              <a:t>vulnerable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C5ED04CB-A263-4989-BAE0-1853F5BF91CA}"/>
              </a:ext>
            </a:extLst>
          </p:cNvPr>
          <p:cNvSpPr txBox="1"/>
          <p:nvPr/>
        </p:nvSpPr>
        <p:spPr>
          <a:xfrm>
            <a:off x="4273128" y="4025433"/>
            <a:ext cx="5120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  <a:tab pos="6102350" algn="l"/>
              </a:tabLst>
            </a:pPr>
            <a:r>
              <a:rPr lang="en-US" sz="2400" dirty="0" smtClean="0"/>
              <a:t>Response in new suit is </a:t>
            </a:r>
            <a:r>
              <a:rPr lang="en-US" sz="2400" b="1" dirty="0" smtClean="0">
                <a:solidFill>
                  <a:srgbClr val="009900"/>
                </a:solidFill>
              </a:rPr>
              <a:t>forcing to game</a:t>
            </a:r>
            <a:endParaRPr lang="en-US" sz="2400" b="1" dirty="0">
              <a:solidFill>
                <a:srgbClr val="009900"/>
              </a:solidFill>
            </a:endParaRPr>
          </a:p>
        </p:txBody>
      </p:sp>
      <p:grpSp>
        <p:nvGrpSpPr>
          <p:cNvPr id="7" name="Grupp 6"/>
          <p:cNvGrpSpPr/>
          <p:nvPr/>
        </p:nvGrpSpPr>
        <p:grpSpPr>
          <a:xfrm>
            <a:off x="539568" y="1621651"/>
            <a:ext cx="8343175" cy="467422"/>
            <a:chOff x="1127396" y="2237473"/>
            <a:chExt cx="8343175" cy="467422"/>
          </a:xfrm>
        </p:grpSpPr>
        <p:sp>
          <p:nvSpPr>
            <p:cNvPr id="26" name="textruta 25">
              <a:extLst>
                <a:ext uri="{FF2B5EF4-FFF2-40B4-BE49-F238E27FC236}">
                  <a16:creationId xmlns:a16="http://schemas.microsoft.com/office/drawing/2014/main" id="{9136C214-5CE6-4AEA-8B33-235A79DCDC47}"/>
                </a:ext>
              </a:extLst>
            </p:cNvPr>
            <p:cNvSpPr txBox="1"/>
            <p:nvPr/>
          </p:nvSpPr>
          <p:spPr>
            <a:xfrm>
              <a:off x="4717139" y="2237473"/>
              <a:ext cx="47534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166813" algn="l"/>
                  <a:tab pos="2873375" algn="l"/>
                </a:tabLst>
              </a:pPr>
              <a:r>
                <a:rPr lang="en-US" sz="2400" dirty="0" smtClean="0"/>
                <a:t>6-11 hcp	7-card suit	6-7 tricks</a:t>
              </a:r>
              <a:endParaRPr lang="en-US" sz="2400" dirty="0">
                <a:solidFill>
                  <a:srgbClr val="FF9933"/>
                </a:solidFill>
              </a:endParaRPr>
            </a:p>
          </p:txBody>
        </p:sp>
        <p:grpSp>
          <p:nvGrpSpPr>
            <p:cNvPr id="25" name="Grupp 24">
              <a:extLst>
                <a:ext uri="{FF2B5EF4-FFF2-40B4-BE49-F238E27FC236}">
                  <a16:creationId xmlns:a16="http://schemas.microsoft.com/office/drawing/2014/main" id="{1D241334-884F-4638-BD42-28B7250C680D}"/>
                </a:ext>
              </a:extLst>
            </p:cNvPr>
            <p:cNvGrpSpPr/>
            <p:nvPr/>
          </p:nvGrpSpPr>
          <p:grpSpPr>
            <a:xfrm>
              <a:off x="1127396" y="2272803"/>
              <a:ext cx="3305471" cy="432092"/>
              <a:chOff x="4016361" y="4847036"/>
              <a:chExt cx="3305471" cy="432092"/>
            </a:xfrm>
          </p:grpSpPr>
          <p:grpSp>
            <p:nvGrpSpPr>
              <p:cNvPr id="46" name="Grupp 45">
                <a:extLst>
                  <a:ext uri="{FF2B5EF4-FFF2-40B4-BE49-F238E27FC236}">
                    <a16:creationId xmlns:a16="http://schemas.microsoft.com/office/drawing/2014/main" id="{99182911-A51C-49B5-AD45-65D70DBFB281}"/>
                  </a:ext>
                </a:extLst>
              </p:cNvPr>
              <p:cNvGrpSpPr/>
              <p:nvPr/>
            </p:nvGrpSpPr>
            <p:grpSpPr>
              <a:xfrm>
                <a:off x="4859933" y="4847036"/>
                <a:ext cx="770711" cy="432092"/>
                <a:chOff x="3069769" y="690589"/>
                <a:chExt cx="770711" cy="432092"/>
              </a:xfrm>
            </p:grpSpPr>
            <p:sp>
              <p:nvSpPr>
                <p:cNvPr id="56" name="Rektangel med rundade hörn 46">
                  <a:extLst>
                    <a:ext uri="{FF2B5EF4-FFF2-40B4-BE49-F238E27FC236}">
                      <a16:creationId xmlns:a16="http://schemas.microsoft.com/office/drawing/2014/main" id="{2D1879BA-AE00-426D-8BFB-61E6E0F43F98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7" name="Freeform 22">
                  <a:extLst>
                    <a:ext uri="{FF2B5EF4-FFF2-40B4-BE49-F238E27FC236}">
                      <a16:creationId xmlns:a16="http://schemas.microsoft.com/office/drawing/2014/main" id="{F09FBCE9-5A61-4DE1-9084-5C2AD344AA78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47" name="Grupp 46">
                <a:extLst>
                  <a:ext uri="{FF2B5EF4-FFF2-40B4-BE49-F238E27FC236}">
                    <a16:creationId xmlns:a16="http://schemas.microsoft.com/office/drawing/2014/main" id="{E9E74FD6-F3BA-4E0F-9ADC-4EA1AB907E8D}"/>
                  </a:ext>
                </a:extLst>
              </p:cNvPr>
              <p:cNvGrpSpPr/>
              <p:nvPr/>
            </p:nvGrpSpPr>
            <p:grpSpPr>
              <a:xfrm>
                <a:off x="4016361" y="4847036"/>
                <a:ext cx="772422" cy="423019"/>
                <a:chOff x="4741918" y="720827"/>
                <a:chExt cx="772422" cy="423019"/>
              </a:xfrm>
            </p:grpSpPr>
            <p:sp>
              <p:nvSpPr>
                <p:cNvPr id="54" name="Rektangel med rundade hörn 46">
                  <a:extLst>
                    <a:ext uri="{FF2B5EF4-FFF2-40B4-BE49-F238E27FC236}">
                      <a16:creationId xmlns:a16="http://schemas.microsoft.com/office/drawing/2014/main" id="{6417F164-F75E-402C-A20A-BA6E6BC317F9}"/>
                    </a:ext>
                  </a:extLst>
                </p:cNvPr>
                <p:cNvSpPr/>
                <p:nvPr/>
              </p:nvSpPr>
              <p:spPr>
                <a:xfrm>
                  <a:off x="4741918" y="720827"/>
                  <a:ext cx="772422" cy="423019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3A6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5" name="Freeform 23" descr="90 %">
                  <a:extLst>
                    <a:ext uri="{FF2B5EF4-FFF2-40B4-BE49-F238E27FC236}">
                      <a16:creationId xmlns:a16="http://schemas.microsoft.com/office/drawing/2014/main" id="{0CCD2AA5-7B5E-4D36-B711-853FB82314C3}"/>
                    </a:ext>
                  </a:extLst>
                </p:cNvPr>
                <p:cNvSpPr>
                  <a:spLocks/>
                </p:cNvSpPr>
                <p:nvPr/>
              </p:nvSpPr>
              <p:spPr bwMode="ltGray">
                <a:xfrm>
                  <a:off x="5131277" y="823996"/>
                  <a:ext cx="240239" cy="222937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rgbClr val="0CB303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48" name="Grupp 47">
                <a:extLst>
                  <a:ext uri="{FF2B5EF4-FFF2-40B4-BE49-F238E27FC236}">
                    <a16:creationId xmlns:a16="http://schemas.microsoft.com/office/drawing/2014/main" id="{8F699427-23AD-459B-A9BD-7966F72E2B79}"/>
                  </a:ext>
                </a:extLst>
              </p:cNvPr>
              <p:cNvGrpSpPr/>
              <p:nvPr/>
            </p:nvGrpSpPr>
            <p:grpSpPr>
              <a:xfrm>
                <a:off x="6539613" y="4847036"/>
                <a:ext cx="782219" cy="423021"/>
                <a:chOff x="6151981" y="712359"/>
                <a:chExt cx="782219" cy="423021"/>
              </a:xfrm>
            </p:grpSpPr>
            <p:sp>
              <p:nvSpPr>
                <p:cNvPr id="52" name="Rektangel med rundade hörn 46">
                  <a:extLst>
                    <a:ext uri="{FF2B5EF4-FFF2-40B4-BE49-F238E27FC236}">
                      <a16:creationId xmlns:a16="http://schemas.microsoft.com/office/drawing/2014/main" id="{FA48B9EA-5EBA-4C1B-A326-1FD3F4067F59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3" name="Freeform 20" descr="90 %">
                  <a:extLst>
                    <a:ext uri="{FF2B5EF4-FFF2-40B4-BE49-F238E27FC236}">
                      <a16:creationId xmlns:a16="http://schemas.microsoft.com/office/drawing/2014/main" id="{AE97A6CB-E5E3-4B58-8231-D178189839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9" name="Grupp 48">
                <a:extLst>
                  <a:ext uri="{FF2B5EF4-FFF2-40B4-BE49-F238E27FC236}">
                    <a16:creationId xmlns:a16="http://schemas.microsoft.com/office/drawing/2014/main" id="{12105BA0-8072-4BA0-B260-BF750E33E5DC}"/>
                  </a:ext>
                </a:extLst>
              </p:cNvPr>
              <p:cNvGrpSpPr/>
              <p:nvPr/>
            </p:nvGrpSpPr>
            <p:grpSpPr>
              <a:xfrm>
                <a:off x="5701794" y="4847036"/>
                <a:ext cx="766668" cy="420445"/>
                <a:chOff x="7691532" y="739488"/>
                <a:chExt cx="766668" cy="420445"/>
              </a:xfrm>
            </p:grpSpPr>
            <p:sp>
              <p:nvSpPr>
                <p:cNvPr id="50" name="Rektangel med rundade hörn 46">
                  <a:extLst>
                    <a:ext uri="{FF2B5EF4-FFF2-40B4-BE49-F238E27FC236}">
                      <a16:creationId xmlns:a16="http://schemas.microsoft.com/office/drawing/2014/main" id="{166FCEE5-4FBB-412D-954D-143A4C393BCC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1" name="Freeform 21">
                  <a:extLst>
                    <a:ext uri="{FF2B5EF4-FFF2-40B4-BE49-F238E27FC236}">
                      <a16:creationId xmlns:a16="http://schemas.microsoft.com/office/drawing/2014/main" id="{58182EC8-C40D-4E3D-AAC6-627329B5036A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8" name="Grupp 7"/>
          <p:cNvGrpSpPr/>
          <p:nvPr/>
        </p:nvGrpSpPr>
        <p:grpSpPr>
          <a:xfrm>
            <a:off x="539568" y="2190007"/>
            <a:ext cx="8445812" cy="461665"/>
            <a:chOff x="1127396" y="2805829"/>
            <a:chExt cx="8445812" cy="461665"/>
          </a:xfrm>
        </p:grpSpPr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5C71B61C-5206-4005-A65A-6D1AB27F7A56}"/>
                </a:ext>
              </a:extLst>
            </p:cNvPr>
            <p:cNvSpPr txBox="1"/>
            <p:nvPr/>
          </p:nvSpPr>
          <p:spPr>
            <a:xfrm>
              <a:off x="4717139" y="2805829"/>
              <a:ext cx="4856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166813" algn="l"/>
                  <a:tab pos="2873375" algn="l"/>
                </a:tabLst>
              </a:pPr>
              <a:r>
                <a:rPr lang="en-US" sz="2400" dirty="0" smtClean="0"/>
                <a:t>6-11 hcp	8-card suit	7-8 tricks</a:t>
              </a:r>
              <a:endParaRPr lang="en-US" sz="2400" dirty="0">
                <a:solidFill>
                  <a:srgbClr val="FF9933"/>
                </a:solidFill>
              </a:endParaRPr>
            </a:p>
          </p:txBody>
        </p:sp>
        <p:grpSp>
          <p:nvGrpSpPr>
            <p:cNvPr id="82" name="Grupp 81">
              <a:extLst>
                <a:ext uri="{FF2B5EF4-FFF2-40B4-BE49-F238E27FC236}">
                  <a16:creationId xmlns:a16="http://schemas.microsoft.com/office/drawing/2014/main" id="{87B41A5A-CD43-4946-8D5B-259C515F8B2D}"/>
                </a:ext>
              </a:extLst>
            </p:cNvPr>
            <p:cNvGrpSpPr/>
            <p:nvPr/>
          </p:nvGrpSpPr>
          <p:grpSpPr>
            <a:xfrm>
              <a:off x="1127396" y="2822765"/>
              <a:ext cx="3305471" cy="432092"/>
              <a:chOff x="4168761" y="5456632"/>
              <a:chExt cx="3305471" cy="432092"/>
            </a:xfrm>
          </p:grpSpPr>
          <p:grpSp>
            <p:nvGrpSpPr>
              <p:cNvPr id="58" name="Grupp 57">
                <a:extLst>
                  <a:ext uri="{FF2B5EF4-FFF2-40B4-BE49-F238E27FC236}">
                    <a16:creationId xmlns:a16="http://schemas.microsoft.com/office/drawing/2014/main" id="{42778460-6513-4A43-ABCE-5FF894DB9A37}"/>
                  </a:ext>
                </a:extLst>
              </p:cNvPr>
              <p:cNvGrpSpPr/>
              <p:nvPr/>
            </p:nvGrpSpPr>
            <p:grpSpPr>
              <a:xfrm>
                <a:off x="5012333" y="5456632"/>
                <a:ext cx="770711" cy="432092"/>
                <a:chOff x="3069769" y="690589"/>
                <a:chExt cx="770711" cy="432092"/>
              </a:xfrm>
            </p:grpSpPr>
            <p:sp>
              <p:nvSpPr>
                <p:cNvPr id="59" name="Rektangel med rundade hörn 46">
                  <a:extLst>
                    <a:ext uri="{FF2B5EF4-FFF2-40B4-BE49-F238E27FC236}">
                      <a16:creationId xmlns:a16="http://schemas.microsoft.com/office/drawing/2014/main" id="{2E8FE4E9-8DD4-4AC1-939D-9E93C174B61C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0" name="Freeform 22">
                  <a:extLst>
                    <a:ext uri="{FF2B5EF4-FFF2-40B4-BE49-F238E27FC236}">
                      <a16:creationId xmlns:a16="http://schemas.microsoft.com/office/drawing/2014/main" id="{FE479C45-0F50-4C89-94AB-121E49C8383C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61" name="Grupp 60">
                <a:extLst>
                  <a:ext uri="{FF2B5EF4-FFF2-40B4-BE49-F238E27FC236}">
                    <a16:creationId xmlns:a16="http://schemas.microsoft.com/office/drawing/2014/main" id="{143804D8-D195-4D42-80EA-86FD31A5DE0F}"/>
                  </a:ext>
                </a:extLst>
              </p:cNvPr>
              <p:cNvGrpSpPr/>
              <p:nvPr/>
            </p:nvGrpSpPr>
            <p:grpSpPr>
              <a:xfrm>
                <a:off x="4168761" y="5456632"/>
                <a:ext cx="772422" cy="423019"/>
                <a:chOff x="4741918" y="720827"/>
                <a:chExt cx="772422" cy="423019"/>
              </a:xfrm>
            </p:grpSpPr>
            <p:sp>
              <p:nvSpPr>
                <p:cNvPr id="62" name="Rektangel med rundade hörn 46">
                  <a:extLst>
                    <a:ext uri="{FF2B5EF4-FFF2-40B4-BE49-F238E27FC236}">
                      <a16:creationId xmlns:a16="http://schemas.microsoft.com/office/drawing/2014/main" id="{38363A48-142B-477B-BA67-2D2386D13D14}"/>
                    </a:ext>
                  </a:extLst>
                </p:cNvPr>
                <p:cNvSpPr/>
                <p:nvPr/>
              </p:nvSpPr>
              <p:spPr>
                <a:xfrm>
                  <a:off x="4741918" y="720827"/>
                  <a:ext cx="772422" cy="423019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3A6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3" name="Freeform 23" descr="90 %">
                  <a:extLst>
                    <a:ext uri="{FF2B5EF4-FFF2-40B4-BE49-F238E27FC236}">
                      <a16:creationId xmlns:a16="http://schemas.microsoft.com/office/drawing/2014/main" id="{47991C54-EC7B-4D87-8684-2A712B5F1A37}"/>
                    </a:ext>
                  </a:extLst>
                </p:cNvPr>
                <p:cNvSpPr>
                  <a:spLocks/>
                </p:cNvSpPr>
                <p:nvPr/>
              </p:nvSpPr>
              <p:spPr bwMode="ltGray">
                <a:xfrm>
                  <a:off x="5131277" y="823996"/>
                  <a:ext cx="240239" cy="222937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rgbClr val="0CB303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64" name="Grupp 63">
                <a:extLst>
                  <a:ext uri="{FF2B5EF4-FFF2-40B4-BE49-F238E27FC236}">
                    <a16:creationId xmlns:a16="http://schemas.microsoft.com/office/drawing/2014/main" id="{619A5566-7578-407C-BDE5-B79BC5CD2A50}"/>
                  </a:ext>
                </a:extLst>
              </p:cNvPr>
              <p:cNvGrpSpPr/>
              <p:nvPr/>
            </p:nvGrpSpPr>
            <p:grpSpPr>
              <a:xfrm>
                <a:off x="6692013" y="5456632"/>
                <a:ext cx="782219" cy="423021"/>
                <a:chOff x="6151981" y="712359"/>
                <a:chExt cx="782219" cy="423021"/>
              </a:xfrm>
            </p:grpSpPr>
            <p:sp>
              <p:nvSpPr>
                <p:cNvPr id="65" name="Rektangel med rundade hörn 46">
                  <a:extLst>
                    <a:ext uri="{FF2B5EF4-FFF2-40B4-BE49-F238E27FC236}">
                      <a16:creationId xmlns:a16="http://schemas.microsoft.com/office/drawing/2014/main" id="{9E4413FF-457D-413E-92C6-F03E1EFC4069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6" name="Freeform 20" descr="90 %">
                  <a:extLst>
                    <a:ext uri="{FF2B5EF4-FFF2-40B4-BE49-F238E27FC236}">
                      <a16:creationId xmlns:a16="http://schemas.microsoft.com/office/drawing/2014/main" id="{BF8ACBF4-600C-4A11-803F-DCCE476B4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7" name="Grupp 66">
                <a:extLst>
                  <a:ext uri="{FF2B5EF4-FFF2-40B4-BE49-F238E27FC236}">
                    <a16:creationId xmlns:a16="http://schemas.microsoft.com/office/drawing/2014/main" id="{40672740-FE01-4CC8-A9B8-23F5A444FC48}"/>
                  </a:ext>
                </a:extLst>
              </p:cNvPr>
              <p:cNvGrpSpPr/>
              <p:nvPr/>
            </p:nvGrpSpPr>
            <p:grpSpPr>
              <a:xfrm>
                <a:off x="5854194" y="5456632"/>
                <a:ext cx="766668" cy="420445"/>
                <a:chOff x="7691532" y="739488"/>
                <a:chExt cx="766668" cy="420445"/>
              </a:xfrm>
            </p:grpSpPr>
            <p:sp>
              <p:nvSpPr>
                <p:cNvPr id="68" name="Rektangel med rundade hörn 46">
                  <a:extLst>
                    <a:ext uri="{FF2B5EF4-FFF2-40B4-BE49-F238E27FC236}">
                      <a16:creationId xmlns:a16="http://schemas.microsoft.com/office/drawing/2014/main" id="{CAE67660-C69A-44EA-A3F9-E2E231E19573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9" name="Freeform 21">
                  <a:extLst>
                    <a:ext uri="{FF2B5EF4-FFF2-40B4-BE49-F238E27FC236}">
                      <a16:creationId xmlns:a16="http://schemas.microsoft.com/office/drawing/2014/main" id="{AB2319B2-421D-4A54-AB4F-8D7C600E9E0C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6" name="Grupp 5"/>
          <p:cNvGrpSpPr/>
          <p:nvPr/>
        </p:nvGrpSpPr>
        <p:grpSpPr>
          <a:xfrm>
            <a:off x="1383140" y="1086556"/>
            <a:ext cx="7434289" cy="461665"/>
            <a:chOff x="1970968" y="1702378"/>
            <a:chExt cx="7434289" cy="461665"/>
          </a:xfrm>
        </p:grpSpPr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4717138" y="1702378"/>
              <a:ext cx="46881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166813" algn="l"/>
                  <a:tab pos="2873375" algn="l"/>
                </a:tabLst>
              </a:pPr>
              <a:r>
                <a:rPr lang="en-US" sz="2400" dirty="0" smtClean="0"/>
                <a:t>6-11 hcp	6-card suit	5-6 tricks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2" name="Grupp 21">
              <a:extLst>
                <a:ext uri="{FF2B5EF4-FFF2-40B4-BE49-F238E27FC236}">
                  <a16:creationId xmlns:a16="http://schemas.microsoft.com/office/drawing/2014/main" id="{B61733E1-BEC2-4D65-B1CB-B15D1EE3F9BA}"/>
                </a:ext>
              </a:extLst>
            </p:cNvPr>
            <p:cNvGrpSpPr/>
            <p:nvPr/>
          </p:nvGrpSpPr>
          <p:grpSpPr>
            <a:xfrm>
              <a:off x="1970968" y="1722836"/>
              <a:ext cx="2461899" cy="432092"/>
              <a:chOff x="4896380" y="4227496"/>
              <a:chExt cx="2461899" cy="432092"/>
            </a:xfrm>
          </p:grpSpPr>
          <p:grpSp>
            <p:nvGrpSpPr>
              <p:cNvPr id="70" name="Grupp 69">
                <a:extLst>
                  <a:ext uri="{FF2B5EF4-FFF2-40B4-BE49-F238E27FC236}">
                    <a16:creationId xmlns:a16="http://schemas.microsoft.com/office/drawing/2014/main" id="{70BC50FF-7C9B-48E9-AF36-BC63CC7FBDB1}"/>
                  </a:ext>
                </a:extLst>
              </p:cNvPr>
              <p:cNvGrpSpPr/>
              <p:nvPr/>
            </p:nvGrpSpPr>
            <p:grpSpPr>
              <a:xfrm>
                <a:off x="4896380" y="4227496"/>
                <a:ext cx="770711" cy="432092"/>
                <a:chOff x="3069769" y="690589"/>
                <a:chExt cx="770711" cy="432092"/>
              </a:xfrm>
            </p:grpSpPr>
            <p:sp>
              <p:nvSpPr>
                <p:cNvPr id="71" name="Rektangel med rundade hörn 46">
                  <a:extLst>
                    <a:ext uri="{FF2B5EF4-FFF2-40B4-BE49-F238E27FC236}">
                      <a16:creationId xmlns:a16="http://schemas.microsoft.com/office/drawing/2014/main" id="{1A7D9D34-9916-4053-818D-B27AE264ABB6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72" name="Freeform 22">
                  <a:extLst>
                    <a:ext uri="{FF2B5EF4-FFF2-40B4-BE49-F238E27FC236}">
                      <a16:creationId xmlns:a16="http://schemas.microsoft.com/office/drawing/2014/main" id="{81C34F26-7551-4567-9A56-48A29021F640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76" name="Grupp 75">
                <a:extLst>
                  <a:ext uri="{FF2B5EF4-FFF2-40B4-BE49-F238E27FC236}">
                    <a16:creationId xmlns:a16="http://schemas.microsoft.com/office/drawing/2014/main" id="{584ADBFC-1F79-4EB1-B977-0B24C1EC938B}"/>
                  </a:ext>
                </a:extLst>
              </p:cNvPr>
              <p:cNvGrpSpPr/>
              <p:nvPr/>
            </p:nvGrpSpPr>
            <p:grpSpPr>
              <a:xfrm>
                <a:off x="6576060" y="4227496"/>
                <a:ext cx="782219" cy="423021"/>
                <a:chOff x="6151981" y="712359"/>
                <a:chExt cx="782219" cy="423021"/>
              </a:xfrm>
            </p:grpSpPr>
            <p:sp>
              <p:nvSpPr>
                <p:cNvPr id="77" name="Rektangel med rundade hörn 46">
                  <a:extLst>
                    <a:ext uri="{FF2B5EF4-FFF2-40B4-BE49-F238E27FC236}">
                      <a16:creationId xmlns:a16="http://schemas.microsoft.com/office/drawing/2014/main" id="{DC46B07E-D8DD-4C30-B2C7-DD40B9937AAE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78" name="Freeform 20" descr="90 %">
                  <a:extLst>
                    <a:ext uri="{FF2B5EF4-FFF2-40B4-BE49-F238E27FC236}">
                      <a16:creationId xmlns:a16="http://schemas.microsoft.com/office/drawing/2014/main" id="{87896817-0037-4D61-833A-5F76B65FF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9" name="Grupp 78">
                <a:extLst>
                  <a:ext uri="{FF2B5EF4-FFF2-40B4-BE49-F238E27FC236}">
                    <a16:creationId xmlns:a16="http://schemas.microsoft.com/office/drawing/2014/main" id="{F896B296-8772-44FA-8880-A25F4A882975}"/>
                  </a:ext>
                </a:extLst>
              </p:cNvPr>
              <p:cNvGrpSpPr/>
              <p:nvPr/>
            </p:nvGrpSpPr>
            <p:grpSpPr>
              <a:xfrm>
                <a:off x="5738241" y="4227496"/>
                <a:ext cx="766668" cy="420445"/>
                <a:chOff x="7691532" y="739488"/>
                <a:chExt cx="766668" cy="420445"/>
              </a:xfrm>
            </p:grpSpPr>
            <p:sp>
              <p:nvSpPr>
                <p:cNvPr id="80" name="Rektangel med rundade hörn 46">
                  <a:extLst>
                    <a:ext uri="{FF2B5EF4-FFF2-40B4-BE49-F238E27FC236}">
                      <a16:creationId xmlns:a16="http://schemas.microsoft.com/office/drawing/2014/main" id="{2C90DD1B-D93E-4998-BBF6-F39515E76045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81" name="Freeform 21">
                  <a:extLst>
                    <a:ext uri="{FF2B5EF4-FFF2-40B4-BE49-F238E27FC236}">
                      <a16:creationId xmlns:a16="http://schemas.microsoft.com/office/drawing/2014/main" id="{F40B8DE7-7459-47F1-9191-EF98BF74B80A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73" name="textruta 72">
            <a:extLst>
              <a:ext uri="{FF2B5EF4-FFF2-40B4-BE49-F238E27FC236}">
                <a16:creationId xmlns:a16="http://schemas.microsoft.com/office/drawing/2014/main" id="{C5ED04CB-A263-4989-BAE0-1853F5BF91CA}"/>
              </a:ext>
            </a:extLst>
          </p:cNvPr>
          <p:cNvSpPr txBox="1"/>
          <p:nvPr/>
        </p:nvSpPr>
        <p:spPr>
          <a:xfrm>
            <a:off x="4285568" y="3412725"/>
            <a:ext cx="3503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  <a:tab pos="6102350" algn="l"/>
              </a:tabLst>
            </a:pPr>
            <a:r>
              <a:rPr lang="en-US" sz="2400" dirty="0" smtClean="0"/>
              <a:t>Count tricks instead of </a:t>
            </a:r>
            <a:r>
              <a:rPr lang="en-US" sz="2400" b="1" dirty="0" smtClean="0">
                <a:solidFill>
                  <a:srgbClr val="009900"/>
                </a:solidFill>
              </a:rPr>
              <a:t>hcp</a:t>
            </a:r>
            <a:endParaRPr lang="en-US" sz="2400" b="1" dirty="0">
              <a:solidFill>
                <a:srgbClr val="009900"/>
              </a:solidFill>
            </a:endParaRPr>
          </a:p>
        </p:txBody>
      </p:sp>
      <p:pic>
        <p:nvPicPr>
          <p:cNvPr id="74" name="Bildobjekt 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07" y="2812493"/>
            <a:ext cx="3737171" cy="34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4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73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4496</TotalTime>
  <Words>442</Words>
  <Application>Microsoft Office PowerPoint</Application>
  <PresentationFormat>A4 Paper (210x297 mm)</PresentationFormat>
  <Paragraphs>155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Symbol</vt:lpstr>
      <vt:lpstr>Tahoma</vt:lpstr>
      <vt:lpstr>Wingdings</vt:lpstr>
      <vt:lpstr>Office-tema</vt:lpstr>
      <vt:lpstr>PowerPoint Presentation</vt:lpstr>
      <vt:lpstr>Overcalls</vt:lpstr>
      <vt:lpstr>Example</vt:lpstr>
      <vt:lpstr>Example</vt:lpstr>
      <vt:lpstr>Take-Out Doubles (TOD)</vt:lpstr>
      <vt:lpstr>Responses</vt:lpstr>
      <vt:lpstr>Double in Fourth Hand</vt:lpstr>
      <vt:lpstr>Responses with Stopper</vt:lpstr>
      <vt:lpstr>Weak Two and Preempts</vt:lpstr>
      <vt:lpstr>Overcalling a Weak Two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270</cp:revision>
  <cp:lastPrinted>2018-05-12T10:04:55Z</cp:lastPrinted>
  <dcterms:created xsi:type="dcterms:W3CDTF">2017-05-29T10:48:30Z</dcterms:created>
  <dcterms:modified xsi:type="dcterms:W3CDTF">2018-10-27T10:13:15Z</dcterms:modified>
</cp:coreProperties>
</file>