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57" r:id="rId2"/>
    <p:sldId id="281" r:id="rId3"/>
    <p:sldId id="277" r:id="rId4"/>
    <p:sldId id="288" r:id="rId5"/>
    <p:sldId id="286" r:id="rId6"/>
    <p:sldId id="291" r:id="rId7"/>
    <p:sldId id="292" r:id="rId8"/>
    <p:sldId id="262" r:id="rId9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A20000"/>
    <a:srgbClr val="03A600"/>
    <a:srgbClr val="FF9933"/>
    <a:srgbClr val="FF3505"/>
    <a:srgbClr val="FFFF99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260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7: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7: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618991" y="4262816"/>
            <a:ext cx="4714868" cy="937834"/>
          </a:xfrm>
        </p:spPr>
        <p:txBody>
          <a:bodyPr>
            <a:noAutofit/>
          </a:bodyPr>
          <a:lstStyle/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Weak Two Openings</a:t>
            </a:r>
          </a:p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Preempts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 7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15" y="1705707"/>
            <a:ext cx="4912827" cy="4586044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6" y="237823"/>
            <a:ext cx="8543925" cy="73255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Weak Two Openings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873735" y="1689128"/>
            <a:ext cx="1593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If you open</a:t>
            </a:r>
            <a:endParaRPr lang="en-US" sz="2400" dirty="0"/>
          </a:p>
        </p:txBody>
      </p:sp>
      <p:sp>
        <p:nvSpPr>
          <p:cNvPr id="18" name="textruta 17"/>
          <p:cNvSpPr txBox="1"/>
          <p:nvPr/>
        </p:nvSpPr>
        <p:spPr>
          <a:xfrm>
            <a:off x="1016971" y="1208884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334762" y="4687755"/>
            <a:ext cx="3933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387"/>
            <a:r>
              <a:rPr lang="en-US" sz="2800" b="1" dirty="0" smtClean="0"/>
              <a:t>6-card suit and 6-11 hcp</a:t>
            </a:r>
            <a:endParaRPr lang="en-US" sz="2800" b="1" dirty="0"/>
          </a:p>
        </p:txBody>
      </p:sp>
      <p:grpSp>
        <p:nvGrpSpPr>
          <p:cNvPr id="34" name="Grupp 33">
            <a:extLst>
              <a:ext uri="{FF2B5EF4-FFF2-40B4-BE49-F238E27FC236}">
                <a16:creationId xmlns:a16="http://schemas.microsoft.com/office/drawing/2014/main" id="{47FBB1FE-F30F-4DA4-88AF-7559AD67AD45}"/>
              </a:ext>
            </a:extLst>
          </p:cNvPr>
          <p:cNvGrpSpPr/>
          <p:nvPr/>
        </p:nvGrpSpPr>
        <p:grpSpPr>
          <a:xfrm>
            <a:off x="5155744" y="2224113"/>
            <a:ext cx="1054360" cy="582385"/>
            <a:chOff x="3069769" y="690588"/>
            <a:chExt cx="1054360" cy="582385"/>
          </a:xfrm>
        </p:grpSpPr>
        <p:sp>
          <p:nvSpPr>
            <p:cNvPr id="35" name="Rektangel med rundade hörn 46">
              <a:extLst>
                <a:ext uri="{FF2B5EF4-FFF2-40B4-BE49-F238E27FC236}">
                  <a16:creationId xmlns:a16="http://schemas.microsoft.com/office/drawing/2014/main" id="{81A1F54E-9ED8-466B-9CBC-D38634B6BC8E}"/>
                </a:ext>
              </a:extLst>
            </p:cNvPr>
            <p:cNvSpPr/>
            <p:nvPr/>
          </p:nvSpPr>
          <p:spPr>
            <a:xfrm>
              <a:off x="3069769" y="690588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C6E7DB15-1221-4DE6-9FF8-E828D635BC07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39620" y="811895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0" name="Grupp 39">
            <a:extLst>
              <a:ext uri="{FF2B5EF4-FFF2-40B4-BE49-F238E27FC236}">
                <a16:creationId xmlns:a16="http://schemas.microsoft.com/office/drawing/2014/main" id="{7CC52125-B599-4A22-AEFC-0B6D0DC06A80}"/>
              </a:ext>
            </a:extLst>
          </p:cNvPr>
          <p:cNvGrpSpPr/>
          <p:nvPr/>
        </p:nvGrpSpPr>
        <p:grpSpPr>
          <a:xfrm>
            <a:off x="6654465" y="3570323"/>
            <a:ext cx="1054360" cy="582385"/>
            <a:chOff x="6151981" y="712359"/>
            <a:chExt cx="1054360" cy="582385"/>
          </a:xfrm>
        </p:grpSpPr>
        <p:sp>
          <p:nvSpPr>
            <p:cNvPr id="41" name="Rektangel med rundade hörn 46">
              <a:extLst>
                <a:ext uri="{FF2B5EF4-FFF2-40B4-BE49-F238E27FC236}">
                  <a16:creationId xmlns:a16="http://schemas.microsoft.com/office/drawing/2014/main" id="{44E3D024-81EC-4ECE-8902-34FADAE9F8FD}"/>
                </a:ext>
              </a:extLst>
            </p:cNvPr>
            <p:cNvSpPr/>
            <p:nvPr/>
          </p:nvSpPr>
          <p:spPr>
            <a:xfrm>
              <a:off x="6151981" y="712359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2" name="Freeform 20" descr="90 %">
              <a:extLst>
                <a:ext uri="{FF2B5EF4-FFF2-40B4-BE49-F238E27FC236}">
                  <a16:creationId xmlns:a16="http://schemas.microsoft.com/office/drawing/2014/main" id="{3DAC11BF-C33D-461F-9BF8-F904FD9B4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292" y="827419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3" name="Grupp 42">
            <a:extLst>
              <a:ext uri="{FF2B5EF4-FFF2-40B4-BE49-F238E27FC236}">
                <a16:creationId xmlns:a16="http://schemas.microsoft.com/office/drawing/2014/main" id="{233BDD19-2CA0-4AB0-B0A7-202D2543D149}"/>
              </a:ext>
            </a:extLst>
          </p:cNvPr>
          <p:cNvGrpSpPr/>
          <p:nvPr/>
        </p:nvGrpSpPr>
        <p:grpSpPr>
          <a:xfrm>
            <a:off x="5890892" y="2885742"/>
            <a:ext cx="1054360" cy="582385"/>
            <a:chOff x="7691532" y="731021"/>
            <a:chExt cx="1054360" cy="582385"/>
          </a:xfrm>
        </p:grpSpPr>
        <p:sp>
          <p:nvSpPr>
            <p:cNvPr id="44" name="Rektangel med rundade hörn 46">
              <a:extLst>
                <a:ext uri="{FF2B5EF4-FFF2-40B4-BE49-F238E27FC236}">
                  <a16:creationId xmlns:a16="http://schemas.microsoft.com/office/drawing/2014/main" id="{72323038-B4EB-42C2-9CA7-F43F3EFFA004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66175AB2-20AF-491C-B2B4-1A5BFF3B142C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6" name="textruta 45">
            <a:extLst>
              <a:ext uri="{FF2B5EF4-FFF2-40B4-BE49-F238E27FC236}">
                <a16:creationId xmlns:a16="http://schemas.microsoft.com/office/drawing/2014/main" id="{C9C90400-2BB7-4335-B8AF-C895DC4D27B2}"/>
              </a:ext>
            </a:extLst>
          </p:cNvPr>
          <p:cNvSpPr txBox="1"/>
          <p:nvPr/>
        </p:nvSpPr>
        <p:spPr>
          <a:xfrm>
            <a:off x="6461222" y="2318606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or</a:t>
            </a:r>
            <a:endParaRPr lang="en-US" sz="2400" dirty="0"/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34DBD33-E817-418E-AF6D-9F96D38FC6CF}"/>
              </a:ext>
            </a:extLst>
          </p:cNvPr>
          <p:cNvSpPr txBox="1"/>
          <p:nvPr/>
        </p:nvSpPr>
        <p:spPr>
          <a:xfrm>
            <a:off x="7080761" y="2928206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or</a:t>
            </a:r>
            <a:endParaRPr lang="en-US" sz="2400" dirty="0"/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47BB7884-352F-4A37-9CF6-EFAABA429673}"/>
              </a:ext>
            </a:extLst>
          </p:cNvPr>
          <p:cNvSpPr txBox="1"/>
          <p:nvPr/>
        </p:nvSpPr>
        <p:spPr>
          <a:xfrm>
            <a:off x="7885829" y="3643825"/>
            <a:ext cx="13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 have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26" grpId="0"/>
      <p:bldP spid="46" grpId="0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02" y="261203"/>
            <a:ext cx="9078381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2586245" y="1447154"/>
            <a:ext cx="4423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As opener, what do you bid?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710159" y="2265828"/>
            <a:ext cx="1691625" cy="1570303"/>
            <a:chOff x="1208584" y="1916832"/>
            <a:chExt cx="1691255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1995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KQT643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A82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054514" y="2265828"/>
            <a:ext cx="1664374" cy="1570303"/>
            <a:chOff x="1208584" y="1916832"/>
            <a:chExt cx="1664010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39270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AJT543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KT753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63455" y="4926969"/>
            <a:ext cx="1773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9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Good 6-card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 spades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Perfect hand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2571951" y="2275255"/>
            <a:ext cx="1728494" cy="1570303"/>
            <a:chOff x="1208584" y="1916832"/>
            <a:chExt cx="1728116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56811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AQT975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T76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539602" y="4917542"/>
            <a:ext cx="26942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8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With a 6-card and </a:t>
            </a:r>
            <a:br>
              <a:rPr lang="en-US" sz="2400" dirty="0" smtClean="0"/>
            </a:br>
            <a:r>
              <a:rPr lang="en-US" sz="2400" dirty="0" smtClean="0"/>
              <a:t>a 5-card suit avoid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a weak two opening</a:t>
            </a:r>
            <a:endParaRPr lang="en-US" sz="2400" dirty="0"/>
          </a:p>
        </p:txBody>
      </p:sp>
      <p:grpSp>
        <p:nvGrpSpPr>
          <p:cNvPr id="44" name="Grupp 10">
            <a:extLst>
              <a:ext uri="{FF2B5EF4-FFF2-40B4-BE49-F238E27FC236}">
                <a16:creationId xmlns:a16="http://schemas.microsoft.com/office/drawing/2014/main" id="{6D1D8B30-4C82-472F-9525-E1500E3928B2}"/>
              </a:ext>
            </a:extLst>
          </p:cNvPr>
          <p:cNvGrpSpPr>
            <a:grpSpLocks/>
          </p:cNvGrpSpPr>
          <p:nvPr/>
        </p:nvGrpSpPr>
        <p:grpSpPr bwMode="auto">
          <a:xfrm>
            <a:off x="4751294" y="2265828"/>
            <a:ext cx="1609872" cy="1570303"/>
            <a:chOff x="1208584" y="1916832"/>
            <a:chExt cx="1609520" cy="1570568"/>
          </a:xfrm>
        </p:grpSpPr>
        <p:sp>
          <p:nvSpPr>
            <p:cNvPr id="47" name="Rectangle 34">
              <a:extLst>
                <a:ext uri="{FF2B5EF4-FFF2-40B4-BE49-F238E27FC236}">
                  <a16:creationId xmlns:a16="http://schemas.microsoft.com/office/drawing/2014/main" id="{DCF8B1E0-886F-4699-BF33-0481AC53B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33821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T87652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3" name="Grupp 29">
              <a:extLst>
                <a:ext uri="{FF2B5EF4-FFF2-40B4-BE49-F238E27FC236}">
                  <a16:creationId xmlns:a16="http://schemas.microsoft.com/office/drawing/2014/main" id="{1A17C3B4-E5DC-4085-B31F-7F0ED1CC0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4" name="Freeform 20" descr="90 %">
                <a:extLst>
                  <a:ext uri="{FF2B5EF4-FFF2-40B4-BE49-F238E27FC236}">
                    <a16:creationId xmlns:a16="http://schemas.microsoft.com/office/drawing/2014/main" id="{D9A30A79-DDE4-47A8-868A-720A55AAD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21">
                <a:extLst>
                  <a:ext uri="{FF2B5EF4-FFF2-40B4-BE49-F238E27FC236}">
                    <a16:creationId xmlns:a16="http://schemas.microsoft.com/office/drawing/2014/main" id="{B4A5C037-48A7-40B3-9806-F60AD1BE356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2">
                <a:extLst>
                  <a:ext uri="{FF2B5EF4-FFF2-40B4-BE49-F238E27FC236}">
                    <a16:creationId xmlns:a16="http://schemas.microsoft.com/office/drawing/2014/main" id="{E3FDB782-DBF8-4D25-A595-FD22D383A631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3" descr="90 %">
                <a:extLst>
                  <a:ext uri="{FF2B5EF4-FFF2-40B4-BE49-F238E27FC236}">
                    <a16:creationId xmlns:a16="http://schemas.microsoft.com/office/drawing/2014/main" id="{0895AF27-1067-42A2-9020-51CC6279EF4E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8" name="Grupp 57">
            <a:extLst>
              <a:ext uri="{FF2B5EF4-FFF2-40B4-BE49-F238E27FC236}">
                <a16:creationId xmlns:a16="http://schemas.microsoft.com/office/drawing/2014/main" id="{80FB7678-E0CD-40F6-8636-C02294CF2655}"/>
              </a:ext>
            </a:extLst>
          </p:cNvPr>
          <p:cNvGrpSpPr/>
          <p:nvPr/>
        </p:nvGrpSpPr>
        <p:grpSpPr>
          <a:xfrm>
            <a:off x="2909018" y="4085676"/>
            <a:ext cx="1054360" cy="582385"/>
            <a:chOff x="3069769" y="690588"/>
            <a:chExt cx="1054360" cy="582385"/>
          </a:xfrm>
        </p:grpSpPr>
        <p:sp>
          <p:nvSpPr>
            <p:cNvPr id="59" name="Rektangel med rundade hörn 46">
              <a:extLst>
                <a:ext uri="{FF2B5EF4-FFF2-40B4-BE49-F238E27FC236}">
                  <a16:creationId xmlns:a16="http://schemas.microsoft.com/office/drawing/2014/main" id="{0D342B86-83AA-4AC4-B69B-D126A53D045B}"/>
                </a:ext>
              </a:extLst>
            </p:cNvPr>
            <p:cNvSpPr/>
            <p:nvPr/>
          </p:nvSpPr>
          <p:spPr>
            <a:xfrm>
              <a:off x="3069769" y="690588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80CBF25A-5159-4BCE-80AB-58D353F4877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39620" y="811895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0" name="Grupp 79">
            <a:extLst>
              <a:ext uri="{FF2B5EF4-FFF2-40B4-BE49-F238E27FC236}">
                <a16:creationId xmlns:a16="http://schemas.microsoft.com/office/drawing/2014/main" id="{E01302F4-58B1-4827-90DB-B4911DAFF27F}"/>
              </a:ext>
            </a:extLst>
          </p:cNvPr>
          <p:cNvGrpSpPr/>
          <p:nvPr/>
        </p:nvGrpSpPr>
        <p:grpSpPr>
          <a:xfrm>
            <a:off x="944290" y="4085676"/>
            <a:ext cx="1054360" cy="582385"/>
            <a:chOff x="6151981" y="712359"/>
            <a:chExt cx="1054360" cy="582385"/>
          </a:xfrm>
        </p:grpSpPr>
        <p:sp>
          <p:nvSpPr>
            <p:cNvPr id="81" name="Rektangel med rundade hörn 46">
              <a:extLst>
                <a:ext uri="{FF2B5EF4-FFF2-40B4-BE49-F238E27FC236}">
                  <a16:creationId xmlns:a16="http://schemas.microsoft.com/office/drawing/2014/main" id="{34FAE028-88AC-42DA-84DB-956219403B9A}"/>
                </a:ext>
              </a:extLst>
            </p:cNvPr>
            <p:cNvSpPr/>
            <p:nvPr/>
          </p:nvSpPr>
          <p:spPr>
            <a:xfrm>
              <a:off x="6151981" y="712359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2" name="Freeform 20" descr="90 %">
              <a:extLst>
                <a:ext uri="{FF2B5EF4-FFF2-40B4-BE49-F238E27FC236}">
                  <a16:creationId xmlns:a16="http://schemas.microsoft.com/office/drawing/2014/main" id="{8D4206C2-0091-456B-80D8-28877A94B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292" y="827419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9" name="Platshållare för innehåll 2">
            <a:extLst>
              <a:ext uri="{FF2B5EF4-FFF2-40B4-BE49-F238E27FC236}">
                <a16:creationId xmlns:a16="http://schemas.microsoft.com/office/drawing/2014/main" id="{823B3D83-DF3D-425A-A9E1-800290BF5EC1}"/>
              </a:ext>
            </a:extLst>
          </p:cNvPr>
          <p:cNvSpPr txBox="1">
            <a:spLocks/>
          </p:cNvSpPr>
          <p:nvPr/>
        </p:nvSpPr>
        <p:spPr>
          <a:xfrm>
            <a:off x="4843574" y="4078291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0" name="textruta 89">
            <a:extLst>
              <a:ext uri="{FF2B5EF4-FFF2-40B4-BE49-F238E27FC236}">
                <a16:creationId xmlns:a16="http://schemas.microsoft.com/office/drawing/2014/main" id="{EC0EEABD-E97A-40A4-9F97-0AC290BC8533}"/>
              </a:ext>
            </a:extLst>
          </p:cNvPr>
          <p:cNvSpPr txBox="1"/>
          <p:nvPr/>
        </p:nvSpPr>
        <p:spPr>
          <a:xfrm>
            <a:off x="2549288" y="4917542"/>
            <a:ext cx="1773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6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Good 6-card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diamonds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Perfect hand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1" name="textruta 90">
            <a:extLst>
              <a:ext uri="{FF2B5EF4-FFF2-40B4-BE49-F238E27FC236}">
                <a16:creationId xmlns:a16="http://schemas.microsoft.com/office/drawing/2014/main" id="{32D9D827-2C6B-4668-8AEF-F4F5D561D249}"/>
              </a:ext>
            </a:extLst>
          </p:cNvPr>
          <p:cNvSpPr txBox="1"/>
          <p:nvPr/>
        </p:nvSpPr>
        <p:spPr>
          <a:xfrm>
            <a:off x="4635888" y="4917542"/>
            <a:ext cx="15195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6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Bad 6-card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hearts</a:t>
            </a:r>
            <a:endParaRPr lang="en-US" sz="2400" dirty="0"/>
          </a:p>
        </p:txBody>
      </p:sp>
      <p:sp>
        <p:nvSpPr>
          <p:cNvPr id="46" name="Platshållare för innehåll 2">
            <a:extLst>
              <a:ext uri="{FF2B5EF4-FFF2-40B4-BE49-F238E27FC236}">
                <a16:creationId xmlns:a16="http://schemas.microsoft.com/office/drawing/2014/main" id="{823B3D83-DF3D-425A-A9E1-800290BF5EC1}"/>
              </a:ext>
            </a:extLst>
          </p:cNvPr>
          <p:cNvSpPr txBox="1">
            <a:spLocks/>
          </p:cNvSpPr>
          <p:nvPr/>
        </p:nvSpPr>
        <p:spPr>
          <a:xfrm>
            <a:off x="7365588" y="4081395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75" grpId="0"/>
      <p:bldP spid="89" grpId="0" animBg="1"/>
      <p:bldP spid="90" grpId="0"/>
      <p:bldP spid="91" grpId="0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57" y="234024"/>
            <a:ext cx="9242783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Do not Think </a:t>
            </a:r>
            <a:r>
              <a:rPr lang="en-US" b="1" dirty="0" smtClean="0">
                <a:latin typeface="Arial Black" panose="020B0A04020102020204" pitchFamily="34" charset="0"/>
              </a:rPr>
              <a:t>about </a:t>
            </a:r>
            <a:r>
              <a:rPr lang="en-US" b="1" dirty="0" smtClean="0">
                <a:latin typeface="Arial Black" panose="020B0A04020102020204" pitchFamily="34" charset="0"/>
              </a:rPr>
              <a:t>HCP Only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1610242"/>
            <a:ext cx="1682007" cy="1570303"/>
            <a:chOff x="1208584" y="1916832"/>
            <a:chExt cx="168163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1033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872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KQJ432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1620182"/>
            <a:ext cx="1422320" cy="1570303"/>
            <a:chOff x="1208584" y="1916832"/>
            <a:chExt cx="1422009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5070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T8642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328501" y="970369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978462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730878" y="2447104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956065" y="3093190"/>
            <a:ext cx="4208001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Responder can see nine tricks!</a:t>
            </a:r>
            <a:endParaRPr lang="en-US" sz="2400" dirty="0"/>
          </a:p>
        </p:txBody>
      </p:sp>
      <p:sp>
        <p:nvSpPr>
          <p:cNvPr id="46" name="Rektangel med rundade hörn 45">
            <a:extLst>
              <a:ext uri="{FF2B5EF4-FFF2-40B4-BE49-F238E27FC236}">
                <a16:creationId xmlns:a16="http://schemas.microsoft.com/office/drawing/2014/main" id="{50440D00-F028-4C73-B2E9-3ECB601C5C56}"/>
              </a:ext>
            </a:extLst>
          </p:cNvPr>
          <p:cNvSpPr/>
          <p:nvPr/>
        </p:nvSpPr>
        <p:spPr>
          <a:xfrm>
            <a:off x="5110363" y="1697939"/>
            <a:ext cx="1087599" cy="56131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3NT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grpSp>
        <p:nvGrpSpPr>
          <p:cNvPr id="42" name="Grupp 41">
            <a:extLst>
              <a:ext uri="{FF2B5EF4-FFF2-40B4-BE49-F238E27FC236}">
                <a16:creationId xmlns:a16="http://schemas.microsoft.com/office/drawing/2014/main" id="{A66C390B-D715-4B14-ADDD-E86EAAE0D93E}"/>
              </a:ext>
            </a:extLst>
          </p:cNvPr>
          <p:cNvGrpSpPr/>
          <p:nvPr/>
        </p:nvGrpSpPr>
        <p:grpSpPr>
          <a:xfrm>
            <a:off x="3725752" y="1694444"/>
            <a:ext cx="1054360" cy="582385"/>
            <a:chOff x="3069769" y="690588"/>
            <a:chExt cx="1054360" cy="582385"/>
          </a:xfrm>
        </p:grpSpPr>
        <p:sp>
          <p:nvSpPr>
            <p:cNvPr id="43" name="Rektangel med rundade hörn 46">
              <a:extLst>
                <a:ext uri="{FF2B5EF4-FFF2-40B4-BE49-F238E27FC236}">
                  <a16:creationId xmlns:a16="http://schemas.microsoft.com/office/drawing/2014/main" id="{8D2D919A-7433-4D00-A079-906B7E1DEDCB}"/>
                </a:ext>
              </a:extLst>
            </p:cNvPr>
            <p:cNvSpPr/>
            <p:nvPr/>
          </p:nvSpPr>
          <p:spPr>
            <a:xfrm>
              <a:off x="3069769" y="690588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A0276789-32AB-4A0B-BE68-1A4BEC6139E3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39620" y="811895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5" name="Grupp 10">
            <a:extLst>
              <a:ext uri="{FF2B5EF4-FFF2-40B4-BE49-F238E27FC236}">
                <a16:creationId xmlns:a16="http://schemas.microsoft.com/office/drawing/2014/main" id="{58F95404-8459-40F8-8459-509E024F2CCC}"/>
              </a:ext>
            </a:extLst>
          </p:cNvPr>
          <p:cNvGrpSpPr>
            <a:grpSpLocks/>
          </p:cNvGrpSpPr>
          <p:nvPr/>
        </p:nvGrpSpPr>
        <p:grpSpPr bwMode="auto">
          <a:xfrm>
            <a:off x="1479394" y="3700775"/>
            <a:ext cx="1691625" cy="1570303"/>
            <a:chOff x="1208584" y="1916832"/>
            <a:chExt cx="1691255" cy="1570568"/>
          </a:xfrm>
        </p:grpSpPr>
        <p:sp>
          <p:nvSpPr>
            <p:cNvPr id="51" name="Rectangle 34">
              <a:extLst>
                <a:ext uri="{FF2B5EF4-FFF2-40B4-BE49-F238E27FC236}">
                  <a16:creationId xmlns:a16="http://schemas.microsoft.com/office/drawing/2014/main" id="{DBD6253B-E9CC-4CC2-B69C-67D741D25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41995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AJT865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2" name="Grupp 29">
              <a:extLst>
                <a:ext uri="{FF2B5EF4-FFF2-40B4-BE49-F238E27FC236}">
                  <a16:creationId xmlns:a16="http://schemas.microsoft.com/office/drawing/2014/main" id="{80A2793D-7CD6-4877-89E3-AD6F890D9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6" name="Freeform 20" descr="90 %">
                <a:extLst>
                  <a:ext uri="{FF2B5EF4-FFF2-40B4-BE49-F238E27FC236}">
                    <a16:creationId xmlns:a16="http://schemas.microsoft.com/office/drawing/2014/main" id="{51A5B4BC-F1C9-4FD7-A2DF-95E64EBD0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874AD3E7-562A-490B-A236-594B0882A3FF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2">
                <a:extLst>
                  <a:ext uri="{FF2B5EF4-FFF2-40B4-BE49-F238E27FC236}">
                    <a16:creationId xmlns:a16="http://schemas.microsoft.com/office/drawing/2014/main" id="{32BE16DF-2747-4779-8941-34230B2B7A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23" descr="90 %">
                <a:extLst>
                  <a:ext uri="{FF2B5EF4-FFF2-40B4-BE49-F238E27FC236}">
                    <a16:creationId xmlns:a16="http://schemas.microsoft.com/office/drawing/2014/main" id="{4DDADAAA-70EA-4522-B576-236EE25C2AE6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>
            <a:extLst>
              <a:ext uri="{FF2B5EF4-FFF2-40B4-BE49-F238E27FC236}">
                <a16:creationId xmlns:a16="http://schemas.microsoft.com/office/drawing/2014/main" id="{C4B37829-2305-4696-9817-006D1A90BFA9}"/>
              </a:ext>
            </a:extLst>
          </p:cNvPr>
          <p:cNvGrpSpPr>
            <a:grpSpLocks/>
          </p:cNvGrpSpPr>
          <p:nvPr/>
        </p:nvGrpSpPr>
        <p:grpSpPr bwMode="auto">
          <a:xfrm>
            <a:off x="7138061" y="3694151"/>
            <a:ext cx="1271638" cy="1570303"/>
            <a:chOff x="1208584" y="1916832"/>
            <a:chExt cx="1271360" cy="1570568"/>
          </a:xfrm>
        </p:grpSpPr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123B48DC-C40C-401B-B644-A8037333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00005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AKT7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K972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A73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>
              <a:extLst>
                <a:ext uri="{FF2B5EF4-FFF2-40B4-BE49-F238E27FC236}">
                  <a16:creationId xmlns:a16="http://schemas.microsoft.com/office/drawing/2014/main" id="{6F08E866-5A15-421F-9C11-C78A9C01FD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>
                <a:extLst>
                  <a:ext uri="{FF2B5EF4-FFF2-40B4-BE49-F238E27FC236}">
                    <a16:creationId xmlns:a16="http://schemas.microsoft.com/office/drawing/2014/main" id="{DF768106-074F-4641-9409-D308E450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43641823-5644-42DA-ABEA-4BB286A10650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CBF0D51B-2A4F-4722-A7A8-54EEF47A2A1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23" descr="90 %">
                <a:extLst>
                  <a:ext uri="{FF2B5EF4-FFF2-40B4-BE49-F238E27FC236}">
                    <a16:creationId xmlns:a16="http://schemas.microsoft.com/office/drawing/2014/main" id="{0E141AB5-B7DB-4299-A799-A85D97FE65D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41" name="Grupp 40">
            <a:extLst>
              <a:ext uri="{FF2B5EF4-FFF2-40B4-BE49-F238E27FC236}">
                <a16:creationId xmlns:a16="http://schemas.microsoft.com/office/drawing/2014/main" id="{577AB122-76F2-43F4-8508-946E1FAACE47}"/>
              </a:ext>
            </a:extLst>
          </p:cNvPr>
          <p:cNvGrpSpPr/>
          <p:nvPr/>
        </p:nvGrpSpPr>
        <p:grpSpPr>
          <a:xfrm>
            <a:off x="3705944" y="3841971"/>
            <a:ext cx="1054360" cy="582385"/>
            <a:chOff x="7691532" y="731021"/>
            <a:chExt cx="1054360" cy="582385"/>
          </a:xfrm>
        </p:grpSpPr>
        <p:sp>
          <p:nvSpPr>
            <p:cNvPr id="47" name="Rektangel med rundade hörn 46">
              <a:extLst>
                <a:ext uri="{FF2B5EF4-FFF2-40B4-BE49-F238E27FC236}">
                  <a16:creationId xmlns:a16="http://schemas.microsoft.com/office/drawing/2014/main" id="{BCE27C44-F353-4A63-8546-5D1FAA6027F7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A041E3C1-9C61-4BD0-A3D0-E6E1B66F759C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9" name="Grupp 48">
            <a:extLst>
              <a:ext uri="{FF2B5EF4-FFF2-40B4-BE49-F238E27FC236}">
                <a16:creationId xmlns:a16="http://schemas.microsoft.com/office/drawing/2014/main" id="{927A0EBD-72A9-4A4C-A90E-1AF9A9D34DFA}"/>
              </a:ext>
            </a:extLst>
          </p:cNvPr>
          <p:cNvGrpSpPr/>
          <p:nvPr/>
        </p:nvGrpSpPr>
        <p:grpSpPr>
          <a:xfrm>
            <a:off x="5162674" y="3844749"/>
            <a:ext cx="1054360" cy="582385"/>
            <a:chOff x="7707085" y="2771316"/>
            <a:chExt cx="1054360" cy="582385"/>
          </a:xfrm>
        </p:grpSpPr>
        <p:sp>
          <p:nvSpPr>
            <p:cNvPr id="50" name="Rektangel med rundade hörn 46">
              <a:extLst>
                <a:ext uri="{FF2B5EF4-FFF2-40B4-BE49-F238E27FC236}">
                  <a16:creationId xmlns:a16="http://schemas.microsoft.com/office/drawing/2014/main" id="{85AA56CA-C832-416F-9324-77CA89C63BCB}"/>
                </a:ext>
              </a:extLst>
            </p:cNvPr>
            <p:cNvSpPr/>
            <p:nvPr/>
          </p:nvSpPr>
          <p:spPr>
            <a:xfrm>
              <a:off x="7707085" y="2771316"/>
              <a:ext cx="1054360" cy="582385"/>
            </a:xfrm>
            <a:prstGeom prst="round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2E12E16F-CD70-4C74-92A3-BCC5E3B093D1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57428" y="2896573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4" name="Platshållare för innehåll 2">
            <a:extLst>
              <a:ext uri="{FF2B5EF4-FFF2-40B4-BE49-F238E27FC236}">
                <a16:creationId xmlns:a16="http://schemas.microsoft.com/office/drawing/2014/main" id="{BABC1221-9C05-4603-BEA5-051AD55D48CC}"/>
              </a:ext>
            </a:extLst>
          </p:cNvPr>
          <p:cNvSpPr txBox="1">
            <a:spLocks/>
          </p:cNvSpPr>
          <p:nvPr/>
        </p:nvSpPr>
        <p:spPr>
          <a:xfrm>
            <a:off x="3714315" y="4597269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A1467D3C-7C78-446E-87B8-F3A4FEB63787}"/>
              </a:ext>
            </a:extLst>
          </p:cNvPr>
          <p:cNvSpPr txBox="1"/>
          <p:nvPr/>
        </p:nvSpPr>
        <p:spPr>
          <a:xfrm>
            <a:off x="2931665" y="5337773"/>
            <a:ext cx="4122184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Responder can see ten tricks!</a:t>
            </a:r>
            <a:endParaRPr lang="en-US" sz="2400" dirty="0"/>
          </a:p>
        </p:txBody>
      </p:sp>
      <p:cxnSp>
        <p:nvCxnSpPr>
          <p:cNvPr id="3" name="Rak koppling 2">
            <a:extLst>
              <a:ext uri="{FF2B5EF4-FFF2-40B4-BE49-F238E27FC236}">
                <a16:creationId xmlns:a16="http://schemas.microsoft.com/office/drawing/2014/main" id="{7F70FCCC-883B-4A3F-BFD0-0DF52E6D183D}"/>
              </a:ext>
            </a:extLst>
          </p:cNvPr>
          <p:cNvCxnSpPr/>
          <p:nvPr/>
        </p:nvCxnSpPr>
        <p:spPr>
          <a:xfrm>
            <a:off x="477077" y="3538332"/>
            <a:ext cx="900485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ruta 59">
            <a:extLst>
              <a:ext uri="{FF2B5EF4-FFF2-40B4-BE49-F238E27FC236}">
                <a16:creationId xmlns:a16="http://schemas.microsoft.com/office/drawing/2014/main" id="{FC2E79F0-BFA9-4A8B-B931-BE92EA7D95BD}"/>
              </a:ext>
            </a:extLst>
          </p:cNvPr>
          <p:cNvSpPr txBox="1"/>
          <p:nvPr/>
        </p:nvSpPr>
        <p:spPr>
          <a:xfrm>
            <a:off x="413267" y="5862893"/>
            <a:ext cx="9207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800" b="1" dirty="0" smtClean="0">
                <a:solidFill>
                  <a:srgbClr val="A20000"/>
                </a:solidFill>
              </a:rPr>
              <a:t>Sometimes counting tricks is better than counting hcp!</a:t>
            </a:r>
            <a:endParaRPr lang="en-US" sz="2800" b="1" dirty="0">
              <a:solidFill>
                <a:srgbClr val="A20000"/>
              </a:solidFill>
            </a:endParaRPr>
          </a:p>
        </p:txBody>
      </p:sp>
      <p:cxnSp>
        <p:nvCxnSpPr>
          <p:cNvPr id="61" name="Rak koppling 60">
            <a:extLst>
              <a:ext uri="{FF2B5EF4-FFF2-40B4-BE49-F238E27FC236}">
                <a16:creationId xmlns:a16="http://schemas.microsoft.com/office/drawing/2014/main" id="{CFABFD89-38DF-446D-9CC6-2C59F5DBD70D}"/>
              </a:ext>
            </a:extLst>
          </p:cNvPr>
          <p:cNvCxnSpPr/>
          <p:nvPr/>
        </p:nvCxnSpPr>
        <p:spPr>
          <a:xfrm>
            <a:off x="490331" y="5738191"/>
            <a:ext cx="900485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51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4" grpId="0" animBg="1"/>
      <p:bldP spid="38" grpId="0"/>
      <p:bldP spid="46" grpId="0" animBg="1"/>
      <p:bldP spid="54" grpId="0" animBg="1"/>
      <p:bldP spid="55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96" y="223879"/>
            <a:ext cx="5381833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Sacrifices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081033" y="1680485"/>
            <a:ext cx="1244387" cy="1570303"/>
            <a:chOff x="1208584" y="1916832"/>
            <a:chExt cx="1244115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7281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J532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A853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3498995" y="2918343"/>
            <a:ext cx="1449572" cy="1570303"/>
            <a:chOff x="1208584" y="1916832"/>
            <a:chExt cx="1449255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7795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Q96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AJ754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/>
          <p:cNvGrpSpPr>
            <a:grpSpLocks/>
          </p:cNvGrpSpPr>
          <p:nvPr/>
        </p:nvGrpSpPr>
        <p:grpSpPr bwMode="auto">
          <a:xfrm>
            <a:off x="2072074" y="4339571"/>
            <a:ext cx="1691625" cy="1570303"/>
            <a:chOff x="1208584" y="1916832"/>
            <a:chExt cx="1691255" cy="1570568"/>
          </a:xfrm>
        </p:grpSpPr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1995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KQT964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T42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7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8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2" name="Grupp 10"/>
          <p:cNvGrpSpPr>
            <a:grpSpLocks/>
          </p:cNvGrpSpPr>
          <p:nvPr/>
        </p:nvGrpSpPr>
        <p:grpSpPr bwMode="auto">
          <a:xfrm>
            <a:off x="510674" y="2918343"/>
            <a:ext cx="1664374" cy="1570303"/>
            <a:chOff x="1208584" y="1916832"/>
            <a:chExt cx="1664010" cy="1570568"/>
          </a:xfrm>
        </p:grpSpPr>
        <p:sp>
          <p:nvSpPr>
            <p:cNvPr id="5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39270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AKJT74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K96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" name="Rektangel med rundade hörn 1"/>
          <p:cNvSpPr/>
          <p:nvPr/>
        </p:nvSpPr>
        <p:spPr>
          <a:xfrm>
            <a:off x="2297508" y="3246294"/>
            <a:ext cx="923731" cy="914400"/>
          </a:xfrm>
          <a:prstGeom prst="roundRect">
            <a:avLst/>
          </a:prstGeom>
          <a:solidFill>
            <a:srgbClr val="03A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612000" bIns="0" rtlCol="0" anchor="ctr"/>
          <a:lstStyle/>
          <a:p>
            <a:pPr algn="ctr"/>
            <a:r>
              <a:rPr lang="en-US" b="1" dirty="0" smtClean="0">
                <a:ln w="0"/>
                <a:solidFill>
                  <a:srgbClr val="FFFF99"/>
                </a:solidFill>
              </a:rPr>
              <a:t>Deal</a:t>
            </a:r>
            <a:endParaRPr lang="en-US" b="1" dirty="0">
              <a:ln w="0"/>
              <a:solidFill>
                <a:srgbClr val="FFFF99"/>
              </a:solidFill>
            </a:endParaRPr>
          </a:p>
        </p:txBody>
      </p:sp>
      <p:sp>
        <p:nvSpPr>
          <p:cNvPr id="71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6549541" y="239095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5568198" y="2980078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52982" y="239095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605463" y="1212824"/>
            <a:ext cx="4207131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895350" algn="l"/>
                <a:tab pos="2062163" algn="l"/>
                <a:tab pos="3022600" algn="l"/>
              </a:tabLst>
            </a:pPr>
            <a:r>
              <a:rPr lang="en-US" sz="2400" dirty="0" smtClean="0"/>
              <a:t>West	North	East	South	</a:t>
            </a:r>
            <a:endParaRPr lang="en-US" sz="2400" dirty="0"/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304872" y="4170120"/>
            <a:ext cx="42168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2400" b="1" dirty="0" smtClean="0"/>
              <a:t>2Sp</a:t>
            </a:r>
            <a:r>
              <a:rPr lang="en-US" sz="2400" dirty="0" smtClean="0"/>
              <a:t>:	6-11 hcp, 6 spades</a:t>
            </a:r>
          </a:p>
          <a:p>
            <a:pPr marL="715963" indent="-715963">
              <a:tabLst>
                <a:tab pos="714375" algn="l"/>
              </a:tabLst>
            </a:pPr>
            <a:r>
              <a:rPr lang="en-US" sz="2400" b="1" dirty="0" smtClean="0"/>
              <a:t>4He</a:t>
            </a:r>
            <a:r>
              <a:rPr lang="en-US" sz="2400" dirty="0" smtClean="0"/>
              <a:t>:	How many points for EW, making 4He?</a:t>
            </a:r>
          </a:p>
          <a:p>
            <a:pPr marL="715963" indent="-715963">
              <a:tabLst>
                <a:tab pos="714375" algn="l"/>
              </a:tabLst>
            </a:pPr>
            <a:r>
              <a:rPr lang="en-US" sz="2400" b="1" dirty="0" smtClean="0"/>
              <a:t>4Sp?</a:t>
            </a:r>
            <a:r>
              <a:rPr lang="en-US" sz="2400" dirty="0" smtClean="0"/>
              <a:t>:	How many down doubled can we afford? </a:t>
            </a:r>
            <a:endParaRPr lang="en-US" sz="2400" dirty="0"/>
          </a:p>
        </p:txBody>
      </p:sp>
      <p:sp>
        <p:nvSpPr>
          <p:cNvPr id="78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54973" y="295678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43" name="Grupp 42">
            <a:extLst>
              <a:ext uri="{FF2B5EF4-FFF2-40B4-BE49-F238E27FC236}">
                <a16:creationId xmlns:a16="http://schemas.microsoft.com/office/drawing/2014/main" id="{38E1CF46-A2E1-41DF-94D4-109E444EBA20}"/>
              </a:ext>
            </a:extLst>
          </p:cNvPr>
          <p:cNvGrpSpPr/>
          <p:nvPr/>
        </p:nvGrpSpPr>
        <p:grpSpPr>
          <a:xfrm>
            <a:off x="8567185" y="1785784"/>
            <a:ext cx="782219" cy="423021"/>
            <a:chOff x="6151981" y="712359"/>
            <a:chExt cx="782219" cy="423021"/>
          </a:xfrm>
        </p:grpSpPr>
        <p:sp>
          <p:nvSpPr>
            <p:cNvPr id="44" name="Rektangel med rundade hörn 46">
              <a:extLst>
                <a:ext uri="{FF2B5EF4-FFF2-40B4-BE49-F238E27FC236}">
                  <a16:creationId xmlns:a16="http://schemas.microsoft.com/office/drawing/2014/main" id="{57F143D6-1582-4622-ACAF-3CDFE4524C3D}"/>
                </a:ext>
              </a:extLst>
            </p:cNvPr>
            <p:cNvSpPr/>
            <p:nvPr/>
          </p:nvSpPr>
          <p:spPr>
            <a:xfrm>
              <a:off x="6151981" y="712359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5" name="Freeform 20" descr="90 %">
              <a:extLst>
                <a:ext uri="{FF2B5EF4-FFF2-40B4-BE49-F238E27FC236}">
                  <a16:creationId xmlns:a16="http://schemas.microsoft.com/office/drawing/2014/main" id="{855004DA-153B-4601-93F0-3981C5D01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32" y="81217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6" name="Grupp 45">
            <a:extLst>
              <a:ext uri="{FF2B5EF4-FFF2-40B4-BE49-F238E27FC236}">
                <a16:creationId xmlns:a16="http://schemas.microsoft.com/office/drawing/2014/main" id="{6945544A-1042-4D4A-81BA-E2DA2BD28004}"/>
              </a:ext>
            </a:extLst>
          </p:cNvPr>
          <p:cNvGrpSpPr/>
          <p:nvPr/>
        </p:nvGrpSpPr>
        <p:grpSpPr>
          <a:xfrm>
            <a:off x="5596201" y="2385340"/>
            <a:ext cx="766668" cy="420445"/>
            <a:chOff x="7691532" y="739488"/>
            <a:chExt cx="766668" cy="420445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0B42FD96-1ED1-41AA-8314-4F903261AEC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3E81C3F9-1CA2-40B7-AAAB-05AB632E0156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" name="Grupp 63">
            <a:extLst>
              <a:ext uri="{FF2B5EF4-FFF2-40B4-BE49-F238E27FC236}">
                <a16:creationId xmlns:a16="http://schemas.microsoft.com/office/drawing/2014/main" id="{699EE5B5-C06E-4C0E-8A70-4764BA74F53F}"/>
              </a:ext>
            </a:extLst>
          </p:cNvPr>
          <p:cNvGrpSpPr/>
          <p:nvPr/>
        </p:nvGrpSpPr>
        <p:grpSpPr>
          <a:xfrm>
            <a:off x="7575576" y="2385340"/>
            <a:ext cx="766668" cy="420445"/>
            <a:chOff x="7843932" y="1967155"/>
            <a:chExt cx="766668" cy="420445"/>
          </a:xfrm>
        </p:grpSpPr>
        <p:sp>
          <p:nvSpPr>
            <p:cNvPr id="65" name="Rektangel med rundade hörn 46">
              <a:extLst>
                <a:ext uri="{FF2B5EF4-FFF2-40B4-BE49-F238E27FC236}">
                  <a16:creationId xmlns:a16="http://schemas.microsoft.com/office/drawing/2014/main" id="{1EA88A82-81B4-4ECB-97E8-4D60A3F733CF}"/>
                </a:ext>
              </a:extLst>
            </p:cNvPr>
            <p:cNvSpPr/>
            <p:nvPr/>
          </p:nvSpPr>
          <p:spPr>
            <a:xfrm>
              <a:off x="7843932" y="1967155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6" name="Freeform 21">
              <a:extLst>
                <a:ext uri="{FF2B5EF4-FFF2-40B4-BE49-F238E27FC236}">
                  <a16:creationId xmlns:a16="http://schemas.microsoft.com/office/drawing/2014/main" id="{F9DCA593-44F5-49FB-9F83-805C1A93E0E7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072091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7" name="Grupp 66">
            <a:extLst>
              <a:ext uri="{FF2B5EF4-FFF2-40B4-BE49-F238E27FC236}">
                <a16:creationId xmlns:a16="http://schemas.microsoft.com/office/drawing/2014/main" id="{2EE48640-D249-4888-9C1A-2188578BE270}"/>
              </a:ext>
            </a:extLst>
          </p:cNvPr>
          <p:cNvGrpSpPr/>
          <p:nvPr/>
        </p:nvGrpSpPr>
        <p:grpSpPr>
          <a:xfrm>
            <a:off x="6581652" y="2973696"/>
            <a:ext cx="782219" cy="423021"/>
            <a:chOff x="6304381" y="1940026"/>
            <a:chExt cx="782219" cy="423021"/>
          </a:xfrm>
        </p:grpSpPr>
        <p:sp>
          <p:nvSpPr>
            <p:cNvPr id="68" name="Rektangel med rundade hörn 46">
              <a:extLst>
                <a:ext uri="{FF2B5EF4-FFF2-40B4-BE49-F238E27FC236}">
                  <a16:creationId xmlns:a16="http://schemas.microsoft.com/office/drawing/2014/main" id="{28573342-CABA-4BD1-ADB5-E1595D1BEBAA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9" name="Freeform 20" descr="90 %">
              <a:extLst>
                <a:ext uri="{FF2B5EF4-FFF2-40B4-BE49-F238E27FC236}">
                  <a16:creationId xmlns:a16="http://schemas.microsoft.com/office/drawing/2014/main" id="{A5D8EA03-0EEE-4858-9C75-AB8E567C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70" name="Bildobjekt 69">
            <a:extLst>
              <a:ext uri="{FF2B5EF4-FFF2-40B4-BE49-F238E27FC236}">
                <a16:creationId xmlns:a16="http://schemas.microsoft.com/office/drawing/2014/main" id="{72E0254E-F67E-445C-BF1C-EAAB4AAF8BB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7586" y="2953225"/>
            <a:ext cx="713294" cy="457240"/>
          </a:xfrm>
          <a:prstGeom prst="rect">
            <a:avLst/>
          </a:prstGeom>
        </p:spPr>
      </p:pic>
      <p:sp>
        <p:nvSpPr>
          <p:cNvPr id="74" name="Platshållare för innehåll 2">
            <a:extLst>
              <a:ext uri="{FF2B5EF4-FFF2-40B4-BE49-F238E27FC236}">
                <a16:creationId xmlns:a16="http://schemas.microsoft.com/office/drawing/2014/main" id="{20757538-AB75-44F0-8C43-D2AEE3EA215E}"/>
              </a:ext>
            </a:extLst>
          </p:cNvPr>
          <p:cNvSpPr txBox="1">
            <a:spLocks/>
          </p:cNvSpPr>
          <p:nvPr/>
        </p:nvSpPr>
        <p:spPr>
          <a:xfrm>
            <a:off x="6578960" y="354743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0" name="Platshållare för innehåll 2">
            <a:extLst>
              <a:ext uri="{FF2B5EF4-FFF2-40B4-BE49-F238E27FC236}">
                <a16:creationId xmlns:a16="http://schemas.microsoft.com/office/drawing/2014/main" id="{92BE0B2F-F8E9-46A8-B0AB-8E4EC7626BC9}"/>
              </a:ext>
            </a:extLst>
          </p:cNvPr>
          <p:cNvSpPr txBox="1">
            <a:spLocks/>
          </p:cNvSpPr>
          <p:nvPr/>
        </p:nvSpPr>
        <p:spPr>
          <a:xfrm>
            <a:off x="5597690" y="353148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CD21D10B-459F-41B9-AD34-A7B5AA8BF76D}"/>
              </a:ext>
            </a:extLst>
          </p:cNvPr>
          <p:cNvSpPr/>
          <p:nvPr/>
        </p:nvSpPr>
        <p:spPr>
          <a:xfrm>
            <a:off x="3120889" y="3419061"/>
            <a:ext cx="79513" cy="5963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ktangel 58">
            <a:extLst>
              <a:ext uri="{FF2B5EF4-FFF2-40B4-BE49-F238E27FC236}">
                <a16:creationId xmlns:a16="http://schemas.microsoft.com/office/drawing/2014/main" id="{1F3159E6-3017-4F95-8C3F-441B36F8BCB4}"/>
              </a:ext>
            </a:extLst>
          </p:cNvPr>
          <p:cNvSpPr/>
          <p:nvPr/>
        </p:nvSpPr>
        <p:spPr>
          <a:xfrm>
            <a:off x="2309193" y="3442254"/>
            <a:ext cx="79513" cy="5963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ruta 59">
            <a:extLst>
              <a:ext uri="{FF2B5EF4-FFF2-40B4-BE49-F238E27FC236}">
                <a16:creationId xmlns:a16="http://schemas.microsoft.com/office/drawing/2014/main" id="{0B6C7868-0AA7-40AC-9B92-CD7557DA0CAC}"/>
              </a:ext>
            </a:extLst>
          </p:cNvPr>
          <p:cNvSpPr txBox="1"/>
          <p:nvPr/>
        </p:nvSpPr>
        <p:spPr>
          <a:xfrm>
            <a:off x="575604" y="1542686"/>
            <a:ext cx="1243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dirty="0" smtClean="0"/>
              <a:t>South/EW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855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8" grpId="0" animBg="1"/>
      <p:bldP spid="74" grpId="0" animBg="1"/>
      <p:bldP spid="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031683A-F1A2-4503-8257-1DD2A08D6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06" y="214550"/>
            <a:ext cx="8640245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Scoring Table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6" name="Tabell 5">
            <a:extLst>
              <a:ext uri="{FF2B5EF4-FFF2-40B4-BE49-F238E27FC236}">
                <a16:creationId xmlns:a16="http://schemas.microsoft.com/office/drawing/2014/main" id="{07A41FCE-8761-491F-A096-5D0CD6425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775276"/>
              </p:ext>
            </p:extLst>
          </p:nvPr>
        </p:nvGraphicFramePr>
        <p:xfrm>
          <a:off x="1706590" y="1104972"/>
          <a:ext cx="6787321" cy="3219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00">
                  <a:extLst>
                    <a:ext uri="{9D8B030D-6E8A-4147-A177-3AD203B41FA5}">
                      <a16:colId xmlns:a16="http://schemas.microsoft.com/office/drawing/2014/main" val="2381680234"/>
                    </a:ext>
                  </a:extLst>
                </a:gridCol>
                <a:gridCol w="1530626">
                  <a:extLst>
                    <a:ext uri="{9D8B030D-6E8A-4147-A177-3AD203B41FA5}">
                      <a16:colId xmlns:a16="http://schemas.microsoft.com/office/drawing/2014/main" val="3861943367"/>
                    </a:ext>
                  </a:extLst>
                </a:gridCol>
                <a:gridCol w="1189409">
                  <a:extLst>
                    <a:ext uri="{9D8B030D-6E8A-4147-A177-3AD203B41FA5}">
                      <a16:colId xmlns:a16="http://schemas.microsoft.com/office/drawing/2014/main" val="2867995934"/>
                    </a:ext>
                  </a:extLst>
                </a:gridCol>
                <a:gridCol w="1636601">
                  <a:extLst>
                    <a:ext uri="{9D8B030D-6E8A-4147-A177-3AD203B41FA5}">
                      <a16:colId xmlns:a16="http://schemas.microsoft.com/office/drawing/2014/main" val="1889096345"/>
                    </a:ext>
                  </a:extLst>
                </a:gridCol>
                <a:gridCol w="1109885">
                  <a:extLst>
                    <a:ext uri="{9D8B030D-6E8A-4147-A177-3AD203B41FA5}">
                      <a16:colId xmlns:a16="http://schemas.microsoft.com/office/drawing/2014/main" val="1967763852"/>
                    </a:ext>
                  </a:extLst>
                </a:gridCol>
              </a:tblGrid>
              <a:tr h="689407"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/>
                        <a:t>Under</a:t>
                      </a:r>
                    </a:p>
                    <a:p>
                      <a:pPr algn="ctr"/>
                      <a:r>
                        <a:rPr lang="en-US" sz="2400" noProof="0" dirty="0" smtClean="0"/>
                        <a:t>tricks</a:t>
                      </a:r>
                      <a:endParaRPr lang="en-US" sz="2400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Non-</a:t>
                      </a:r>
                      <a:r>
                        <a:rPr lang="en-US" sz="2800" noProof="0" dirty="0" err="1" smtClean="0"/>
                        <a:t>Vul</a:t>
                      </a:r>
                      <a:endParaRPr lang="en-US" sz="2800" noProof="0" dirty="0"/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noProof="0" dirty="0" err="1" smtClean="0">
                          <a:solidFill>
                            <a:schemeClr val="bg1"/>
                          </a:solidFill>
                        </a:rPr>
                        <a:t>Vul</a:t>
                      </a:r>
                      <a:endParaRPr lang="en-US" sz="24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032718"/>
                  </a:ext>
                </a:extLst>
              </a:tr>
              <a:tr h="399418">
                <a:tc>
                  <a:txBody>
                    <a:bodyPr/>
                    <a:lstStyle/>
                    <a:p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Not doubled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Doubled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Not doubled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Doubled</a:t>
                      </a:r>
                      <a:endParaRPr lang="en-US" sz="20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170873"/>
                  </a:ext>
                </a:extLst>
              </a:tr>
              <a:tr h="399418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50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solidFill>
                            <a:srgbClr val="03A600"/>
                          </a:solidFill>
                        </a:rPr>
                        <a:t>200</a:t>
                      </a:r>
                      <a:endParaRPr lang="en-US" sz="2000" noProof="0" dirty="0">
                        <a:solidFill>
                          <a:srgbClr val="03A6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260339"/>
                  </a:ext>
                </a:extLst>
              </a:tr>
              <a:tr h="399418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2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solidFill>
                            <a:srgbClr val="03A600"/>
                          </a:solidFill>
                        </a:rPr>
                        <a:t>300</a:t>
                      </a:r>
                      <a:endParaRPr lang="en-US" sz="2000" noProof="0" dirty="0">
                        <a:solidFill>
                          <a:srgbClr val="03A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200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solidFill>
                            <a:srgbClr val="C00000"/>
                          </a:solidFill>
                        </a:rPr>
                        <a:t>500</a:t>
                      </a:r>
                      <a:endParaRPr lang="en-US" sz="2000" noProof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021649"/>
                  </a:ext>
                </a:extLst>
              </a:tr>
              <a:tr h="399418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3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150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solidFill>
                            <a:srgbClr val="C00000"/>
                          </a:solidFill>
                        </a:rPr>
                        <a:t>500</a:t>
                      </a:r>
                      <a:endParaRPr lang="en-US" sz="2000" noProof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300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800</a:t>
                      </a:r>
                      <a:endParaRPr lang="en-US" sz="20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881"/>
                  </a:ext>
                </a:extLst>
              </a:tr>
              <a:tr h="399418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4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200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800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400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1100</a:t>
                      </a:r>
                      <a:endParaRPr lang="en-US" sz="20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458250"/>
                  </a:ext>
                </a:extLst>
              </a:tr>
              <a:tr h="399418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5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250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1100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500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1400</a:t>
                      </a:r>
                      <a:endParaRPr lang="en-US" sz="20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565158"/>
                  </a:ext>
                </a:extLst>
              </a:tr>
            </a:tbl>
          </a:graphicData>
        </a:graphic>
      </p:graphicFrame>
      <p:sp>
        <p:nvSpPr>
          <p:cNvPr id="7" name="textruta 6">
            <a:extLst>
              <a:ext uri="{FF2B5EF4-FFF2-40B4-BE49-F238E27FC236}">
                <a16:creationId xmlns:a16="http://schemas.microsoft.com/office/drawing/2014/main" id="{489E4933-EF5D-4CFB-AC66-01CB7B5D24FA}"/>
              </a:ext>
            </a:extLst>
          </p:cNvPr>
          <p:cNvSpPr txBox="1"/>
          <p:nvPr/>
        </p:nvSpPr>
        <p:spPr>
          <a:xfrm>
            <a:off x="2504770" y="4346621"/>
            <a:ext cx="5409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Game (4He/4Sp) </a:t>
            </a:r>
            <a:r>
              <a:rPr lang="en-US" sz="2400" b="1" dirty="0" err="1" smtClean="0">
                <a:solidFill>
                  <a:srgbClr val="03A600"/>
                </a:solidFill>
              </a:rPr>
              <a:t>nonvul</a:t>
            </a:r>
            <a:r>
              <a:rPr lang="en-US" sz="2400" dirty="0" smtClean="0"/>
              <a:t> gives </a:t>
            </a:r>
            <a:r>
              <a:rPr lang="en-US" sz="2400" b="1" dirty="0" smtClean="0"/>
              <a:t>420 points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6C183CBC-B487-4248-A1E0-568D758D29CA}"/>
              </a:ext>
            </a:extLst>
          </p:cNvPr>
          <p:cNvSpPr txBox="1"/>
          <p:nvPr/>
        </p:nvSpPr>
        <p:spPr>
          <a:xfrm>
            <a:off x="2508083" y="4734920"/>
            <a:ext cx="4940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Game (4He/4Sp) </a:t>
            </a:r>
            <a:r>
              <a:rPr lang="en-US" sz="2400" b="1" dirty="0" err="1" smtClean="0">
                <a:solidFill>
                  <a:srgbClr val="C00000"/>
                </a:solidFill>
              </a:rPr>
              <a:t>vul</a:t>
            </a:r>
            <a:r>
              <a:rPr lang="en-US" sz="2400" dirty="0" smtClean="0"/>
              <a:t> gives </a:t>
            </a:r>
            <a:r>
              <a:rPr lang="en-US" sz="2400" b="1" dirty="0" smtClean="0"/>
              <a:t>620 points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6F31CF50-2FD5-42E4-A13B-D65E02B5280F}"/>
              </a:ext>
            </a:extLst>
          </p:cNvPr>
          <p:cNvSpPr txBox="1"/>
          <p:nvPr/>
        </p:nvSpPr>
        <p:spPr>
          <a:xfrm>
            <a:off x="2408010" y="5305443"/>
            <a:ext cx="53844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Sacrifices work best</a:t>
            </a:r>
          </a:p>
          <a:p>
            <a:pPr algn="ctr"/>
            <a:r>
              <a:rPr lang="en-US" sz="2800" b="1" dirty="0" smtClean="0">
                <a:solidFill>
                  <a:srgbClr val="03A600"/>
                </a:solidFill>
              </a:rPr>
              <a:t>non-vulnerable</a:t>
            </a:r>
            <a:r>
              <a:rPr lang="en-US" sz="2800" b="1" dirty="0" smtClean="0"/>
              <a:t> against </a:t>
            </a:r>
            <a:r>
              <a:rPr lang="en-US" sz="2800" b="1" dirty="0" smtClean="0">
                <a:solidFill>
                  <a:srgbClr val="A20000"/>
                </a:solidFill>
              </a:rPr>
              <a:t>vulnerable</a:t>
            </a:r>
            <a:r>
              <a:rPr lang="en-US" sz="2800" b="1" dirty="0" smtClean="0"/>
              <a:t>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2622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6612109" y="5773143"/>
            <a:ext cx="703089" cy="39439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??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92" y="2371749"/>
            <a:ext cx="5457747" cy="3828803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7" y="228492"/>
            <a:ext cx="8543925" cy="71389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Higher Preempts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949E319D-0694-425F-9DE0-54B01182A131}"/>
              </a:ext>
            </a:extLst>
          </p:cNvPr>
          <p:cNvGrpSpPr/>
          <p:nvPr/>
        </p:nvGrpSpPr>
        <p:grpSpPr>
          <a:xfrm>
            <a:off x="3566611" y="1228736"/>
            <a:ext cx="4431278" cy="1108208"/>
            <a:chOff x="4648963" y="1974373"/>
            <a:chExt cx="4431278" cy="1108208"/>
          </a:xfrm>
        </p:grpSpPr>
        <p:sp>
          <p:nvSpPr>
            <p:cNvPr id="26" name="textruta 2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4648963" y="1974373"/>
              <a:ext cx="44312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9387"/>
              <a:r>
                <a:rPr lang="en-US" sz="3200" b="1" dirty="0" smtClean="0"/>
                <a:t>7-card suit and 6-11 hcp</a:t>
              </a:r>
              <a:endParaRPr lang="en-US" sz="3200" b="1" dirty="0"/>
            </a:p>
          </p:txBody>
        </p:sp>
        <p:grpSp>
          <p:nvGrpSpPr>
            <p:cNvPr id="20" name="Grupp 19">
              <a:extLst>
                <a:ext uri="{FF2B5EF4-FFF2-40B4-BE49-F238E27FC236}">
                  <a16:creationId xmlns:a16="http://schemas.microsoft.com/office/drawing/2014/main" id="{1C20444C-86D0-4D75-B437-F6EE6CB9931B}"/>
                </a:ext>
              </a:extLst>
            </p:cNvPr>
            <p:cNvGrpSpPr/>
            <p:nvPr/>
          </p:nvGrpSpPr>
          <p:grpSpPr>
            <a:xfrm>
              <a:off x="6009558" y="2650489"/>
              <a:ext cx="770711" cy="432092"/>
              <a:chOff x="3069769" y="690589"/>
              <a:chExt cx="770711" cy="432092"/>
            </a:xfrm>
          </p:grpSpPr>
          <p:sp>
            <p:nvSpPr>
              <p:cNvPr id="21" name="Rektangel med rundade hörn 46">
                <a:extLst>
                  <a:ext uri="{FF2B5EF4-FFF2-40B4-BE49-F238E27FC236}">
                    <a16:creationId xmlns:a16="http://schemas.microsoft.com/office/drawing/2014/main" id="{5A2B7EDE-8FD8-4C37-9960-29E92D6339CD}"/>
                  </a:ext>
                </a:extLst>
              </p:cNvPr>
              <p:cNvSpPr/>
              <p:nvPr/>
            </p:nvSpPr>
            <p:spPr>
              <a:xfrm>
                <a:off x="3069769" y="690589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id="{10821167-4AB9-4C69-B085-21204D67E569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456741" y="796656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  <p:grpSp>
          <p:nvGrpSpPr>
            <p:cNvPr id="23" name="Grupp 22">
              <a:extLst>
                <a:ext uri="{FF2B5EF4-FFF2-40B4-BE49-F238E27FC236}">
                  <a16:creationId xmlns:a16="http://schemas.microsoft.com/office/drawing/2014/main" id="{4CC54294-91CD-4FE7-870B-A3D85FECFB8E}"/>
                </a:ext>
              </a:extLst>
            </p:cNvPr>
            <p:cNvGrpSpPr/>
            <p:nvPr/>
          </p:nvGrpSpPr>
          <p:grpSpPr>
            <a:xfrm>
              <a:off x="4970518" y="2650489"/>
              <a:ext cx="772422" cy="423019"/>
              <a:chOff x="4741918" y="720827"/>
              <a:chExt cx="772422" cy="423019"/>
            </a:xfrm>
          </p:grpSpPr>
          <p:sp>
            <p:nvSpPr>
              <p:cNvPr id="24" name="Rektangel med rundade hörn 46">
                <a:extLst>
                  <a:ext uri="{FF2B5EF4-FFF2-40B4-BE49-F238E27FC236}">
                    <a16:creationId xmlns:a16="http://schemas.microsoft.com/office/drawing/2014/main" id="{EEB34389-FD3F-4944-84FE-26660D134EFA}"/>
                  </a:ext>
                </a:extLst>
              </p:cNvPr>
              <p:cNvSpPr/>
              <p:nvPr/>
            </p:nvSpPr>
            <p:spPr>
              <a:xfrm>
                <a:off x="4741918" y="720827"/>
                <a:ext cx="772422" cy="423019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5" name="Freeform 23" descr="90 %">
                <a:extLst>
                  <a:ext uri="{FF2B5EF4-FFF2-40B4-BE49-F238E27FC236}">
                    <a16:creationId xmlns:a16="http://schemas.microsoft.com/office/drawing/2014/main" id="{F90D4FC9-50A8-42CE-B423-18EB04C098E7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131277" y="823996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27" name="Grupp 26">
              <a:extLst>
                <a:ext uri="{FF2B5EF4-FFF2-40B4-BE49-F238E27FC236}">
                  <a16:creationId xmlns:a16="http://schemas.microsoft.com/office/drawing/2014/main" id="{7B35522A-2B98-4A3A-A7CA-E943BF91CA34}"/>
                </a:ext>
              </a:extLst>
            </p:cNvPr>
            <p:cNvGrpSpPr/>
            <p:nvPr/>
          </p:nvGrpSpPr>
          <p:grpSpPr>
            <a:xfrm>
              <a:off x="8080172" y="2650489"/>
              <a:ext cx="782219" cy="423021"/>
              <a:chOff x="6151981" y="712359"/>
              <a:chExt cx="782219" cy="423021"/>
            </a:xfrm>
          </p:grpSpPr>
          <p:sp>
            <p:nvSpPr>
              <p:cNvPr id="28" name="Rektangel med rundade hörn 46">
                <a:extLst>
                  <a:ext uri="{FF2B5EF4-FFF2-40B4-BE49-F238E27FC236}">
                    <a16:creationId xmlns:a16="http://schemas.microsoft.com/office/drawing/2014/main" id="{F76A1623-614D-401C-8D31-3A93DBAD2C52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9" name="Freeform 20" descr="90 %">
                <a:extLst>
                  <a:ext uri="{FF2B5EF4-FFF2-40B4-BE49-F238E27FC236}">
                    <a16:creationId xmlns:a16="http://schemas.microsoft.com/office/drawing/2014/main" id="{1447D897-2717-4FFD-8C85-6A588B8C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0" name="Grupp 29">
              <a:extLst>
                <a:ext uri="{FF2B5EF4-FFF2-40B4-BE49-F238E27FC236}">
                  <a16:creationId xmlns:a16="http://schemas.microsoft.com/office/drawing/2014/main" id="{ADA62763-05A8-47A3-AACF-F71223422CF3}"/>
                </a:ext>
              </a:extLst>
            </p:cNvPr>
            <p:cNvGrpSpPr/>
            <p:nvPr/>
          </p:nvGrpSpPr>
          <p:grpSpPr>
            <a:xfrm>
              <a:off x="7046887" y="2650489"/>
              <a:ext cx="766668" cy="420445"/>
              <a:chOff x="7691532" y="739488"/>
              <a:chExt cx="766668" cy="420445"/>
            </a:xfrm>
          </p:grpSpPr>
          <p:sp>
            <p:nvSpPr>
              <p:cNvPr id="31" name="Rektangel med rundade hörn 46">
                <a:extLst>
                  <a:ext uri="{FF2B5EF4-FFF2-40B4-BE49-F238E27FC236}">
                    <a16:creationId xmlns:a16="http://schemas.microsoft.com/office/drawing/2014/main" id="{55997335-9A0D-438F-B21E-25769B9F85AF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2" name="Freeform 21">
                <a:extLst>
                  <a:ext uri="{FF2B5EF4-FFF2-40B4-BE49-F238E27FC236}">
                    <a16:creationId xmlns:a16="http://schemas.microsoft.com/office/drawing/2014/main" id="{38EC495F-B2D6-45EA-9A90-D45AC24E2225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2" name="Grupp 1">
            <a:extLst>
              <a:ext uri="{FF2B5EF4-FFF2-40B4-BE49-F238E27FC236}">
                <a16:creationId xmlns:a16="http://schemas.microsoft.com/office/drawing/2014/main" id="{47B42C9E-E1EB-403F-A0DF-BAA6B947A2C9}"/>
              </a:ext>
            </a:extLst>
          </p:cNvPr>
          <p:cNvGrpSpPr/>
          <p:nvPr/>
        </p:nvGrpSpPr>
        <p:grpSpPr>
          <a:xfrm>
            <a:off x="5185340" y="2292697"/>
            <a:ext cx="4431278" cy="1108208"/>
            <a:chOff x="4672156" y="3299591"/>
            <a:chExt cx="4431278" cy="1108208"/>
          </a:xfrm>
        </p:grpSpPr>
        <p:sp>
          <p:nvSpPr>
            <p:cNvPr id="33" name="textruta 32">
              <a:extLst>
                <a:ext uri="{FF2B5EF4-FFF2-40B4-BE49-F238E27FC236}">
                  <a16:creationId xmlns:a16="http://schemas.microsoft.com/office/drawing/2014/main" id="{BC59E317-D5A5-4581-B338-5BB619741A2D}"/>
                </a:ext>
              </a:extLst>
            </p:cNvPr>
            <p:cNvSpPr txBox="1"/>
            <p:nvPr/>
          </p:nvSpPr>
          <p:spPr>
            <a:xfrm>
              <a:off x="4672156" y="3299591"/>
              <a:ext cx="44312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9387"/>
              <a:r>
                <a:rPr lang="en-US" sz="3200" b="1" dirty="0" smtClean="0"/>
                <a:t>8-card suit and 6-11 hcp</a:t>
              </a:r>
              <a:endParaRPr lang="en-US" sz="3200" b="1" dirty="0"/>
            </a:p>
          </p:txBody>
        </p:sp>
        <p:grpSp>
          <p:nvGrpSpPr>
            <p:cNvPr id="37" name="Grupp 36">
              <a:extLst>
                <a:ext uri="{FF2B5EF4-FFF2-40B4-BE49-F238E27FC236}">
                  <a16:creationId xmlns:a16="http://schemas.microsoft.com/office/drawing/2014/main" id="{803A6D81-0F7A-4C06-9B9E-67CE4BCDF705}"/>
                </a:ext>
              </a:extLst>
            </p:cNvPr>
            <p:cNvGrpSpPr/>
            <p:nvPr/>
          </p:nvGrpSpPr>
          <p:grpSpPr>
            <a:xfrm>
              <a:off x="6032751" y="3975707"/>
              <a:ext cx="770711" cy="432092"/>
              <a:chOff x="3069769" y="690589"/>
              <a:chExt cx="770711" cy="432092"/>
            </a:xfrm>
          </p:grpSpPr>
          <p:sp>
            <p:nvSpPr>
              <p:cNvPr id="38" name="Rektangel med rundade hörn 46">
                <a:extLst>
                  <a:ext uri="{FF2B5EF4-FFF2-40B4-BE49-F238E27FC236}">
                    <a16:creationId xmlns:a16="http://schemas.microsoft.com/office/drawing/2014/main" id="{64948E65-927F-49F1-9EB8-A06B2D70266B}"/>
                  </a:ext>
                </a:extLst>
              </p:cNvPr>
              <p:cNvSpPr/>
              <p:nvPr/>
            </p:nvSpPr>
            <p:spPr>
              <a:xfrm>
                <a:off x="3069769" y="690589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2F4D8159-269B-49F2-9740-E8271D97193E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456741" y="796656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  <p:grpSp>
          <p:nvGrpSpPr>
            <p:cNvPr id="49" name="Grupp 48">
              <a:extLst>
                <a:ext uri="{FF2B5EF4-FFF2-40B4-BE49-F238E27FC236}">
                  <a16:creationId xmlns:a16="http://schemas.microsoft.com/office/drawing/2014/main" id="{CFC0C441-C942-4FDC-9A2A-5848AAF56EC5}"/>
                </a:ext>
              </a:extLst>
            </p:cNvPr>
            <p:cNvGrpSpPr/>
            <p:nvPr/>
          </p:nvGrpSpPr>
          <p:grpSpPr>
            <a:xfrm>
              <a:off x="4993711" y="3975707"/>
              <a:ext cx="772422" cy="423019"/>
              <a:chOff x="4741918" y="720827"/>
              <a:chExt cx="772422" cy="423019"/>
            </a:xfrm>
          </p:grpSpPr>
          <p:sp>
            <p:nvSpPr>
              <p:cNvPr id="50" name="Rektangel med rundade hörn 46">
                <a:extLst>
                  <a:ext uri="{FF2B5EF4-FFF2-40B4-BE49-F238E27FC236}">
                    <a16:creationId xmlns:a16="http://schemas.microsoft.com/office/drawing/2014/main" id="{E4B39E6F-FC96-4A03-A883-D943B0F65126}"/>
                  </a:ext>
                </a:extLst>
              </p:cNvPr>
              <p:cNvSpPr/>
              <p:nvPr/>
            </p:nvSpPr>
            <p:spPr>
              <a:xfrm>
                <a:off x="4741918" y="720827"/>
                <a:ext cx="772422" cy="423019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" name="Freeform 23" descr="90 %">
                <a:extLst>
                  <a:ext uri="{FF2B5EF4-FFF2-40B4-BE49-F238E27FC236}">
                    <a16:creationId xmlns:a16="http://schemas.microsoft.com/office/drawing/2014/main" id="{8F421BA9-C33E-4F41-BF61-87CB65945419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131277" y="823996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52" name="Grupp 51">
              <a:extLst>
                <a:ext uri="{FF2B5EF4-FFF2-40B4-BE49-F238E27FC236}">
                  <a16:creationId xmlns:a16="http://schemas.microsoft.com/office/drawing/2014/main" id="{E2ED5E45-6FF4-44E0-BB04-5D957A2B83B0}"/>
                </a:ext>
              </a:extLst>
            </p:cNvPr>
            <p:cNvGrpSpPr/>
            <p:nvPr/>
          </p:nvGrpSpPr>
          <p:grpSpPr>
            <a:xfrm>
              <a:off x="8103365" y="3975707"/>
              <a:ext cx="782219" cy="423021"/>
              <a:chOff x="6151981" y="712359"/>
              <a:chExt cx="782219" cy="423021"/>
            </a:xfrm>
          </p:grpSpPr>
          <p:sp>
            <p:nvSpPr>
              <p:cNvPr id="53" name="Rektangel med rundade hörn 46">
                <a:extLst>
                  <a:ext uri="{FF2B5EF4-FFF2-40B4-BE49-F238E27FC236}">
                    <a16:creationId xmlns:a16="http://schemas.microsoft.com/office/drawing/2014/main" id="{4CC1C274-116B-4A76-9CC2-C5B2D17A266F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4" name="Freeform 20" descr="90 %">
                <a:extLst>
                  <a:ext uri="{FF2B5EF4-FFF2-40B4-BE49-F238E27FC236}">
                    <a16:creationId xmlns:a16="http://schemas.microsoft.com/office/drawing/2014/main" id="{9B7B714E-CA11-40DB-9D11-73D96A996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" name="Grupp 54">
              <a:extLst>
                <a:ext uri="{FF2B5EF4-FFF2-40B4-BE49-F238E27FC236}">
                  <a16:creationId xmlns:a16="http://schemas.microsoft.com/office/drawing/2014/main" id="{6EA3C475-737A-4F47-B641-A14398A52939}"/>
                </a:ext>
              </a:extLst>
            </p:cNvPr>
            <p:cNvGrpSpPr/>
            <p:nvPr/>
          </p:nvGrpSpPr>
          <p:grpSpPr>
            <a:xfrm>
              <a:off x="7070080" y="3975707"/>
              <a:ext cx="766668" cy="420445"/>
              <a:chOff x="7691532" y="739488"/>
              <a:chExt cx="766668" cy="420445"/>
            </a:xfrm>
          </p:grpSpPr>
          <p:sp>
            <p:nvSpPr>
              <p:cNvPr id="56" name="Rektangel med rundade hörn 46">
                <a:extLst>
                  <a:ext uri="{FF2B5EF4-FFF2-40B4-BE49-F238E27FC236}">
                    <a16:creationId xmlns:a16="http://schemas.microsoft.com/office/drawing/2014/main" id="{4F66CF94-EAB6-4E5C-AF4E-21415496EFAD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BD8B3E27-F975-4DB1-8BD3-C29097A1C447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8" name="textruta 57">
            <a:extLst>
              <a:ext uri="{FF2B5EF4-FFF2-40B4-BE49-F238E27FC236}">
                <a16:creationId xmlns:a16="http://schemas.microsoft.com/office/drawing/2014/main" id="{B7D11E36-6D1F-4D01-AC38-B2799F48D28C}"/>
              </a:ext>
            </a:extLst>
          </p:cNvPr>
          <p:cNvSpPr txBox="1"/>
          <p:nvPr/>
        </p:nvSpPr>
        <p:spPr>
          <a:xfrm>
            <a:off x="5544337" y="3607117"/>
            <a:ext cx="3896824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800" b="1" dirty="0" smtClean="0"/>
              <a:t>New suit </a:t>
            </a:r>
            <a:r>
              <a:rPr lang="en-US" sz="2800" dirty="0" smtClean="0"/>
              <a:t>from partner is</a:t>
            </a:r>
          </a:p>
          <a:p>
            <a:pPr algn="ctr">
              <a:lnSpc>
                <a:spcPts val="3200"/>
              </a:lnSpc>
            </a:pPr>
            <a:r>
              <a:rPr lang="en-US" sz="2800" b="1" dirty="0" smtClean="0">
                <a:solidFill>
                  <a:srgbClr val="A20000"/>
                </a:solidFill>
              </a:rPr>
              <a:t>Forcing to game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grpSp>
        <p:nvGrpSpPr>
          <p:cNvPr id="42" name="Grupp 41"/>
          <p:cNvGrpSpPr/>
          <p:nvPr/>
        </p:nvGrpSpPr>
        <p:grpSpPr>
          <a:xfrm>
            <a:off x="6571860" y="5181719"/>
            <a:ext cx="782219" cy="423021"/>
            <a:chOff x="6151981" y="712359"/>
            <a:chExt cx="782219" cy="423021"/>
          </a:xfrm>
        </p:grpSpPr>
        <p:sp>
          <p:nvSpPr>
            <p:cNvPr id="4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32" y="81217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5" name="Grupp 44"/>
          <p:cNvGrpSpPr/>
          <p:nvPr/>
        </p:nvGrpSpPr>
        <p:grpSpPr>
          <a:xfrm>
            <a:off x="7719522" y="5181382"/>
            <a:ext cx="770711" cy="432092"/>
            <a:chOff x="3222169" y="3772463"/>
            <a:chExt cx="770711" cy="432092"/>
          </a:xfrm>
        </p:grpSpPr>
        <p:sp>
          <p:nvSpPr>
            <p:cNvPr id="4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4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48" name="Grupp 47"/>
          <p:cNvGrpSpPr/>
          <p:nvPr/>
        </p:nvGrpSpPr>
        <p:grpSpPr>
          <a:xfrm>
            <a:off x="6571764" y="5762661"/>
            <a:ext cx="770711" cy="432092"/>
            <a:chOff x="3222169" y="1918256"/>
            <a:chExt cx="770711" cy="432092"/>
          </a:xfrm>
        </p:grpSpPr>
        <p:sp>
          <p:nvSpPr>
            <p:cNvPr id="5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1918256"/>
              <a:ext cx="770711" cy="432092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5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2024323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sp>
        <p:nvSpPr>
          <p:cNvPr id="62" name="textruta 61"/>
          <p:cNvSpPr txBox="1"/>
          <p:nvPr/>
        </p:nvSpPr>
        <p:spPr>
          <a:xfrm>
            <a:off x="638705" y="1947853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3" name="textruta 62"/>
          <p:cNvSpPr txBox="1"/>
          <p:nvPr/>
        </p:nvSpPr>
        <p:spPr>
          <a:xfrm>
            <a:off x="6633999" y="4689202"/>
            <a:ext cx="558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Op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textruta 63"/>
          <p:cNvSpPr txBox="1"/>
          <p:nvPr/>
        </p:nvSpPr>
        <p:spPr>
          <a:xfrm>
            <a:off x="7747453" y="4692313"/>
            <a:ext cx="632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Res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5" name="Platshållare för innehåll 2">
            <a:extLst>
              <a:ext uri="{FF2B5EF4-FFF2-40B4-BE49-F238E27FC236}">
                <a16:creationId xmlns:a16="http://schemas.microsoft.com/office/drawing/2014/main" id="{20757538-AB75-44F0-8C43-D2AEE3EA215E}"/>
              </a:ext>
            </a:extLst>
          </p:cNvPr>
          <p:cNvSpPr txBox="1">
            <a:spLocks/>
          </p:cNvSpPr>
          <p:nvPr/>
        </p:nvSpPr>
        <p:spPr>
          <a:xfrm>
            <a:off x="7698632" y="577745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32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8" grpId="0"/>
      <p:bldP spid="62" grpId="0"/>
      <p:bldP spid="63" grpId="0"/>
      <p:bldP spid="64" grpId="0"/>
      <p:bldP spid="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32" y="205638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Summary Lesson 7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790998" y="1057786"/>
            <a:ext cx="5281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Weak two openings and preempts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855462" y="2044301"/>
            <a:ext cx="1847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ruta 17"/>
          <p:cNvSpPr txBox="1"/>
          <p:nvPr/>
        </p:nvSpPr>
        <p:spPr>
          <a:xfrm>
            <a:off x="1072728" y="4033420"/>
            <a:ext cx="7332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Sacrifices work best when </a:t>
            </a:r>
            <a:r>
              <a:rPr lang="en-US" sz="2800" b="1" dirty="0" smtClean="0">
                <a:solidFill>
                  <a:srgbClr val="009900"/>
                </a:solidFill>
              </a:rPr>
              <a:t>non-</a:t>
            </a:r>
            <a:r>
              <a:rPr lang="en-US" sz="2800" b="1" dirty="0" err="1" smtClean="0">
                <a:solidFill>
                  <a:srgbClr val="009900"/>
                </a:solidFill>
              </a:rPr>
              <a:t>vul</a:t>
            </a:r>
            <a:r>
              <a:rPr lang="en-US" sz="2800" dirty="0" smtClean="0"/>
              <a:t> against </a:t>
            </a:r>
            <a:r>
              <a:rPr lang="en-US" sz="2800" b="1" dirty="0" err="1" smtClean="0">
                <a:solidFill>
                  <a:srgbClr val="C00000"/>
                </a:solidFill>
              </a:rPr>
              <a:t>vul</a:t>
            </a:r>
            <a:r>
              <a:rPr lang="en-US" sz="2800" dirty="0" err="1" smtClean="0"/>
              <a:t>.</a:t>
            </a:r>
            <a:endParaRPr lang="en-US" sz="2800" dirty="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C5ED04CB-A263-4989-BAE0-1853F5BF91CA}"/>
              </a:ext>
            </a:extLst>
          </p:cNvPr>
          <p:cNvSpPr txBox="1"/>
          <p:nvPr/>
        </p:nvSpPr>
        <p:spPr>
          <a:xfrm>
            <a:off x="1072728" y="3418941"/>
            <a:ext cx="6640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  <a:tab pos="6102350" algn="l"/>
              </a:tabLst>
            </a:pPr>
            <a:r>
              <a:rPr lang="en-US" sz="2800" dirty="0" smtClean="0"/>
              <a:t>Partner’s bid in a new suit is </a:t>
            </a:r>
            <a:r>
              <a:rPr lang="en-US" sz="2800" b="1" dirty="0" smtClean="0">
                <a:solidFill>
                  <a:srgbClr val="009900"/>
                </a:solidFill>
              </a:rPr>
              <a:t>forcing</a:t>
            </a:r>
            <a:r>
              <a:rPr lang="en-US" sz="2800" dirty="0" smtClean="0">
                <a:solidFill>
                  <a:srgbClr val="009900"/>
                </a:solidFill>
              </a:rPr>
              <a:t> to game</a:t>
            </a:r>
            <a:endParaRPr lang="en-US" sz="2800" b="1" dirty="0">
              <a:solidFill>
                <a:srgbClr val="009900"/>
              </a:solidFill>
            </a:endParaRPr>
          </a:p>
        </p:txBody>
      </p:sp>
      <p:grpSp>
        <p:nvGrpSpPr>
          <p:cNvPr id="4" name="Grupp 3"/>
          <p:cNvGrpSpPr/>
          <p:nvPr/>
        </p:nvGrpSpPr>
        <p:grpSpPr>
          <a:xfrm>
            <a:off x="1127396" y="2237473"/>
            <a:ext cx="6893484" cy="467422"/>
            <a:chOff x="1127396" y="2237473"/>
            <a:chExt cx="6893484" cy="467422"/>
          </a:xfrm>
        </p:grpSpPr>
        <p:sp>
          <p:nvSpPr>
            <p:cNvPr id="26" name="textruta 25">
              <a:extLst>
                <a:ext uri="{FF2B5EF4-FFF2-40B4-BE49-F238E27FC236}">
                  <a16:creationId xmlns:a16="http://schemas.microsoft.com/office/drawing/2014/main" id="{9136C214-5CE6-4AEA-8B33-235A79DCDC47}"/>
                </a:ext>
              </a:extLst>
            </p:cNvPr>
            <p:cNvSpPr txBox="1"/>
            <p:nvPr/>
          </p:nvSpPr>
          <p:spPr>
            <a:xfrm>
              <a:off x="4717139" y="2237473"/>
              <a:ext cx="33037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6-11 hcp	7-card suit</a:t>
              </a:r>
              <a:endParaRPr lang="en-US" sz="2400" dirty="0">
                <a:solidFill>
                  <a:srgbClr val="FF9933"/>
                </a:solidFill>
              </a:endParaRPr>
            </a:p>
          </p:txBody>
        </p:sp>
        <p:grpSp>
          <p:nvGrpSpPr>
            <p:cNvPr id="25" name="Grupp 24">
              <a:extLst>
                <a:ext uri="{FF2B5EF4-FFF2-40B4-BE49-F238E27FC236}">
                  <a16:creationId xmlns:a16="http://schemas.microsoft.com/office/drawing/2014/main" id="{1D241334-884F-4638-BD42-28B7250C680D}"/>
                </a:ext>
              </a:extLst>
            </p:cNvPr>
            <p:cNvGrpSpPr/>
            <p:nvPr/>
          </p:nvGrpSpPr>
          <p:grpSpPr>
            <a:xfrm>
              <a:off x="1127396" y="2272803"/>
              <a:ext cx="3305471" cy="432092"/>
              <a:chOff x="4016361" y="4847036"/>
              <a:chExt cx="3305471" cy="432092"/>
            </a:xfrm>
          </p:grpSpPr>
          <p:grpSp>
            <p:nvGrpSpPr>
              <p:cNvPr id="46" name="Grupp 45">
                <a:extLst>
                  <a:ext uri="{FF2B5EF4-FFF2-40B4-BE49-F238E27FC236}">
                    <a16:creationId xmlns:a16="http://schemas.microsoft.com/office/drawing/2014/main" id="{99182911-A51C-49B5-AD45-65D70DBFB281}"/>
                  </a:ext>
                </a:extLst>
              </p:cNvPr>
              <p:cNvGrpSpPr/>
              <p:nvPr/>
            </p:nvGrpSpPr>
            <p:grpSpPr>
              <a:xfrm>
                <a:off x="4859933" y="4847036"/>
                <a:ext cx="770711" cy="432092"/>
                <a:chOff x="3069769" y="690589"/>
                <a:chExt cx="770711" cy="432092"/>
              </a:xfrm>
            </p:grpSpPr>
            <p:sp>
              <p:nvSpPr>
                <p:cNvPr id="56" name="Rektangel med rundade hörn 46">
                  <a:extLst>
                    <a:ext uri="{FF2B5EF4-FFF2-40B4-BE49-F238E27FC236}">
                      <a16:creationId xmlns:a16="http://schemas.microsoft.com/office/drawing/2014/main" id="{2D1879BA-AE00-426D-8BFB-61E6E0F43F98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7" name="Freeform 22">
                  <a:extLst>
                    <a:ext uri="{FF2B5EF4-FFF2-40B4-BE49-F238E27FC236}">
                      <a16:creationId xmlns:a16="http://schemas.microsoft.com/office/drawing/2014/main" id="{F09FBCE9-5A61-4DE1-9084-5C2AD344AA78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47" name="Grupp 46">
                <a:extLst>
                  <a:ext uri="{FF2B5EF4-FFF2-40B4-BE49-F238E27FC236}">
                    <a16:creationId xmlns:a16="http://schemas.microsoft.com/office/drawing/2014/main" id="{E9E74FD6-F3BA-4E0F-9ADC-4EA1AB907E8D}"/>
                  </a:ext>
                </a:extLst>
              </p:cNvPr>
              <p:cNvGrpSpPr/>
              <p:nvPr/>
            </p:nvGrpSpPr>
            <p:grpSpPr>
              <a:xfrm>
                <a:off x="4016361" y="4847036"/>
                <a:ext cx="772422" cy="423019"/>
                <a:chOff x="4741918" y="720827"/>
                <a:chExt cx="772422" cy="423019"/>
              </a:xfrm>
            </p:grpSpPr>
            <p:sp>
              <p:nvSpPr>
                <p:cNvPr id="54" name="Rektangel med rundade hörn 46">
                  <a:extLst>
                    <a:ext uri="{FF2B5EF4-FFF2-40B4-BE49-F238E27FC236}">
                      <a16:creationId xmlns:a16="http://schemas.microsoft.com/office/drawing/2014/main" id="{6417F164-F75E-402C-A20A-BA6E6BC317F9}"/>
                    </a:ext>
                  </a:extLst>
                </p:cNvPr>
                <p:cNvSpPr/>
                <p:nvPr/>
              </p:nvSpPr>
              <p:spPr>
                <a:xfrm>
                  <a:off x="4741918" y="720827"/>
                  <a:ext cx="772422" cy="423019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3A6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5" name="Freeform 23" descr="90 %">
                  <a:extLst>
                    <a:ext uri="{FF2B5EF4-FFF2-40B4-BE49-F238E27FC236}">
                      <a16:creationId xmlns:a16="http://schemas.microsoft.com/office/drawing/2014/main" id="{0CCD2AA5-7B5E-4D36-B711-853FB82314C3}"/>
                    </a:ext>
                  </a:extLst>
                </p:cNvPr>
                <p:cNvSpPr>
                  <a:spLocks/>
                </p:cNvSpPr>
                <p:nvPr/>
              </p:nvSpPr>
              <p:spPr bwMode="ltGray">
                <a:xfrm>
                  <a:off x="5131277" y="823996"/>
                  <a:ext cx="240239" cy="222937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rgbClr val="0CB303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48" name="Grupp 47">
                <a:extLst>
                  <a:ext uri="{FF2B5EF4-FFF2-40B4-BE49-F238E27FC236}">
                    <a16:creationId xmlns:a16="http://schemas.microsoft.com/office/drawing/2014/main" id="{8F699427-23AD-459B-A9BD-7966F72E2B79}"/>
                  </a:ext>
                </a:extLst>
              </p:cNvPr>
              <p:cNvGrpSpPr/>
              <p:nvPr/>
            </p:nvGrpSpPr>
            <p:grpSpPr>
              <a:xfrm>
                <a:off x="6539613" y="4847036"/>
                <a:ext cx="782219" cy="423021"/>
                <a:chOff x="6151981" y="712359"/>
                <a:chExt cx="782219" cy="423021"/>
              </a:xfrm>
            </p:grpSpPr>
            <p:sp>
              <p:nvSpPr>
                <p:cNvPr id="52" name="Rektangel med rundade hörn 46">
                  <a:extLst>
                    <a:ext uri="{FF2B5EF4-FFF2-40B4-BE49-F238E27FC236}">
                      <a16:creationId xmlns:a16="http://schemas.microsoft.com/office/drawing/2014/main" id="{FA48B9EA-5EBA-4C1B-A326-1FD3F4067F59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3" name="Freeform 20" descr="90 %">
                  <a:extLst>
                    <a:ext uri="{FF2B5EF4-FFF2-40B4-BE49-F238E27FC236}">
                      <a16:creationId xmlns:a16="http://schemas.microsoft.com/office/drawing/2014/main" id="{AE97A6CB-E5E3-4B58-8231-D178189839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9" name="Grupp 48">
                <a:extLst>
                  <a:ext uri="{FF2B5EF4-FFF2-40B4-BE49-F238E27FC236}">
                    <a16:creationId xmlns:a16="http://schemas.microsoft.com/office/drawing/2014/main" id="{12105BA0-8072-4BA0-B260-BF750E33E5DC}"/>
                  </a:ext>
                </a:extLst>
              </p:cNvPr>
              <p:cNvGrpSpPr/>
              <p:nvPr/>
            </p:nvGrpSpPr>
            <p:grpSpPr>
              <a:xfrm>
                <a:off x="5701794" y="4847036"/>
                <a:ext cx="766668" cy="420445"/>
                <a:chOff x="7691532" y="739488"/>
                <a:chExt cx="766668" cy="420445"/>
              </a:xfrm>
            </p:grpSpPr>
            <p:sp>
              <p:nvSpPr>
                <p:cNvPr id="50" name="Rektangel med rundade hörn 46">
                  <a:extLst>
                    <a:ext uri="{FF2B5EF4-FFF2-40B4-BE49-F238E27FC236}">
                      <a16:creationId xmlns:a16="http://schemas.microsoft.com/office/drawing/2014/main" id="{166FCEE5-4FBB-412D-954D-143A4C393BCC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3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51" name="Freeform 21">
                  <a:extLst>
                    <a:ext uri="{FF2B5EF4-FFF2-40B4-BE49-F238E27FC236}">
                      <a16:creationId xmlns:a16="http://schemas.microsoft.com/office/drawing/2014/main" id="{58182EC8-C40D-4E3D-AAC6-627329B5036A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5" name="Grupp 4"/>
          <p:cNvGrpSpPr/>
          <p:nvPr/>
        </p:nvGrpSpPr>
        <p:grpSpPr>
          <a:xfrm>
            <a:off x="1127396" y="2805829"/>
            <a:ext cx="6873606" cy="461665"/>
            <a:chOff x="1127396" y="2805829"/>
            <a:chExt cx="6873606" cy="461665"/>
          </a:xfrm>
        </p:grpSpPr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5C71B61C-5206-4005-A65A-6D1AB27F7A56}"/>
                </a:ext>
              </a:extLst>
            </p:cNvPr>
            <p:cNvSpPr txBox="1"/>
            <p:nvPr/>
          </p:nvSpPr>
          <p:spPr>
            <a:xfrm>
              <a:off x="4717139" y="2805829"/>
              <a:ext cx="3283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6-11 hcp	8-card suit</a:t>
              </a:r>
              <a:endParaRPr lang="en-US" sz="2400" dirty="0">
                <a:solidFill>
                  <a:srgbClr val="FF9933"/>
                </a:solidFill>
              </a:endParaRPr>
            </a:p>
          </p:txBody>
        </p:sp>
        <p:grpSp>
          <p:nvGrpSpPr>
            <p:cNvPr id="82" name="Grupp 81">
              <a:extLst>
                <a:ext uri="{FF2B5EF4-FFF2-40B4-BE49-F238E27FC236}">
                  <a16:creationId xmlns:a16="http://schemas.microsoft.com/office/drawing/2014/main" id="{87B41A5A-CD43-4946-8D5B-259C515F8B2D}"/>
                </a:ext>
              </a:extLst>
            </p:cNvPr>
            <p:cNvGrpSpPr/>
            <p:nvPr/>
          </p:nvGrpSpPr>
          <p:grpSpPr>
            <a:xfrm>
              <a:off x="1127396" y="2822765"/>
              <a:ext cx="3305471" cy="432092"/>
              <a:chOff x="4168761" y="5456632"/>
              <a:chExt cx="3305471" cy="432092"/>
            </a:xfrm>
          </p:grpSpPr>
          <p:grpSp>
            <p:nvGrpSpPr>
              <p:cNvPr id="58" name="Grupp 57">
                <a:extLst>
                  <a:ext uri="{FF2B5EF4-FFF2-40B4-BE49-F238E27FC236}">
                    <a16:creationId xmlns:a16="http://schemas.microsoft.com/office/drawing/2014/main" id="{42778460-6513-4A43-ABCE-5FF894DB9A37}"/>
                  </a:ext>
                </a:extLst>
              </p:cNvPr>
              <p:cNvGrpSpPr/>
              <p:nvPr/>
            </p:nvGrpSpPr>
            <p:grpSpPr>
              <a:xfrm>
                <a:off x="5012333" y="5456632"/>
                <a:ext cx="770711" cy="432092"/>
                <a:chOff x="3069769" y="690589"/>
                <a:chExt cx="770711" cy="432092"/>
              </a:xfrm>
            </p:grpSpPr>
            <p:sp>
              <p:nvSpPr>
                <p:cNvPr id="59" name="Rektangel med rundade hörn 46">
                  <a:extLst>
                    <a:ext uri="{FF2B5EF4-FFF2-40B4-BE49-F238E27FC236}">
                      <a16:creationId xmlns:a16="http://schemas.microsoft.com/office/drawing/2014/main" id="{2E8FE4E9-8DD4-4AC1-939D-9E93C174B61C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0" name="Freeform 22">
                  <a:extLst>
                    <a:ext uri="{FF2B5EF4-FFF2-40B4-BE49-F238E27FC236}">
                      <a16:creationId xmlns:a16="http://schemas.microsoft.com/office/drawing/2014/main" id="{FE479C45-0F50-4C89-94AB-121E49C8383C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61" name="Grupp 60">
                <a:extLst>
                  <a:ext uri="{FF2B5EF4-FFF2-40B4-BE49-F238E27FC236}">
                    <a16:creationId xmlns:a16="http://schemas.microsoft.com/office/drawing/2014/main" id="{143804D8-D195-4D42-80EA-86FD31A5DE0F}"/>
                  </a:ext>
                </a:extLst>
              </p:cNvPr>
              <p:cNvGrpSpPr/>
              <p:nvPr/>
            </p:nvGrpSpPr>
            <p:grpSpPr>
              <a:xfrm>
                <a:off x="4168761" y="5456632"/>
                <a:ext cx="772422" cy="423019"/>
                <a:chOff x="4741918" y="720827"/>
                <a:chExt cx="772422" cy="423019"/>
              </a:xfrm>
            </p:grpSpPr>
            <p:sp>
              <p:nvSpPr>
                <p:cNvPr id="62" name="Rektangel med rundade hörn 46">
                  <a:extLst>
                    <a:ext uri="{FF2B5EF4-FFF2-40B4-BE49-F238E27FC236}">
                      <a16:creationId xmlns:a16="http://schemas.microsoft.com/office/drawing/2014/main" id="{38363A48-142B-477B-BA67-2D2386D13D14}"/>
                    </a:ext>
                  </a:extLst>
                </p:cNvPr>
                <p:cNvSpPr/>
                <p:nvPr/>
              </p:nvSpPr>
              <p:spPr>
                <a:xfrm>
                  <a:off x="4741918" y="720827"/>
                  <a:ext cx="772422" cy="423019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3A6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3" name="Freeform 23" descr="90 %">
                  <a:extLst>
                    <a:ext uri="{FF2B5EF4-FFF2-40B4-BE49-F238E27FC236}">
                      <a16:creationId xmlns:a16="http://schemas.microsoft.com/office/drawing/2014/main" id="{47991C54-EC7B-4D87-8684-2A712B5F1A37}"/>
                    </a:ext>
                  </a:extLst>
                </p:cNvPr>
                <p:cNvSpPr>
                  <a:spLocks/>
                </p:cNvSpPr>
                <p:nvPr/>
              </p:nvSpPr>
              <p:spPr bwMode="ltGray">
                <a:xfrm>
                  <a:off x="5131277" y="823996"/>
                  <a:ext cx="240239" cy="222937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rgbClr val="0CB303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64" name="Grupp 63">
                <a:extLst>
                  <a:ext uri="{FF2B5EF4-FFF2-40B4-BE49-F238E27FC236}">
                    <a16:creationId xmlns:a16="http://schemas.microsoft.com/office/drawing/2014/main" id="{619A5566-7578-407C-BDE5-B79BC5CD2A50}"/>
                  </a:ext>
                </a:extLst>
              </p:cNvPr>
              <p:cNvGrpSpPr/>
              <p:nvPr/>
            </p:nvGrpSpPr>
            <p:grpSpPr>
              <a:xfrm>
                <a:off x="6692013" y="5456632"/>
                <a:ext cx="782219" cy="423021"/>
                <a:chOff x="6151981" y="712359"/>
                <a:chExt cx="782219" cy="423021"/>
              </a:xfrm>
            </p:grpSpPr>
            <p:sp>
              <p:nvSpPr>
                <p:cNvPr id="65" name="Rektangel med rundade hörn 46">
                  <a:extLst>
                    <a:ext uri="{FF2B5EF4-FFF2-40B4-BE49-F238E27FC236}">
                      <a16:creationId xmlns:a16="http://schemas.microsoft.com/office/drawing/2014/main" id="{9E4413FF-457D-413E-92C6-F03E1EFC4069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6" name="Freeform 20" descr="90 %">
                  <a:extLst>
                    <a:ext uri="{FF2B5EF4-FFF2-40B4-BE49-F238E27FC236}">
                      <a16:creationId xmlns:a16="http://schemas.microsoft.com/office/drawing/2014/main" id="{BF8ACBF4-600C-4A11-803F-DCCE476B4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7" name="Grupp 66">
                <a:extLst>
                  <a:ext uri="{FF2B5EF4-FFF2-40B4-BE49-F238E27FC236}">
                    <a16:creationId xmlns:a16="http://schemas.microsoft.com/office/drawing/2014/main" id="{40672740-FE01-4CC8-A9B8-23F5A444FC48}"/>
                  </a:ext>
                </a:extLst>
              </p:cNvPr>
              <p:cNvGrpSpPr/>
              <p:nvPr/>
            </p:nvGrpSpPr>
            <p:grpSpPr>
              <a:xfrm>
                <a:off x="5854194" y="5456632"/>
                <a:ext cx="766668" cy="420445"/>
                <a:chOff x="7691532" y="739488"/>
                <a:chExt cx="766668" cy="420445"/>
              </a:xfrm>
            </p:grpSpPr>
            <p:sp>
              <p:nvSpPr>
                <p:cNvPr id="68" name="Rektangel med rundade hörn 46">
                  <a:extLst>
                    <a:ext uri="{FF2B5EF4-FFF2-40B4-BE49-F238E27FC236}">
                      <a16:creationId xmlns:a16="http://schemas.microsoft.com/office/drawing/2014/main" id="{CAE67660-C69A-44EA-A3F9-E2E231E19573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4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9" name="Freeform 21">
                  <a:extLst>
                    <a:ext uri="{FF2B5EF4-FFF2-40B4-BE49-F238E27FC236}">
                      <a16:creationId xmlns:a16="http://schemas.microsoft.com/office/drawing/2014/main" id="{AB2319B2-421D-4A54-AB4F-8D7C600E9E0C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3" name="Grupp 2"/>
          <p:cNvGrpSpPr/>
          <p:nvPr/>
        </p:nvGrpSpPr>
        <p:grpSpPr>
          <a:xfrm>
            <a:off x="1970968" y="1702378"/>
            <a:ext cx="6179121" cy="461665"/>
            <a:chOff x="1970968" y="1702378"/>
            <a:chExt cx="6179121" cy="461665"/>
          </a:xfrm>
        </p:grpSpPr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4717139" y="1702378"/>
              <a:ext cx="3432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6-11 hcp	6-card suit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2" name="Grupp 21">
              <a:extLst>
                <a:ext uri="{FF2B5EF4-FFF2-40B4-BE49-F238E27FC236}">
                  <a16:creationId xmlns:a16="http://schemas.microsoft.com/office/drawing/2014/main" id="{B61733E1-BEC2-4D65-B1CB-B15D1EE3F9BA}"/>
                </a:ext>
              </a:extLst>
            </p:cNvPr>
            <p:cNvGrpSpPr/>
            <p:nvPr/>
          </p:nvGrpSpPr>
          <p:grpSpPr>
            <a:xfrm>
              <a:off x="1970968" y="1722836"/>
              <a:ext cx="2461899" cy="432092"/>
              <a:chOff x="4896380" y="4227496"/>
              <a:chExt cx="2461899" cy="432092"/>
            </a:xfrm>
          </p:grpSpPr>
          <p:grpSp>
            <p:nvGrpSpPr>
              <p:cNvPr id="70" name="Grupp 69">
                <a:extLst>
                  <a:ext uri="{FF2B5EF4-FFF2-40B4-BE49-F238E27FC236}">
                    <a16:creationId xmlns:a16="http://schemas.microsoft.com/office/drawing/2014/main" id="{70BC50FF-7C9B-48E9-AF36-BC63CC7FBDB1}"/>
                  </a:ext>
                </a:extLst>
              </p:cNvPr>
              <p:cNvGrpSpPr/>
              <p:nvPr/>
            </p:nvGrpSpPr>
            <p:grpSpPr>
              <a:xfrm>
                <a:off x="4896380" y="4227496"/>
                <a:ext cx="770711" cy="432092"/>
                <a:chOff x="3069769" y="690589"/>
                <a:chExt cx="770711" cy="432092"/>
              </a:xfrm>
            </p:grpSpPr>
            <p:sp>
              <p:nvSpPr>
                <p:cNvPr id="71" name="Rektangel med rundade hörn 46">
                  <a:extLst>
                    <a:ext uri="{FF2B5EF4-FFF2-40B4-BE49-F238E27FC236}">
                      <a16:creationId xmlns:a16="http://schemas.microsoft.com/office/drawing/2014/main" id="{1A7D9D34-9916-4053-818D-B27AE264ABB6}"/>
                    </a:ext>
                  </a:extLst>
                </p:cNvPr>
                <p:cNvSpPr/>
                <p:nvPr/>
              </p:nvSpPr>
              <p:spPr>
                <a:xfrm>
                  <a:off x="3069769" y="690589"/>
                  <a:ext cx="770711" cy="432092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CC660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72" name="Freeform 22">
                  <a:extLst>
                    <a:ext uri="{FF2B5EF4-FFF2-40B4-BE49-F238E27FC236}">
                      <a16:creationId xmlns:a16="http://schemas.microsoft.com/office/drawing/2014/main" id="{81C34F26-7551-4567-9A56-48A29021F640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3456741" y="796656"/>
                  <a:ext cx="230158" cy="221978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72000"/>
                <a:lstStyle/>
                <a:p>
                  <a:endParaRPr lang="en-US" dirty="0"/>
                </a:p>
              </p:txBody>
            </p:sp>
          </p:grpSp>
          <p:grpSp>
            <p:nvGrpSpPr>
              <p:cNvPr id="76" name="Grupp 75">
                <a:extLst>
                  <a:ext uri="{FF2B5EF4-FFF2-40B4-BE49-F238E27FC236}">
                    <a16:creationId xmlns:a16="http://schemas.microsoft.com/office/drawing/2014/main" id="{584ADBFC-1F79-4EB1-B977-0B24C1EC938B}"/>
                  </a:ext>
                </a:extLst>
              </p:cNvPr>
              <p:cNvGrpSpPr/>
              <p:nvPr/>
            </p:nvGrpSpPr>
            <p:grpSpPr>
              <a:xfrm>
                <a:off x="6576060" y="4227496"/>
                <a:ext cx="782219" cy="423021"/>
                <a:chOff x="6151981" y="712359"/>
                <a:chExt cx="782219" cy="423021"/>
              </a:xfrm>
            </p:grpSpPr>
            <p:sp>
              <p:nvSpPr>
                <p:cNvPr id="77" name="Rektangel med rundade hörn 46">
                  <a:extLst>
                    <a:ext uri="{FF2B5EF4-FFF2-40B4-BE49-F238E27FC236}">
                      <a16:creationId xmlns:a16="http://schemas.microsoft.com/office/drawing/2014/main" id="{DC46B07E-D8DD-4C30-B2C7-DD40B9937AAE}"/>
                    </a:ext>
                  </a:extLst>
                </p:cNvPr>
                <p:cNvSpPr/>
                <p:nvPr/>
              </p:nvSpPr>
              <p:spPr>
                <a:xfrm>
                  <a:off x="6151981" y="712359"/>
                  <a:ext cx="782219" cy="423021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00206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2400" b="1" dirty="0">
                    <a:solidFill>
                      <a:srgbClr val="00206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78" name="Freeform 20" descr="90 %">
                  <a:extLst>
                    <a:ext uri="{FF2B5EF4-FFF2-40B4-BE49-F238E27FC236}">
                      <a16:creationId xmlns:a16="http://schemas.microsoft.com/office/drawing/2014/main" id="{87896817-0037-4D61-833A-5F76B65FF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432" y="812179"/>
                  <a:ext cx="210037" cy="218341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9" name="Grupp 78">
                <a:extLst>
                  <a:ext uri="{FF2B5EF4-FFF2-40B4-BE49-F238E27FC236}">
                    <a16:creationId xmlns:a16="http://schemas.microsoft.com/office/drawing/2014/main" id="{F896B296-8772-44FA-8880-A25F4A882975}"/>
                  </a:ext>
                </a:extLst>
              </p:cNvPr>
              <p:cNvGrpSpPr/>
              <p:nvPr/>
            </p:nvGrpSpPr>
            <p:grpSpPr>
              <a:xfrm>
                <a:off x="5738241" y="4227496"/>
                <a:ext cx="766668" cy="420445"/>
                <a:chOff x="7691532" y="739488"/>
                <a:chExt cx="766668" cy="420445"/>
              </a:xfrm>
            </p:grpSpPr>
            <p:sp>
              <p:nvSpPr>
                <p:cNvPr id="80" name="Rektangel med rundade hörn 46">
                  <a:extLst>
                    <a:ext uri="{FF2B5EF4-FFF2-40B4-BE49-F238E27FC236}">
                      <a16:creationId xmlns:a16="http://schemas.microsoft.com/office/drawing/2014/main" id="{2C90DD1B-D93E-4998-BBF6-F39515E76045}"/>
                    </a:ext>
                  </a:extLst>
                </p:cNvPr>
                <p:cNvSpPr/>
                <p:nvPr/>
              </p:nvSpPr>
              <p:spPr>
                <a:xfrm>
                  <a:off x="7691532" y="739488"/>
                  <a:ext cx="766668" cy="420445"/>
                </a:xfrm>
                <a:prstGeom prst="roundRect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72000" rtlCol="0" anchor="ctr"/>
                <a:lstStyle/>
                <a:p>
                  <a:pPr marL="93663"/>
                  <a:r>
                    <a:rPr lang="en-US" sz="2400" b="1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2</a:t>
                  </a:r>
                  <a:endParaRPr lang="en-US" sz="2400" b="1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81" name="Freeform 21">
                  <a:extLst>
                    <a:ext uri="{FF2B5EF4-FFF2-40B4-BE49-F238E27FC236}">
                      <a16:creationId xmlns:a16="http://schemas.microsoft.com/office/drawing/2014/main" id="{F40B8DE7-7459-47F1-9191-EF98BF74B80A}"/>
                    </a:ext>
                  </a:extLst>
                </p:cNvPr>
                <p:cNvSpPr>
                  <a:spLocks/>
                </p:cNvSpPr>
                <p:nvPr/>
              </p:nvSpPr>
              <p:spPr bwMode="blackWhite">
                <a:xfrm>
                  <a:off x="8089474" y="844424"/>
                  <a:ext cx="216325" cy="220766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83" name="textruta 82">
            <a:extLst>
              <a:ext uri="{FF2B5EF4-FFF2-40B4-BE49-F238E27FC236}">
                <a16:creationId xmlns:a16="http://schemas.microsoft.com/office/drawing/2014/main" id="{1FEC0AE0-5AE0-492C-920C-1DFB5A22F1BC}"/>
              </a:ext>
            </a:extLst>
          </p:cNvPr>
          <p:cNvSpPr txBox="1"/>
          <p:nvPr/>
        </p:nvSpPr>
        <p:spPr>
          <a:xfrm>
            <a:off x="1072728" y="4712595"/>
            <a:ext cx="7332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Hcp are less valuable when you have longer suits.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8" grpId="0"/>
      <p:bldP spid="9" grpId="0"/>
      <p:bldP spid="83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4987</TotalTime>
  <Words>315</Words>
  <Application>Microsoft Office PowerPoint</Application>
  <PresentationFormat>A4 Paper (210x297 mm)</PresentationFormat>
  <Paragraphs>192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Tahoma</vt:lpstr>
      <vt:lpstr>Wingdings</vt:lpstr>
      <vt:lpstr>Office-tema</vt:lpstr>
      <vt:lpstr>PowerPoint Presentation</vt:lpstr>
      <vt:lpstr>Weak Two Openings</vt:lpstr>
      <vt:lpstr>Example</vt:lpstr>
      <vt:lpstr>Do not Think about HCP Only</vt:lpstr>
      <vt:lpstr>Sacrifices</vt:lpstr>
      <vt:lpstr>Scoring Table</vt:lpstr>
      <vt:lpstr>Higher Preempts</vt:lpstr>
      <vt:lpstr>Summary Lesson 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304</cp:revision>
  <cp:lastPrinted>2017-10-11T17:29:46Z</cp:lastPrinted>
  <dcterms:created xsi:type="dcterms:W3CDTF">2017-05-29T10:48:30Z</dcterms:created>
  <dcterms:modified xsi:type="dcterms:W3CDTF">2018-10-27T10:09:22Z</dcterms:modified>
</cp:coreProperties>
</file>