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8"/>
  </p:notesMasterIdLst>
  <p:handoutMasterIdLst>
    <p:handoutMasterId r:id="rId9"/>
  </p:handoutMasterIdLst>
  <p:sldIdLst>
    <p:sldId id="257" r:id="rId2"/>
    <p:sldId id="269" r:id="rId3"/>
    <p:sldId id="277" r:id="rId4"/>
    <p:sldId id="278" r:id="rId5"/>
    <p:sldId id="282" r:id="rId6"/>
    <p:sldId id="279" r:id="rId7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A600"/>
    <a:srgbClr val="FF9933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" y="6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2: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139781" y="4262817"/>
            <a:ext cx="5592866" cy="1223583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latin typeface="Arial Black" panose="020B0A04020102020204" pitchFamily="34" charset="0"/>
              </a:rPr>
              <a:t>One over One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>
                <a:latin typeface="Arial Black" panose="020B0A04020102020204" pitchFamily="34" charset="0"/>
              </a:rPr>
              <a:t>Supporting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>
                <a:latin typeface="Arial Black" panose="020B0A04020102020204" pitchFamily="34" charset="0"/>
              </a:rPr>
              <a:t>Responder’s Suit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anose="020B0A04020102020204" pitchFamily="34" charset="0"/>
              </a:rPr>
              <a:t>Lesson 2</a:t>
            </a:r>
            <a:endParaRPr lang="en-US" sz="1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54" y="1840993"/>
            <a:ext cx="5243868" cy="442664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14546"/>
            <a:ext cx="7893795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Responder’s First Bid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609600" y="1022408"/>
            <a:ext cx="297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 starts with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646735" y="1592437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089667" y="1051976"/>
            <a:ext cx="2489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5+ hearts, 12+ hcp</a:t>
            </a:r>
            <a:endParaRPr lang="en-US" sz="2400" dirty="0"/>
          </a:p>
        </p:txBody>
      </p:sp>
      <p:sp>
        <p:nvSpPr>
          <p:cNvPr id="44" name="textruta 4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927240" y="3082096"/>
            <a:ext cx="2406428" cy="404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4+ spades, 6+ hcp</a:t>
            </a:r>
            <a:endParaRPr lang="en-US" sz="2400" dirty="0"/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04479" y="3750920"/>
            <a:ext cx="110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3A600"/>
                </a:solidFill>
              </a:rPr>
              <a:t>Forcing</a:t>
            </a:r>
            <a:endParaRPr lang="en-US" sz="2400" dirty="0"/>
          </a:p>
        </p:txBody>
      </p:sp>
      <p:sp>
        <p:nvSpPr>
          <p:cNvPr id="56" name="textruta 5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60570" y="2058025"/>
            <a:ext cx="4786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Without three-card support in hearts responder can bid a suit of his own.</a:t>
            </a:r>
            <a:endParaRPr lang="en-US" sz="2400" dirty="0"/>
          </a:p>
        </p:txBody>
      </p:sp>
      <p:grpSp>
        <p:nvGrpSpPr>
          <p:cNvPr id="53" name="Grupp 52"/>
          <p:cNvGrpSpPr/>
          <p:nvPr/>
        </p:nvGrpSpPr>
        <p:grpSpPr>
          <a:xfrm>
            <a:off x="3806488" y="1002183"/>
            <a:ext cx="1054360" cy="582385"/>
            <a:chOff x="7542183" y="730794"/>
            <a:chExt cx="1054360" cy="582385"/>
          </a:xfrm>
        </p:grpSpPr>
        <p:sp>
          <p:nvSpPr>
            <p:cNvPr id="5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542183" y="730794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69363" y="879366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" name="Grupp 57"/>
          <p:cNvGrpSpPr/>
          <p:nvPr/>
        </p:nvGrpSpPr>
        <p:grpSpPr>
          <a:xfrm>
            <a:off x="793134" y="2991024"/>
            <a:ext cx="1054360" cy="582385"/>
            <a:chOff x="6226627" y="3754143"/>
            <a:chExt cx="1054360" cy="582385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textruta 1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88203" y="4329448"/>
            <a:ext cx="3121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Opener must bid again!</a:t>
            </a:r>
          </a:p>
        </p:txBody>
      </p:sp>
    </p:spTree>
    <p:extLst>
      <p:ext uri="{BB962C8B-B14F-4D97-AF65-F5344CB8AC3E}">
        <p14:creationId xmlns:p14="http://schemas.microsoft.com/office/powerpoint/2010/main" val="95866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0" grpId="0"/>
      <p:bldP spid="44" grpId="0"/>
      <p:bldP spid="50" grpId="0"/>
      <p:bldP spid="56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01" y="214550"/>
            <a:ext cx="7893795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Responder’s First Bid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2606351" y="997635"/>
            <a:ext cx="4750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 starts the bidding with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1169341" y="2229275"/>
            <a:ext cx="7905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does responder bid with the following hands?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1229630" y="2924528"/>
            <a:ext cx="1422320" cy="1570303"/>
            <a:chOff x="1208584" y="1916832"/>
            <a:chExt cx="1422009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5070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334960" y="2924528"/>
            <a:ext cx="1371024" cy="1570303"/>
            <a:chOff x="1208584" y="1916832"/>
            <a:chExt cx="1370724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9941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AQJT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KQ85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98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052341" y="5244092"/>
            <a:ext cx="1789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longest</a:t>
            </a:r>
            <a:r>
              <a:rPr lang="en-US" sz="2400" dirty="0" smtClean="0"/>
              <a:t> suit</a:t>
            </a:r>
            <a:endParaRPr lang="en-US" sz="2400" dirty="0"/>
          </a:p>
        </p:txBody>
      </p:sp>
      <p:grpSp>
        <p:nvGrpSpPr>
          <p:cNvPr id="53" name="Grupp 52"/>
          <p:cNvGrpSpPr/>
          <p:nvPr/>
        </p:nvGrpSpPr>
        <p:grpSpPr>
          <a:xfrm>
            <a:off x="4376054" y="1614320"/>
            <a:ext cx="1054360" cy="582385"/>
            <a:chOff x="3069769" y="690588"/>
            <a:chExt cx="1054360" cy="582385"/>
          </a:xfrm>
        </p:grpSpPr>
        <p:sp>
          <p:nvSpPr>
            <p:cNvPr id="5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8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39620" y="811895"/>
              <a:ext cx="323485" cy="31198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" name="Grupp 57"/>
          <p:cNvGrpSpPr/>
          <p:nvPr/>
        </p:nvGrpSpPr>
        <p:grpSpPr>
          <a:xfrm>
            <a:off x="4324737" y="4519254"/>
            <a:ext cx="1054360" cy="582385"/>
            <a:chOff x="6226627" y="3754143"/>
            <a:chExt cx="1054360" cy="582385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1" name="Grupp 60"/>
          <p:cNvGrpSpPr/>
          <p:nvPr/>
        </p:nvGrpSpPr>
        <p:grpSpPr>
          <a:xfrm>
            <a:off x="1328056" y="4519254"/>
            <a:ext cx="1054360" cy="582385"/>
            <a:chOff x="7766178" y="3772805"/>
            <a:chExt cx="1054360" cy="582385"/>
          </a:xfrm>
        </p:grpSpPr>
        <p:sp>
          <p:nvSpPr>
            <p:cNvPr id="6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766178" y="3772805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316521" y="3898062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4241418" y="2924528"/>
            <a:ext cx="1504074" cy="1570303"/>
            <a:chOff x="1208584" y="1916832"/>
            <a:chExt cx="1503745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3244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KQT62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1" name="textruta 7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785046" y="5231650"/>
            <a:ext cx="2176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</a:t>
            </a:r>
            <a:r>
              <a:rPr lang="en-US" sz="2400" b="1" dirty="0" smtClean="0"/>
              <a:t>highest</a:t>
            </a:r>
            <a:r>
              <a:rPr lang="en-US" sz="2400" dirty="0" smtClean="0"/>
              <a:t> five-card suit</a:t>
            </a:r>
            <a:endParaRPr lang="en-US" sz="2400" dirty="0"/>
          </a:p>
        </p:txBody>
      </p:sp>
      <p:grpSp>
        <p:nvGrpSpPr>
          <p:cNvPr id="72" name="Grupp 71"/>
          <p:cNvGrpSpPr/>
          <p:nvPr/>
        </p:nvGrpSpPr>
        <p:grpSpPr>
          <a:xfrm>
            <a:off x="7321419" y="4519254"/>
            <a:ext cx="1054360" cy="582385"/>
            <a:chOff x="7766178" y="3772805"/>
            <a:chExt cx="1054360" cy="582385"/>
          </a:xfrm>
        </p:grpSpPr>
        <p:sp>
          <p:nvSpPr>
            <p:cNvPr id="7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766178" y="3772805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4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316521" y="3898062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5" name="textruta 7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781579" y="5207202"/>
            <a:ext cx="2180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</a:t>
            </a:r>
            <a:r>
              <a:rPr lang="en-US" sz="2400" b="1" dirty="0" smtClean="0"/>
              <a:t>nearest</a:t>
            </a:r>
            <a:r>
              <a:rPr lang="en-US" sz="2400" dirty="0" smtClean="0"/>
              <a:t> four-card suit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4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71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05" y="214548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Opener’s Second Bid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3184853" y="997635"/>
            <a:ext cx="3158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bidding so far is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1543033" y="2330336"/>
            <a:ext cx="7121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does opener bid with four-card support?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8" name="Grupp 10"/>
          <p:cNvGrpSpPr>
            <a:grpSpLocks/>
          </p:cNvGrpSpPr>
          <p:nvPr/>
        </p:nvGrpSpPr>
        <p:grpSpPr bwMode="auto">
          <a:xfrm>
            <a:off x="1229630" y="2905866"/>
            <a:ext cx="1422320" cy="1570303"/>
            <a:chOff x="1208584" y="1916832"/>
            <a:chExt cx="1422009" cy="1570568"/>
          </a:xfrm>
        </p:grpSpPr>
        <p:sp>
          <p:nvSpPr>
            <p:cNvPr id="1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5070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KQ62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2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2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3" name="Grupp 10"/>
          <p:cNvGrpSpPr>
            <a:grpSpLocks/>
          </p:cNvGrpSpPr>
          <p:nvPr/>
        </p:nvGrpSpPr>
        <p:grpSpPr bwMode="auto">
          <a:xfrm>
            <a:off x="7278976" y="2905866"/>
            <a:ext cx="1476822" cy="1570303"/>
            <a:chOff x="1208584" y="1916832"/>
            <a:chExt cx="1476499" cy="1570568"/>
          </a:xfrm>
        </p:grpSpPr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AQJT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KQ852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108325" y="5396492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12-14 hcp</a:t>
            </a:r>
            <a:endParaRPr lang="en-US" sz="2400" dirty="0"/>
          </a:p>
        </p:txBody>
      </p:sp>
      <p:grpSp>
        <p:nvGrpSpPr>
          <p:cNvPr id="58" name="Grupp 57"/>
          <p:cNvGrpSpPr/>
          <p:nvPr/>
        </p:nvGrpSpPr>
        <p:grpSpPr>
          <a:xfrm>
            <a:off x="5295123" y="1664087"/>
            <a:ext cx="1054360" cy="582385"/>
            <a:chOff x="6226627" y="3754143"/>
            <a:chExt cx="1054360" cy="582385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226627" y="3754143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938" y="3869203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" name="Grupp 10"/>
          <p:cNvGrpSpPr>
            <a:grpSpLocks/>
          </p:cNvGrpSpPr>
          <p:nvPr/>
        </p:nvGrpSpPr>
        <p:grpSpPr bwMode="auto">
          <a:xfrm>
            <a:off x="4241418" y="2905866"/>
            <a:ext cx="1459190" cy="1570303"/>
            <a:chOff x="1208584" y="1916832"/>
            <a:chExt cx="1458871" cy="1570568"/>
          </a:xfrm>
        </p:grpSpPr>
        <p:sp>
          <p:nvSpPr>
            <p:cNvPr id="65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87566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KQT2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AKT93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7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71" name="textruta 7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196825" y="5396492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15-17 hcp</a:t>
            </a:r>
            <a:endParaRPr lang="en-US" sz="2400" dirty="0"/>
          </a:p>
        </p:txBody>
      </p:sp>
      <p:grpSp>
        <p:nvGrpSpPr>
          <p:cNvPr id="41" name="Grupp 40"/>
          <p:cNvGrpSpPr/>
          <p:nvPr/>
        </p:nvGrpSpPr>
        <p:grpSpPr>
          <a:xfrm>
            <a:off x="3511419" y="1682744"/>
            <a:ext cx="1054360" cy="582385"/>
            <a:chOff x="7691532" y="731021"/>
            <a:chExt cx="1054360" cy="582385"/>
          </a:xfrm>
        </p:grpSpPr>
        <p:sp>
          <p:nvSpPr>
            <p:cNvPr id="4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" name="Höger 2"/>
          <p:cNvSpPr/>
          <p:nvPr/>
        </p:nvSpPr>
        <p:spPr>
          <a:xfrm>
            <a:off x="4739954" y="1866122"/>
            <a:ext cx="363894" cy="233266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textruta 8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320897" y="5396492"/>
            <a:ext cx="1172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18+ hcp</a:t>
            </a:r>
            <a:endParaRPr lang="en-US" sz="2400" dirty="0"/>
          </a:p>
        </p:txBody>
      </p:sp>
      <p:grpSp>
        <p:nvGrpSpPr>
          <p:cNvPr id="90" name="Grupp 89"/>
          <p:cNvGrpSpPr/>
          <p:nvPr/>
        </p:nvGrpSpPr>
        <p:grpSpPr>
          <a:xfrm>
            <a:off x="7371184" y="4651237"/>
            <a:ext cx="1054360" cy="582385"/>
            <a:chOff x="6167534" y="2752654"/>
            <a:chExt cx="1054360" cy="582385"/>
          </a:xfrm>
        </p:grpSpPr>
        <p:sp>
          <p:nvSpPr>
            <p:cNvPr id="9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67534" y="2752654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2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845" y="2867714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6" name="textruta 4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871860" y="5806343"/>
            <a:ext cx="2161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Final contract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49" name="Grupp 48"/>
          <p:cNvGrpSpPr/>
          <p:nvPr/>
        </p:nvGrpSpPr>
        <p:grpSpPr>
          <a:xfrm>
            <a:off x="1212334" y="4651237"/>
            <a:ext cx="1054360" cy="582385"/>
            <a:chOff x="6131705" y="749681"/>
            <a:chExt cx="1054360" cy="582385"/>
          </a:xfrm>
        </p:grpSpPr>
        <p:sp>
          <p:nvSpPr>
            <p:cNvPr id="5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31705" y="74968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2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639" y="864741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upp 52"/>
          <p:cNvGrpSpPr/>
          <p:nvPr/>
        </p:nvGrpSpPr>
        <p:grpSpPr>
          <a:xfrm>
            <a:off x="4317484" y="4651237"/>
            <a:ext cx="1054360" cy="582385"/>
            <a:chOff x="6131705" y="749681"/>
            <a:chExt cx="1054360" cy="582385"/>
          </a:xfrm>
        </p:grpSpPr>
        <p:sp>
          <p:nvSpPr>
            <p:cNvPr id="5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31705" y="74968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639" y="864741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8822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71" grpId="0"/>
      <p:bldP spid="87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4" y="206576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Example</a:t>
            </a:r>
            <a:endParaRPr lang="en-US" b="1" dirty="0">
              <a:latin typeface="Arial Black" panose="020B0A04020102020204" pitchFamily="34" charset="0"/>
            </a:endParaRPr>
          </a:p>
        </p:txBody>
      </p:sp>
      <p:grpSp>
        <p:nvGrpSpPr>
          <p:cNvPr id="6" name="Grupp 10"/>
          <p:cNvGrpSpPr>
            <a:grpSpLocks/>
          </p:cNvGrpSpPr>
          <p:nvPr/>
        </p:nvGrpSpPr>
        <p:grpSpPr bwMode="auto">
          <a:xfrm>
            <a:off x="2126274" y="1868656"/>
            <a:ext cx="1476822" cy="1570303"/>
            <a:chOff x="1208584" y="1916832"/>
            <a:chExt cx="1476499" cy="1570568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J973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AKJT8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13" name="Grupp 10"/>
          <p:cNvGrpSpPr>
            <a:grpSpLocks/>
          </p:cNvGrpSpPr>
          <p:nvPr/>
        </p:nvGrpSpPr>
        <p:grpSpPr bwMode="auto">
          <a:xfrm>
            <a:off x="6495567" y="1868656"/>
            <a:ext cx="1431938" cy="1570303"/>
            <a:chOff x="1208584" y="1916832"/>
            <a:chExt cx="1431625" cy="1570568"/>
          </a:xfrm>
        </p:grpSpPr>
        <p:sp>
          <p:nvSpPr>
            <p:cNvPr id="1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6032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AQ85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AK652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1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16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20" name="textruta 19"/>
          <p:cNvSpPr txBox="1"/>
          <p:nvPr/>
        </p:nvSpPr>
        <p:spPr>
          <a:xfrm>
            <a:off x="1970845" y="1228596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ruta 20"/>
          <p:cNvSpPr txBox="1"/>
          <p:nvPr/>
        </p:nvSpPr>
        <p:spPr>
          <a:xfrm>
            <a:off x="6292934" y="1236876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2" name="Grupp 21"/>
          <p:cNvGrpSpPr/>
          <p:nvPr/>
        </p:nvGrpSpPr>
        <p:grpSpPr>
          <a:xfrm>
            <a:off x="3714229" y="3771317"/>
            <a:ext cx="1072318" cy="556604"/>
            <a:chOff x="4584438" y="712361"/>
            <a:chExt cx="1054360" cy="556604"/>
          </a:xfrm>
        </p:grpSpPr>
        <p:sp>
          <p:nvSpPr>
            <p:cNvPr id="2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584438" y="712361"/>
              <a:ext cx="1054360" cy="556604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0000"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4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136356" y="820610"/>
              <a:ext cx="337653" cy="313336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5" name="Grupp 24"/>
          <p:cNvGrpSpPr/>
          <p:nvPr/>
        </p:nvGrpSpPr>
        <p:grpSpPr>
          <a:xfrm>
            <a:off x="5093798" y="3758427"/>
            <a:ext cx="1072318" cy="582385"/>
            <a:chOff x="7766178" y="3772805"/>
            <a:chExt cx="1054360" cy="582385"/>
          </a:xfrm>
        </p:grpSpPr>
        <p:sp>
          <p:nvSpPr>
            <p:cNvPr id="2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766178" y="3772805"/>
              <a:ext cx="1054360" cy="582385"/>
            </a:xfrm>
            <a:prstGeom prst="roundRect">
              <a:avLst/>
            </a:prstGeom>
            <a:ln w="57150">
              <a:solidFill>
                <a:srgbClr val="03A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316521" y="3898062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1" name="Grupp 30"/>
          <p:cNvGrpSpPr/>
          <p:nvPr/>
        </p:nvGrpSpPr>
        <p:grpSpPr>
          <a:xfrm>
            <a:off x="5079094" y="4633618"/>
            <a:ext cx="1072318" cy="582385"/>
            <a:chOff x="7707085" y="2771316"/>
            <a:chExt cx="1054360" cy="582385"/>
          </a:xfrm>
        </p:grpSpPr>
        <p:sp>
          <p:nvSpPr>
            <p:cNvPr id="32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707085" y="2771316"/>
              <a:ext cx="1054360" cy="582385"/>
            </a:xfrm>
            <a:prstGeom prst="round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57428" y="2896573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4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739470" y="5547706"/>
            <a:ext cx="1059979" cy="578301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91440" tIns="108000" rIns="91440" bIns="45720" rtlCol="0" anchor="ctr" anchorCtr="1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95310" y="3864352"/>
            <a:ext cx="3551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The </a:t>
            </a:r>
            <a:r>
              <a:rPr lang="en-US" sz="2400" b="1" dirty="0" smtClean="0"/>
              <a:t>longest</a:t>
            </a:r>
            <a:r>
              <a:rPr lang="en-US" sz="2400" dirty="0" smtClean="0"/>
              <a:t> suit, 12+ hcp</a:t>
            </a:r>
            <a:endParaRPr lang="en-US" sz="2400" dirty="0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225113" y="3837719"/>
            <a:ext cx="3442670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The </a:t>
            </a:r>
            <a:r>
              <a:rPr lang="en-US" sz="2400" b="1" dirty="0" smtClean="0"/>
              <a:t>longest</a:t>
            </a:r>
            <a:r>
              <a:rPr lang="en-US" sz="2400" dirty="0" smtClean="0"/>
              <a:t> suit, 6+ hcp</a:t>
            </a:r>
            <a:endParaRPr lang="en-US" sz="2400" dirty="0"/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39472" y="4730667"/>
            <a:ext cx="3215786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dirty="0" smtClean="0"/>
              <a:t>4+ support, 12-14 hcp</a:t>
            </a:r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228589" y="4695155"/>
            <a:ext cx="3235007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Strength for game.</a:t>
            </a:r>
            <a:endParaRPr lang="en-US" sz="2400" dirty="0"/>
          </a:p>
        </p:txBody>
      </p:sp>
      <p:grpSp>
        <p:nvGrpSpPr>
          <p:cNvPr id="39" name="Grupp 38"/>
          <p:cNvGrpSpPr/>
          <p:nvPr/>
        </p:nvGrpSpPr>
        <p:grpSpPr>
          <a:xfrm>
            <a:off x="3738657" y="4636271"/>
            <a:ext cx="1054360" cy="582385"/>
            <a:chOff x="7691532" y="731021"/>
            <a:chExt cx="1054360" cy="582385"/>
          </a:xfrm>
        </p:grpSpPr>
        <p:sp>
          <p:nvSpPr>
            <p:cNvPr id="4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1021"/>
              <a:ext cx="1054360" cy="582385"/>
            </a:xfrm>
            <a:prstGeom prst="roundRect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marL="93663"/>
              <a:r>
                <a:rPr lang="en-US" sz="3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5" y="856278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3880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5" y="205217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Summary of Lesson 2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811156" y="1212237"/>
            <a:ext cx="5271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Responder’s bid without support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918590" y="1760658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614488" algn="l"/>
              </a:tabLst>
            </a:pPr>
            <a:r>
              <a:rPr lang="en-US" sz="2400" dirty="0" smtClean="0"/>
              <a:t>Pass	0-5 hcp</a:t>
            </a:r>
          </a:p>
          <a:p>
            <a:pPr>
              <a:tabLst>
                <a:tab pos="1614488" algn="l"/>
              </a:tabLst>
            </a:pPr>
            <a:r>
              <a:rPr lang="en-US" sz="2400" dirty="0" smtClean="0"/>
              <a:t>1 in new suit	6+ hcp and 4+ card suit</a:t>
            </a:r>
          </a:p>
          <a:p>
            <a:pPr marL="1968500" lvl="1" indent="-269875">
              <a:buFont typeface="Arial" panose="020B0604020202020204" pitchFamily="34" charset="0"/>
              <a:buChar char="•"/>
              <a:tabLst>
                <a:tab pos="1614488" algn="l"/>
              </a:tabLst>
            </a:pPr>
            <a:r>
              <a:rPr lang="en-US" sz="2400" dirty="0" smtClean="0"/>
              <a:t>Longest suit</a:t>
            </a:r>
          </a:p>
          <a:p>
            <a:pPr marL="1968500" lvl="1" indent="-269875">
              <a:buFont typeface="Arial" panose="020B0604020202020204" pitchFamily="34" charset="0"/>
              <a:buChar char="•"/>
              <a:tabLst>
                <a:tab pos="1614488" algn="l"/>
              </a:tabLst>
            </a:pPr>
            <a:r>
              <a:rPr lang="en-US" sz="2400" dirty="0" smtClean="0"/>
              <a:t>Highest 5-card suit</a:t>
            </a:r>
          </a:p>
          <a:p>
            <a:pPr marL="1968500" lvl="1" indent="-269875">
              <a:buFont typeface="Arial" panose="020B0604020202020204" pitchFamily="34" charset="0"/>
              <a:buChar char="•"/>
              <a:tabLst>
                <a:tab pos="1614488" algn="l"/>
              </a:tabLst>
            </a:pPr>
            <a:r>
              <a:rPr lang="en-US" sz="2400" dirty="0" smtClean="0"/>
              <a:t>Closest 4-card suit	</a:t>
            </a:r>
            <a:endParaRPr lang="en-US" sz="2400" dirty="0"/>
          </a:p>
        </p:txBody>
      </p:sp>
      <p:sp>
        <p:nvSpPr>
          <p:cNvPr id="8" name="textruta 7"/>
          <p:cNvSpPr txBox="1"/>
          <p:nvPr/>
        </p:nvSpPr>
        <p:spPr>
          <a:xfrm>
            <a:off x="811156" y="3762605"/>
            <a:ext cx="628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Opener’s next bid with four-card support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" name="Grupp 9"/>
          <p:cNvGrpSpPr/>
          <p:nvPr/>
        </p:nvGrpSpPr>
        <p:grpSpPr>
          <a:xfrm>
            <a:off x="1061393" y="5572109"/>
            <a:ext cx="7112223" cy="461665"/>
            <a:chOff x="1061393" y="5572109"/>
            <a:chExt cx="7112223" cy="461665"/>
          </a:xfrm>
        </p:grpSpPr>
        <p:grpSp>
          <p:nvGrpSpPr>
            <p:cNvPr id="17" name="Grupp 16"/>
            <p:cNvGrpSpPr/>
            <p:nvPr/>
          </p:nvGrpSpPr>
          <p:grpSpPr>
            <a:xfrm>
              <a:off x="2149632" y="5591431"/>
              <a:ext cx="782219" cy="423021"/>
              <a:chOff x="6304381" y="1940026"/>
              <a:chExt cx="782219" cy="423021"/>
            </a:xfrm>
          </p:grpSpPr>
          <p:sp>
            <p:nvSpPr>
              <p:cNvPr id="1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304381" y="1940026"/>
                <a:ext cx="782219" cy="423021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9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203984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0" name="Grupp 19"/>
            <p:cNvGrpSpPr/>
            <p:nvPr/>
          </p:nvGrpSpPr>
          <p:grpSpPr>
            <a:xfrm>
              <a:off x="1061393" y="5592719"/>
              <a:ext cx="766668" cy="420445"/>
              <a:chOff x="7843932" y="1967155"/>
              <a:chExt cx="766668" cy="420445"/>
            </a:xfrm>
          </p:grpSpPr>
          <p:sp>
            <p:nvSpPr>
              <p:cNvPr id="2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1967155"/>
                <a:ext cx="766668" cy="420445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072091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" name="textruta 3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3474573" y="5572109"/>
              <a:ext cx="46990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18+ hcp 	</a:t>
              </a:r>
              <a:r>
                <a:rPr lang="en-US" sz="2400" dirty="0" smtClean="0">
                  <a:solidFill>
                    <a:srgbClr val="FF0000"/>
                  </a:solidFill>
                </a:rPr>
                <a:t>Final contract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Höger klammerparentes 36"/>
          <p:cNvSpPr/>
          <p:nvPr/>
        </p:nvSpPr>
        <p:spPr>
          <a:xfrm>
            <a:off x="6205492" y="2183906"/>
            <a:ext cx="399495" cy="1429305"/>
          </a:xfrm>
          <a:prstGeom prst="rightBrace">
            <a:avLst>
              <a:gd name="adj1" fmla="val 25282"/>
              <a:gd name="adj2" fmla="val 47515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785687" y="2614576"/>
            <a:ext cx="1262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3A600"/>
                </a:solidFill>
              </a:rPr>
              <a:t>Forcing</a:t>
            </a:r>
            <a:endParaRPr lang="en-US" sz="2800" b="1" dirty="0">
              <a:solidFill>
                <a:srgbClr val="03A600"/>
              </a:solidFill>
            </a:endParaRPr>
          </a:p>
        </p:txBody>
      </p:sp>
      <p:grpSp>
        <p:nvGrpSpPr>
          <p:cNvPr id="4" name="Grupp 3"/>
          <p:cNvGrpSpPr/>
          <p:nvPr/>
        </p:nvGrpSpPr>
        <p:grpSpPr>
          <a:xfrm>
            <a:off x="1043665" y="4441092"/>
            <a:ext cx="3871235" cy="461665"/>
            <a:chOff x="1043665" y="4441092"/>
            <a:chExt cx="3871235" cy="461665"/>
          </a:xfrm>
        </p:grpSpPr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3473093" y="4441092"/>
              <a:ext cx="14418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12-14 hcp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  <p:grpSp>
          <p:nvGrpSpPr>
            <p:cNvPr id="39" name="Grupp 38"/>
            <p:cNvGrpSpPr/>
            <p:nvPr/>
          </p:nvGrpSpPr>
          <p:grpSpPr>
            <a:xfrm>
              <a:off x="2151481" y="4460414"/>
              <a:ext cx="782219" cy="423021"/>
              <a:chOff x="6151981" y="712359"/>
              <a:chExt cx="782219" cy="423021"/>
            </a:xfrm>
          </p:grpSpPr>
          <p:sp>
            <p:nvSpPr>
              <p:cNvPr id="4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1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" name="Grupp 41"/>
            <p:cNvGrpSpPr/>
            <p:nvPr/>
          </p:nvGrpSpPr>
          <p:grpSpPr>
            <a:xfrm>
              <a:off x="1043665" y="4461702"/>
              <a:ext cx="766668" cy="420445"/>
              <a:chOff x="7691532" y="739488"/>
              <a:chExt cx="766668" cy="420445"/>
            </a:xfrm>
          </p:grpSpPr>
          <p:sp>
            <p:nvSpPr>
              <p:cNvPr id="4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4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1" name="Grupp 10"/>
          <p:cNvGrpSpPr/>
          <p:nvPr/>
        </p:nvGrpSpPr>
        <p:grpSpPr>
          <a:xfrm>
            <a:off x="1043665" y="5008104"/>
            <a:ext cx="3951122" cy="461665"/>
            <a:chOff x="1043665" y="5008104"/>
            <a:chExt cx="3951122" cy="461665"/>
          </a:xfrm>
        </p:grpSpPr>
        <p:sp>
          <p:nvSpPr>
            <p:cNvPr id="35" name="textruta 34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3492329" y="5008104"/>
              <a:ext cx="1502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15-17 hcp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  <p:grpSp>
          <p:nvGrpSpPr>
            <p:cNvPr id="45" name="Grupp 44"/>
            <p:cNvGrpSpPr/>
            <p:nvPr/>
          </p:nvGrpSpPr>
          <p:grpSpPr>
            <a:xfrm>
              <a:off x="2151481" y="5027426"/>
              <a:ext cx="782219" cy="423021"/>
              <a:chOff x="6151981" y="712359"/>
              <a:chExt cx="782219" cy="423021"/>
            </a:xfrm>
          </p:grpSpPr>
          <p:sp>
            <p:nvSpPr>
              <p:cNvPr id="4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7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8" name="Grupp 47"/>
            <p:cNvGrpSpPr/>
            <p:nvPr/>
          </p:nvGrpSpPr>
          <p:grpSpPr>
            <a:xfrm>
              <a:off x="1043665" y="5028714"/>
              <a:ext cx="766668" cy="420445"/>
              <a:chOff x="7691532" y="739488"/>
              <a:chExt cx="766668" cy="420445"/>
            </a:xfrm>
          </p:grpSpPr>
          <p:sp>
            <p:nvSpPr>
              <p:cNvPr id="49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0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588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" grpId="0" animBg="1"/>
      <p:bldP spid="3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3078</TotalTime>
  <Words>206</Words>
  <Application>Microsoft Office PowerPoint</Application>
  <PresentationFormat>A4 Paper (210x297 mm)</PresentationFormat>
  <Paragraphs>98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Wingdings</vt:lpstr>
      <vt:lpstr>Office-tema</vt:lpstr>
      <vt:lpstr>PowerPoint Presentation</vt:lpstr>
      <vt:lpstr>Responder’s First Bid</vt:lpstr>
      <vt:lpstr>Responder’s First Bid</vt:lpstr>
      <vt:lpstr>Opener’s Second Bid</vt:lpstr>
      <vt:lpstr>Example</vt:lpstr>
      <vt:lpstr>Summary of Lesson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197</cp:revision>
  <cp:lastPrinted>2017-10-11T17:29:46Z</cp:lastPrinted>
  <dcterms:created xsi:type="dcterms:W3CDTF">2017-05-29T10:48:30Z</dcterms:created>
  <dcterms:modified xsi:type="dcterms:W3CDTF">2018-10-27T10:03:39Z</dcterms:modified>
</cp:coreProperties>
</file>