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5" r:id="rId1"/>
  </p:sldMasterIdLst>
  <p:notesMasterIdLst>
    <p:notesMasterId r:id="rId10"/>
  </p:notesMasterIdLst>
  <p:handoutMasterIdLst>
    <p:handoutMasterId r:id="rId11"/>
  </p:handoutMasterIdLst>
  <p:sldIdLst>
    <p:sldId id="257" r:id="rId2"/>
    <p:sldId id="281" r:id="rId3"/>
    <p:sldId id="288" r:id="rId4"/>
    <p:sldId id="293" r:id="rId5"/>
    <p:sldId id="277" r:id="rId6"/>
    <p:sldId id="294" r:id="rId7"/>
    <p:sldId id="262" r:id="rId8"/>
    <p:sldId id="287" r:id="rId9"/>
  </p:sldIdLst>
  <p:sldSz cx="9906000" cy="6858000" type="A4"/>
  <p:notesSz cx="6888163" cy="100203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0000"/>
    <a:srgbClr val="009900"/>
    <a:srgbClr val="FF9933"/>
    <a:srgbClr val="03A600"/>
    <a:srgbClr val="FF3505"/>
    <a:srgbClr val="FFFF99"/>
    <a:srgbClr val="0099FF"/>
    <a:srgbClr val="CC6600"/>
    <a:srgbClr val="0CB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9" autoAdjust="0"/>
    <p:restoredTop sz="94660"/>
  </p:normalViewPr>
  <p:slideViewPr>
    <p:cSldViewPr snapToGrid="0">
      <p:cViewPr varScale="1">
        <p:scale>
          <a:sx n="65" d="100"/>
          <a:sy n="65" d="100"/>
        </p:scale>
        <p:origin x="260" y="60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621" cy="501576"/>
          </a:xfrm>
          <a:prstGeom prst="rect">
            <a:avLst/>
          </a:prstGeom>
        </p:spPr>
        <p:txBody>
          <a:bodyPr vert="horz" lIns="92444" tIns="46222" rIns="92444" bIns="46222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900935" y="0"/>
            <a:ext cx="2985621" cy="501576"/>
          </a:xfrm>
          <a:prstGeom prst="rect">
            <a:avLst/>
          </a:prstGeom>
        </p:spPr>
        <p:txBody>
          <a:bodyPr vert="horz" lIns="92444" tIns="46222" rIns="92444" bIns="46222" rtlCol="0"/>
          <a:lstStyle>
            <a:lvl1pPr algn="r">
              <a:defRPr sz="1200"/>
            </a:lvl1pPr>
          </a:lstStyle>
          <a:p>
            <a:fld id="{F0290B62-E77B-4BCC-98DF-92F1F395F1C1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518724"/>
            <a:ext cx="2985621" cy="501576"/>
          </a:xfrm>
          <a:prstGeom prst="rect">
            <a:avLst/>
          </a:prstGeom>
        </p:spPr>
        <p:txBody>
          <a:bodyPr vert="horz" lIns="92444" tIns="46222" rIns="92444" bIns="46222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900935" y="9518724"/>
            <a:ext cx="2985621" cy="501576"/>
          </a:xfrm>
          <a:prstGeom prst="rect">
            <a:avLst/>
          </a:prstGeom>
        </p:spPr>
        <p:txBody>
          <a:bodyPr vert="horz" lIns="92444" tIns="46222" rIns="92444" bIns="46222" rtlCol="0" anchor="b"/>
          <a:lstStyle>
            <a:lvl1pPr algn="r">
              <a:defRPr sz="1200"/>
            </a:lvl1pPr>
          </a:lstStyle>
          <a:p>
            <a:fld id="{DF7C7995-1D95-438D-ABFD-546A3A889814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145844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4500" cy="501650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902076" y="1"/>
            <a:ext cx="2984500" cy="501650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0A22FDB1-FA32-46E9-909C-E4625520D210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001713" y="1252538"/>
            <a:ext cx="488473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8" tIns="45719" rIns="91438" bIns="45719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8976" y="4822825"/>
            <a:ext cx="5510213" cy="3944938"/>
          </a:xfrm>
          <a:prstGeom prst="rect">
            <a:avLst/>
          </a:prstGeom>
        </p:spPr>
        <p:txBody>
          <a:bodyPr vert="horz" lIns="91438" tIns="45719" rIns="91438" bIns="45719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902076" y="9518650"/>
            <a:ext cx="2984500" cy="501650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73A71CA2-67C2-4ABA-BBFD-D5CEB1A5960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44449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 userDrawn="1"/>
        </p:nvGrpSpPr>
        <p:grpSpPr>
          <a:xfrm>
            <a:off x="1668000" y="1404000"/>
            <a:ext cx="6615000" cy="2538664"/>
            <a:chOff x="1287000" y="1404000"/>
            <a:chExt cx="6615000" cy="2538664"/>
          </a:xfrm>
        </p:grpSpPr>
        <p:sp>
          <p:nvSpPr>
            <p:cNvPr id="8" name="textruta 7"/>
            <p:cNvSpPr txBox="1"/>
            <p:nvPr/>
          </p:nvSpPr>
          <p:spPr>
            <a:xfrm>
              <a:off x="1287000" y="1404000"/>
              <a:ext cx="66150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500" dirty="0">
                  <a:latin typeface="Berlin Sans FB Demi" panose="020E0802020502020306" pitchFamily="34" charset="0"/>
                </a:rPr>
                <a:t>BRIDGE</a:t>
              </a:r>
              <a:endParaRPr lang="sv-SE" sz="80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2031940" y="3204000"/>
              <a:ext cx="5125121" cy="7386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200" dirty="0">
                  <a:solidFill>
                    <a:schemeClr val="bg1"/>
                  </a:solidFill>
                  <a:latin typeface="Berlin Sans FB Demi" panose="020E0802020502020306" pitchFamily="34" charset="0"/>
                </a:rPr>
                <a:t>THE #1 MIND 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48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657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000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775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08000" y="6400802"/>
            <a:ext cx="1111587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sv-SE" altLang="sv-SE" sz="1400" b="0" dirty="0">
                <a:latin typeface="+mn-lt"/>
              </a:rPr>
              <a:t>Lektion 9:</a:t>
            </a:r>
            <a:fld id="{780EAF18-22EA-4865-8736-E91E12192CD1}" type="slidenum">
              <a:rPr lang="sv-SE" altLang="sv-SE" sz="1400" b="0" smtClean="0">
                <a:latin typeface="+mn-lt"/>
              </a:rPr>
              <a:pPr>
                <a:defRPr/>
              </a:pPr>
              <a:t>‹#›</a:t>
            </a:fld>
            <a:endParaRPr lang="sv-SE" altLang="sv-SE" sz="800" b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8981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08000" y="6400802"/>
            <a:ext cx="1111587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sv-SE" altLang="sv-SE" sz="1400" b="0" dirty="0">
                <a:latin typeface="+mn-lt"/>
              </a:rPr>
              <a:t>Lektion 9:</a:t>
            </a:r>
            <a:fld id="{780EAF18-22EA-4865-8736-E91E12192CD1}" type="slidenum">
              <a:rPr lang="sv-SE" altLang="sv-SE" sz="1400" b="0" smtClean="0">
                <a:latin typeface="+mn-lt"/>
              </a:rPr>
              <a:pPr>
                <a:defRPr/>
              </a:pPr>
              <a:t>‹#›</a:t>
            </a:fld>
            <a:endParaRPr lang="sv-SE" altLang="sv-SE" sz="800" b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219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08000" y="6400802"/>
            <a:ext cx="1069204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 smtClean="0">
                <a:latin typeface="+mn-lt"/>
              </a:rPr>
              <a:t>Lesson 9: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</p:spTree>
    <p:extLst>
      <p:ext uri="{BB962C8B-B14F-4D97-AF65-F5344CB8AC3E}">
        <p14:creationId xmlns:p14="http://schemas.microsoft.com/office/powerpoint/2010/main" val="264899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08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6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9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248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291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031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095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1"/>
          <a:stretch/>
        </p:blipFill>
        <p:spPr>
          <a:xfrm>
            <a:off x="-1" y="0"/>
            <a:ext cx="9916007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632" y="6356352"/>
            <a:ext cx="609704" cy="5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8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84" r:id="rId14"/>
    <p:sldLayoutId id="2147483699" r:id="rId15"/>
    <p:sldLayoutId id="2147483700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4294967295"/>
          </p:nvPr>
        </p:nvSpPr>
        <p:spPr>
          <a:xfrm>
            <a:off x="2618991" y="4262816"/>
            <a:ext cx="4714868" cy="937834"/>
          </a:xfrm>
        </p:spPr>
        <p:txBody>
          <a:bodyPr>
            <a:noAutofit/>
          </a:bodyPr>
          <a:lstStyle/>
          <a:p>
            <a:pPr marL="0" indent="0" algn="ctr">
              <a:lnSpc>
                <a:spcPts val="3100"/>
              </a:lnSpc>
              <a:spcBef>
                <a:spcPts val="0"/>
              </a:spcBef>
              <a:buNone/>
            </a:pPr>
            <a:r>
              <a:rPr lang="en-US" dirty="0" smtClean="0">
                <a:latin typeface="Arial Black" panose="020B0A04020102020204" pitchFamily="34" charset="0"/>
              </a:rPr>
              <a:t>More on</a:t>
            </a:r>
          </a:p>
          <a:p>
            <a:pPr marL="0" indent="0" algn="ctr">
              <a:lnSpc>
                <a:spcPts val="3100"/>
              </a:lnSpc>
              <a:spcBef>
                <a:spcPts val="0"/>
              </a:spcBef>
              <a:buNone/>
            </a:pPr>
            <a:r>
              <a:rPr lang="en-US" dirty="0" smtClean="0">
                <a:latin typeface="Arial Black" panose="020B0A04020102020204" pitchFamily="34" charset="0"/>
              </a:rPr>
              <a:t>Notrump Bidding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4" name="Underrubrik 2"/>
          <p:cNvSpPr txBox="1">
            <a:spLocks/>
          </p:cNvSpPr>
          <p:nvPr/>
        </p:nvSpPr>
        <p:spPr>
          <a:xfrm>
            <a:off x="138001" y="6398150"/>
            <a:ext cx="1665000" cy="405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 smtClean="0">
                <a:latin typeface="Arial Black" pitchFamily="34" charset="0"/>
              </a:rPr>
              <a:t>Lesson 9</a:t>
            </a:r>
            <a:endParaRPr lang="en-US" sz="1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727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681" y="1832883"/>
            <a:ext cx="4785064" cy="4481336"/>
          </a:xfrm>
          <a:prstGeom prst="rect">
            <a:avLst/>
          </a:prstGeom>
        </p:spPr>
      </p:pic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681" y="289239"/>
            <a:ext cx="8959312" cy="728151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Transfers </a:t>
            </a:r>
            <a:endParaRPr lang="en-US" sz="4000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1CE86984-10C1-4999-883E-9B25735821F8}"/>
              </a:ext>
            </a:extLst>
          </p:cNvPr>
          <p:cNvSpPr txBox="1"/>
          <p:nvPr/>
        </p:nvSpPr>
        <p:spPr>
          <a:xfrm>
            <a:off x="493950" y="1842340"/>
            <a:ext cx="4902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It is good if partner becomes declarer.</a:t>
            </a:r>
            <a:endParaRPr lang="en-US" sz="2400" dirty="0"/>
          </a:p>
        </p:txBody>
      </p:sp>
      <p:grpSp>
        <p:nvGrpSpPr>
          <p:cNvPr id="8" name="Grupp 7"/>
          <p:cNvGrpSpPr/>
          <p:nvPr/>
        </p:nvGrpSpPr>
        <p:grpSpPr>
          <a:xfrm>
            <a:off x="518944" y="2419159"/>
            <a:ext cx="1886745" cy="461665"/>
            <a:chOff x="903321" y="2838172"/>
            <a:chExt cx="1886745" cy="461665"/>
          </a:xfrm>
        </p:grpSpPr>
        <p:sp>
          <p:nvSpPr>
            <p:cNvPr id="48" name="textruta 47">
              <a:extLst>
                <a:ext uri="{FF2B5EF4-FFF2-40B4-BE49-F238E27FC236}">
                  <a16:creationId xmlns:a16="http://schemas.microsoft.com/office/drawing/2014/main" id="{47BB7884-352F-4A37-9CF6-EFAABA429673}"/>
                </a:ext>
              </a:extLst>
            </p:cNvPr>
            <p:cNvSpPr txBox="1"/>
            <p:nvPr/>
          </p:nvSpPr>
          <p:spPr>
            <a:xfrm>
              <a:off x="903321" y="2838172"/>
              <a:ext cx="1219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You bid</a:t>
              </a:r>
              <a:endParaRPr lang="en-US" sz="2400" dirty="0"/>
            </a:p>
          </p:txBody>
        </p:sp>
        <p:grpSp>
          <p:nvGrpSpPr>
            <p:cNvPr id="16" name="Grupp 15">
              <a:extLst>
                <a:ext uri="{FF2B5EF4-FFF2-40B4-BE49-F238E27FC236}">
                  <a16:creationId xmlns:a16="http://schemas.microsoft.com/office/drawing/2014/main" id="{1C86B474-15D0-4444-8EC7-DB52549680DE}"/>
                </a:ext>
              </a:extLst>
            </p:cNvPr>
            <p:cNvGrpSpPr/>
            <p:nvPr/>
          </p:nvGrpSpPr>
          <p:grpSpPr>
            <a:xfrm>
              <a:off x="2019355" y="2852958"/>
              <a:ext cx="770711" cy="432092"/>
              <a:chOff x="3222169" y="3772463"/>
              <a:chExt cx="770711" cy="432092"/>
            </a:xfrm>
          </p:grpSpPr>
          <p:sp>
            <p:nvSpPr>
              <p:cNvPr id="17" name="Rektangel med rundade hörn 46">
                <a:extLst>
                  <a:ext uri="{FF2B5EF4-FFF2-40B4-BE49-F238E27FC236}">
                    <a16:creationId xmlns:a16="http://schemas.microsoft.com/office/drawing/2014/main" id="{249BE86D-2FF3-4BAF-9ADE-FE71DD72E9D8}"/>
                  </a:ext>
                </a:extLst>
              </p:cNvPr>
              <p:cNvSpPr/>
              <p:nvPr/>
            </p:nvSpPr>
            <p:spPr>
              <a:xfrm>
                <a:off x="3222169" y="3772463"/>
                <a:ext cx="770711" cy="432092"/>
              </a:xfrm>
              <a:prstGeom prst="roundRect">
                <a:avLst/>
              </a:prstGeom>
              <a:ln w="3810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CC66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3400" b="1" dirty="0">
                  <a:solidFill>
                    <a:srgbClr val="CC6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E04D3812-D500-4EC3-AE54-26B9C35E666C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3609141" y="3878530"/>
                <a:ext cx="230158" cy="221978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2000"/>
              <a:lstStyle/>
              <a:p>
                <a:endParaRPr lang="en-US" dirty="0"/>
              </a:p>
            </p:txBody>
          </p:sp>
        </p:grpSp>
      </p:grpSp>
      <p:grpSp>
        <p:nvGrpSpPr>
          <p:cNvPr id="3" name="Grupp 2"/>
          <p:cNvGrpSpPr/>
          <p:nvPr/>
        </p:nvGrpSpPr>
        <p:grpSpPr>
          <a:xfrm>
            <a:off x="493950" y="3573152"/>
            <a:ext cx="3765114" cy="461665"/>
            <a:chOff x="505787" y="4326226"/>
            <a:chExt cx="3765114" cy="461665"/>
          </a:xfrm>
        </p:grpSpPr>
        <p:sp>
          <p:nvSpPr>
            <p:cNvPr id="30" name="textruta 29">
              <a:extLst>
                <a:ext uri="{FF2B5EF4-FFF2-40B4-BE49-F238E27FC236}">
                  <a16:creationId xmlns:a16="http://schemas.microsoft.com/office/drawing/2014/main" id="{1CE86984-10C1-4999-883E-9B25735821F8}"/>
                </a:ext>
              </a:extLst>
            </p:cNvPr>
            <p:cNvSpPr txBox="1"/>
            <p:nvPr/>
          </p:nvSpPr>
          <p:spPr>
            <a:xfrm>
              <a:off x="505787" y="4326226"/>
              <a:ext cx="29702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You can now bid game</a:t>
              </a:r>
              <a:endParaRPr lang="en-US" sz="2400" dirty="0"/>
            </a:p>
          </p:txBody>
        </p:sp>
        <p:grpSp>
          <p:nvGrpSpPr>
            <p:cNvPr id="31" name="Grupp 30"/>
            <p:cNvGrpSpPr/>
            <p:nvPr/>
          </p:nvGrpSpPr>
          <p:grpSpPr>
            <a:xfrm>
              <a:off x="3504233" y="4356727"/>
              <a:ext cx="766668" cy="420445"/>
              <a:chOff x="7843932" y="1967155"/>
              <a:chExt cx="766668" cy="420445"/>
            </a:xfrm>
          </p:grpSpPr>
          <p:sp>
            <p:nvSpPr>
              <p:cNvPr id="32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843932" y="1967155"/>
                <a:ext cx="766668" cy="420445"/>
              </a:xfrm>
              <a:prstGeom prst="roundRect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4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33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241874" y="2072091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37" name="textruta 36">
            <a:extLst>
              <a:ext uri="{FF2B5EF4-FFF2-40B4-BE49-F238E27FC236}">
                <a16:creationId xmlns:a16="http://schemas.microsoft.com/office/drawing/2014/main" id="{1CE86984-10C1-4999-883E-9B25735821F8}"/>
              </a:ext>
            </a:extLst>
          </p:cNvPr>
          <p:cNvSpPr txBox="1"/>
          <p:nvPr/>
        </p:nvSpPr>
        <p:spPr>
          <a:xfrm>
            <a:off x="516144" y="4281670"/>
            <a:ext cx="30806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Transfer bids after 1NT</a:t>
            </a:r>
            <a:endParaRPr lang="en-US" sz="2400" b="1" dirty="0">
              <a:solidFill>
                <a:srgbClr val="0070C0"/>
              </a:solidFill>
            </a:endParaRPr>
          </a:p>
        </p:txBody>
      </p:sp>
      <p:grpSp>
        <p:nvGrpSpPr>
          <p:cNvPr id="9" name="Grupp 8"/>
          <p:cNvGrpSpPr/>
          <p:nvPr/>
        </p:nvGrpSpPr>
        <p:grpSpPr>
          <a:xfrm>
            <a:off x="505195" y="1356103"/>
            <a:ext cx="3785069" cy="484572"/>
            <a:chOff x="832717" y="1363564"/>
            <a:chExt cx="3785069" cy="484572"/>
          </a:xfrm>
        </p:grpSpPr>
        <p:sp>
          <p:nvSpPr>
            <p:cNvPr id="6" name="textruta 5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832717" y="1386471"/>
              <a:ext cx="29791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Partner opened with</a:t>
              </a:r>
              <a:endParaRPr lang="en-US" sz="2400" dirty="0"/>
            </a:p>
          </p:txBody>
        </p:sp>
        <p:sp>
          <p:nvSpPr>
            <p:cNvPr id="42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3697156" y="1363564"/>
              <a:ext cx="920630" cy="476723"/>
            </a:xfrm>
            <a:prstGeom prst="roundRect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1NT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7" name="Grupp 6"/>
          <p:cNvGrpSpPr/>
          <p:nvPr/>
        </p:nvGrpSpPr>
        <p:grpSpPr>
          <a:xfrm>
            <a:off x="508745" y="4673767"/>
            <a:ext cx="3968942" cy="400110"/>
            <a:chOff x="508745" y="4702047"/>
            <a:chExt cx="3968942" cy="400110"/>
          </a:xfrm>
        </p:grpSpPr>
        <p:sp>
          <p:nvSpPr>
            <p:cNvPr id="49" name="textruta 48">
              <a:extLst>
                <a:ext uri="{FF2B5EF4-FFF2-40B4-BE49-F238E27FC236}">
                  <a16:creationId xmlns:a16="http://schemas.microsoft.com/office/drawing/2014/main" id="{1CE86984-10C1-4999-883E-9B25735821F8}"/>
                </a:ext>
              </a:extLst>
            </p:cNvPr>
            <p:cNvSpPr txBox="1"/>
            <p:nvPr/>
          </p:nvSpPr>
          <p:spPr>
            <a:xfrm>
              <a:off x="508745" y="4702047"/>
              <a:ext cx="13302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Responder</a:t>
              </a:r>
              <a:endParaRPr lang="en-US" sz="2000" b="1" dirty="0"/>
            </a:p>
          </p:txBody>
        </p:sp>
        <p:sp>
          <p:nvSpPr>
            <p:cNvPr id="50" name="textruta 49">
              <a:extLst>
                <a:ext uri="{FF2B5EF4-FFF2-40B4-BE49-F238E27FC236}">
                  <a16:creationId xmlns:a16="http://schemas.microsoft.com/office/drawing/2014/main" id="{1CE86984-10C1-4999-883E-9B25735821F8}"/>
                </a:ext>
              </a:extLst>
            </p:cNvPr>
            <p:cNvSpPr txBox="1"/>
            <p:nvPr/>
          </p:nvSpPr>
          <p:spPr>
            <a:xfrm>
              <a:off x="3493122" y="4702047"/>
              <a:ext cx="9845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Opener</a:t>
              </a:r>
              <a:endParaRPr lang="en-US" sz="2000" b="1" dirty="0"/>
            </a:p>
          </p:txBody>
        </p:sp>
      </p:grpSp>
      <p:cxnSp>
        <p:nvCxnSpPr>
          <p:cNvPr id="14" name="Rak 13"/>
          <p:cNvCxnSpPr/>
          <p:nvPr/>
        </p:nvCxnSpPr>
        <p:spPr>
          <a:xfrm>
            <a:off x="585926" y="5069150"/>
            <a:ext cx="3852908" cy="8877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Rak 50"/>
          <p:cNvCxnSpPr/>
          <p:nvPr/>
        </p:nvCxnSpPr>
        <p:spPr>
          <a:xfrm>
            <a:off x="585926" y="6196448"/>
            <a:ext cx="3852908" cy="8877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ruta 51">
            <a:extLst>
              <a:ext uri="{FF2B5EF4-FFF2-40B4-BE49-F238E27FC236}">
                <a16:creationId xmlns:a16="http://schemas.microsoft.com/office/drawing/2014/main" id="{1CE86984-10C1-4999-883E-9B25735821F8}"/>
              </a:ext>
            </a:extLst>
          </p:cNvPr>
          <p:cNvSpPr txBox="1"/>
          <p:nvPr/>
        </p:nvSpPr>
        <p:spPr>
          <a:xfrm>
            <a:off x="4770294" y="1429865"/>
            <a:ext cx="1581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You have …</a:t>
            </a:r>
            <a:endParaRPr lang="en-US" sz="2400" dirty="0"/>
          </a:p>
        </p:txBody>
      </p:sp>
      <p:grpSp>
        <p:nvGrpSpPr>
          <p:cNvPr id="11" name="Grupp 10"/>
          <p:cNvGrpSpPr/>
          <p:nvPr/>
        </p:nvGrpSpPr>
        <p:grpSpPr>
          <a:xfrm>
            <a:off x="516144" y="3002001"/>
            <a:ext cx="3229988" cy="461665"/>
            <a:chOff x="1212677" y="2952672"/>
            <a:chExt cx="3229988" cy="461665"/>
          </a:xfrm>
        </p:grpSpPr>
        <p:sp>
          <p:nvSpPr>
            <p:cNvPr id="25" name="textruta 24">
              <a:extLst>
                <a:ext uri="{FF2B5EF4-FFF2-40B4-BE49-F238E27FC236}">
                  <a16:creationId xmlns:a16="http://schemas.microsoft.com/office/drawing/2014/main" id="{1CE86984-10C1-4999-883E-9B25735821F8}"/>
                </a:ext>
              </a:extLst>
            </p:cNvPr>
            <p:cNvSpPr txBox="1"/>
            <p:nvPr/>
          </p:nvSpPr>
          <p:spPr>
            <a:xfrm>
              <a:off x="1212677" y="2952672"/>
              <a:ext cx="25530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Partner has to bid</a:t>
              </a:r>
              <a:endParaRPr lang="en-US" sz="2400" dirty="0"/>
            </a:p>
          </p:txBody>
        </p:sp>
        <p:grpSp>
          <p:nvGrpSpPr>
            <p:cNvPr id="4" name="Grupp 3"/>
            <p:cNvGrpSpPr/>
            <p:nvPr/>
          </p:nvGrpSpPr>
          <p:grpSpPr>
            <a:xfrm>
              <a:off x="3675997" y="2982683"/>
              <a:ext cx="766668" cy="420445"/>
              <a:chOff x="3675997" y="2982683"/>
              <a:chExt cx="766668" cy="420445"/>
            </a:xfrm>
          </p:grpSpPr>
          <p:sp>
            <p:nvSpPr>
              <p:cNvPr id="54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3675997" y="2982683"/>
                <a:ext cx="766668" cy="420445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5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4073939" y="3087619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13" name="Grupp 12"/>
          <p:cNvGrpSpPr/>
          <p:nvPr/>
        </p:nvGrpSpPr>
        <p:grpSpPr>
          <a:xfrm>
            <a:off x="596389" y="5149174"/>
            <a:ext cx="3827427" cy="432092"/>
            <a:chOff x="596389" y="5149174"/>
            <a:chExt cx="3827427" cy="432092"/>
          </a:xfrm>
        </p:grpSpPr>
        <p:grpSp>
          <p:nvGrpSpPr>
            <p:cNvPr id="24" name="Grupp 23"/>
            <p:cNvGrpSpPr/>
            <p:nvPr/>
          </p:nvGrpSpPr>
          <p:grpSpPr>
            <a:xfrm>
              <a:off x="596389" y="5149174"/>
              <a:ext cx="770711" cy="432092"/>
              <a:chOff x="3222169" y="3772463"/>
              <a:chExt cx="770711" cy="432092"/>
            </a:xfrm>
          </p:grpSpPr>
          <p:sp>
            <p:nvSpPr>
              <p:cNvPr id="26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3222169" y="3772463"/>
                <a:ext cx="770711" cy="432092"/>
              </a:xfrm>
              <a:prstGeom prst="roundRect">
                <a:avLst/>
              </a:prstGeom>
              <a:ln w="3810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CC66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3400" b="1" dirty="0">
                  <a:solidFill>
                    <a:srgbClr val="CC6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34" name="Freeform 22">
                <a:extLst>
                  <a:ext uri="{FF2B5EF4-FFF2-40B4-BE49-F238E27FC236}">
                    <a16:creationId xmlns:a16="http://schemas.microsoft.com/office/drawing/2014/main" id="{ADD459F6-EFDB-4E0C-958A-04E3C3503EA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3609141" y="3878530"/>
                <a:ext cx="230158" cy="221978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2000"/>
              <a:lstStyle/>
              <a:p>
                <a:endParaRPr lang="en-US" dirty="0"/>
              </a:p>
            </p:txBody>
          </p:sp>
        </p:grpSp>
        <p:sp>
          <p:nvSpPr>
            <p:cNvPr id="39" name="textruta 38">
              <a:extLst>
                <a:ext uri="{FF2B5EF4-FFF2-40B4-BE49-F238E27FC236}">
                  <a16:creationId xmlns:a16="http://schemas.microsoft.com/office/drawing/2014/main" id="{1CE86984-10C1-4999-883E-9B25735821F8}"/>
                </a:ext>
              </a:extLst>
            </p:cNvPr>
            <p:cNvSpPr txBox="1"/>
            <p:nvPr/>
          </p:nvSpPr>
          <p:spPr>
            <a:xfrm>
              <a:off x="1427585" y="5165165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5+ hearts, 0+ hcp</a:t>
              </a:r>
              <a:endParaRPr lang="en-US" sz="2000" dirty="0"/>
            </a:p>
          </p:txBody>
        </p:sp>
        <p:grpSp>
          <p:nvGrpSpPr>
            <p:cNvPr id="56" name="Grupp 55"/>
            <p:cNvGrpSpPr/>
            <p:nvPr/>
          </p:nvGrpSpPr>
          <p:grpSpPr>
            <a:xfrm>
              <a:off x="3657148" y="5154998"/>
              <a:ext cx="766668" cy="420445"/>
              <a:chOff x="7691532" y="739488"/>
              <a:chExt cx="766668" cy="420445"/>
            </a:xfrm>
          </p:grpSpPr>
          <p:sp>
            <p:nvSpPr>
              <p:cNvPr id="57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691532" y="739488"/>
                <a:ext cx="766668" cy="420445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8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089474" y="844424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19" name="Grupp 18"/>
          <p:cNvGrpSpPr/>
          <p:nvPr/>
        </p:nvGrpSpPr>
        <p:grpSpPr>
          <a:xfrm>
            <a:off x="598410" y="5682522"/>
            <a:ext cx="3781125" cy="423021"/>
            <a:chOff x="598410" y="5682522"/>
            <a:chExt cx="3781125" cy="423021"/>
          </a:xfrm>
        </p:grpSpPr>
        <p:grpSp>
          <p:nvGrpSpPr>
            <p:cNvPr id="35" name="Grupp 34"/>
            <p:cNvGrpSpPr/>
            <p:nvPr/>
          </p:nvGrpSpPr>
          <p:grpSpPr>
            <a:xfrm>
              <a:off x="598410" y="5683810"/>
              <a:ext cx="766668" cy="420445"/>
              <a:chOff x="7843932" y="3821362"/>
              <a:chExt cx="766668" cy="420445"/>
            </a:xfrm>
          </p:grpSpPr>
          <p:sp>
            <p:nvSpPr>
              <p:cNvPr id="36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843932" y="3821362"/>
                <a:ext cx="766668" cy="420445"/>
              </a:xfrm>
              <a:prstGeom prst="roundRect">
                <a:avLst/>
              </a:prstGeom>
              <a:ln w="3810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38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241874" y="3926298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0" name="textruta 39">
              <a:extLst>
                <a:ext uri="{FF2B5EF4-FFF2-40B4-BE49-F238E27FC236}">
                  <a16:creationId xmlns:a16="http://schemas.microsoft.com/office/drawing/2014/main" id="{1CE86984-10C1-4999-883E-9B25735821F8}"/>
                </a:ext>
              </a:extLst>
            </p:cNvPr>
            <p:cNvSpPr txBox="1"/>
            <p:nvPr/>
          </p:nvSpPr>
          <p:spPr>
            <a:xfrm>
              <a:off x="1420187" y="5693977"/>
              <a:ext cx="20393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5+ spades, 0+ hcp</a:t>
              </a:r>
              <a:endParaRPr lang="en-US" sz="2000" dirty="0"/>
            </a:p>
          </p:txBody>
        </p:sp>
        <p:grpSp>
          <p:nvGrpSpPr>
            <p:cNvPr id="59" name="Grupp 58"/>
            <p:cNvGrpSpPr/>
            <p:nvPr/>
          </p:nvGrpSpPr>
          <p:grpSpPr>
            <a:xfrm>
              <a:off x="3597316" y="5682522"/>
              <a:ext cx="782219" cy="423021"/>
              <a:chOff x="6151981" y="712359"/>
              <a:chExt cx="782219" cy="423021"/>
            </a:xfrm>
          </p:grpSpPr>
          <p:sp>
            <p:nvSpPr>
              <p:cNvPr id="60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6151981" y="712359"/>
                <a:ext cx="782219" cy="423021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2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1" name="Freeform 20" descr="90 %">
                <a:extLst>
                  <a:ext uri="{FF2B5EF4-FFF2-40B4-BE49-F238E27FC236}">
                    <a16:creationId xmlns:a16="http://schemas.microsoft.com/office/drawing/2014/main" id="{44F978CB-A69D-490A-B68C-EA40D3B61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0432" y="812179"/>
                <a:ext cx="210037" cy="218341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44217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7" grpId="0"/>
      <p:bldP spid="5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273" y="243358"/>
            <a:ext cx="9507895" cy="640275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</a:rPr>
              <a:t>Example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grpSp>
        <p:nvGrpSpPr>
          <p:cNvPr id="6" name="Grupp 10"/>
          <p:cNvGrpSpPr>
            <a:grpSpLocks/>
          </p:cNvGrpSpPr>
          <p:nvPr/>
        </p:nvGrpSpPr>
        <p:grpSpPr bwMode="auto">
          <a:xfrm>
            <a:off x="1495959" y="1451218"/>
            <a:ext cx="1306905" cy="1570303"/>
            <a:chOff x="1208584" y="1916832"/>
            <a:chExt cx="1306619" cy="1570568"/>
          </a:xfrm>
        </p:grpSpPr>
        <p:sp>
          <p:nvSpPr>
            <p:cNvPr id="7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03531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KQJ8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A97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A83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J93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9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13" name="Grupp 10"/>
          <p:cNvGrpSpPr>
            <a:grpSpLocks/>
          </p:cNvGrpSpPr>
          <p:nvPr/>
        </p:nvGrpSpPr>
        <p:grpSpPr bwMode="auto">
          <a:xfrm>
            <a:off x="7125882" y="1451218"/>
            <a:ext cx="1422320" cy="1570303"/>
            <a:chOff x="1208584" y="1916832"/>
            <a:chExt cx="1422009" cy="1570568"/>
          </a:xfrm>
        </p:grpSpPr>
        <p:sp>
          <p:nvSpPr>
            <p:cNvPr id="1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15070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T75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T8532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QT86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1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1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20" name="textruta 19"/>
          <p:cNvSpPr txBox="1"/>
          <p:nvPr/>
        </p:nvSpPr>
        <p:spPr>
          <a:xfrm>
            <a:off x="1203243" y="978462"/>
            <a:ext cx="130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ruta 20"/>
          <p:cNvSpPr txBox="1"/>
          <p:nvPr/>
        </p:nvSpPr>
        <p:spPr>
          <a:xfrm>
            <a:off x="6923249" y="978462"/>
            <a:ext cx="178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Responder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8" name="textruta 37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2980381" y="3072028"/>
            <a:ext cx="4921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b="1" dirty="0" smtClean="0"/>
              <a:t>2Di</a:t>
            </a:r>
            <a:r>
              <a:rPr lang="en-US" sz="2400" dirty="0" smtClean="0"/>
              <a:t>: Asks opener to bid 2He</a:t>
            </a:r>
            <a:r>
              <a:rPr lang="en-US" sz="2800" dirty="0" smtClean="0"/>
              <a:t> </a:t>
            </a:r>
            <a:endParaRPr lang="en-US" sz="2400" dirty="0"/>
          </a:p>
        </p:txBody>
      </p:sp>
      <p:grpSp>
        <p:nvGrpSpPr>
          <p:cNvPr id="45" name="Grupp 10">
            <a:extLst>
              <a:ext uri="{FF2B5EF4-FFF2-40B4-BE49-F238E27FC236}">
                <a16:creationId xmlns:a16="http://schemas.microsoft.com/office/drawing/2014/main" id="{58F95404-8459-40F8-8459-509E024F2CCC}"/>
              </a:ext>
            </a:extLst>
          </p:cNvPr>
          <p:cNvGrpSpPr>
            <a:grpSpLocks/>
          </p:cNvGrpSpPr>
          <p:nvPr/>
        </p:nvGrpSpPr>
        <p:grpSpPr bwMode="auto">
          <a:xfrm>
            <a:off x="1479394" y="3700775"/>
            <a:ext cx="1326140" cy="1570303"/>
            <a:chOff x="1208584" y="1916832"/>
            <a:chExt cx="1325850" cy="1570568"/>
          </a:xfrm>
        </p:grpSpPr>
        <p:sp>
          <p:nvSpPr>
            <p:cNvPr id="51" name="Rectangle 34">
              <a:extLst>
                <a:ext uri="{FF2B5EF4-FFF2-40B4-BE49-F238E27FC236}">
                  <a16:creationId xmlns:a16="http://schemas.microsoft.com/office/drawing/2014/main" id="{DBD6253B-E9CC-4CC2-B69C-67D741D25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9889" y="1916832"/>
              <a:ext cx="1054545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A95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A52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AKQ3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52" name="Grupp 29">
              <a:extLst>
                <a:ext uri="{FF2B5EF4-FFF2-40B4-BE49-F238E27FC236}">
                  <a16:creationId xmlns:a16="http://schemas.microsoft.com/office/drawing/2014/main" id="{80A2793D-7CD6-4877-89E3-AD6F890D90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56" name="Freeform 20" descr="90 %">
                <a:extLst>
                  <a:ext uri="{FF2B5EF4-FFF2-40B4-BE49-F238E27FC236}">
                    <a16:creationId xmlns:a16="http://schemas.microsoft.com/office/drawing/2014/main" id="{51A5B4BC-F1C9-4FD7-A2DF-95E64EBD0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" name="Freeform 21">
                <a:extLst>
                  <a:ext uri="{FF2B5EF4-FFF2-40B4-BE49-F238E27FC236}">
                    <a16:creationId xmlns:a16="http://schemas.microsoft.com/office/drawing/2014/main" id="{874AD3E7-562A-490B-A236-594B0882A3FF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" name="Freeform 22">
                <a:extLst>
                  <a:ext uri="{FF2B5EF4-FFF2-40B4-BE49-F238E27FC236}">
                    <a16:creationId xmlns:a16="http://schemas.microsoft.com/office/drawing/2014/main" id="{32BE16DF-2747-4779-8941-34230B2B7A50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" name="Freeform 23" descr="90 %">
                <a:extLst>
                  <a:ext uri="{FF2B5EF4-FFF2-40B4-BE49-F238E27FC236}">
                    <a16:creationId xmlns:a16="http://schemas.microsoft.com/office/drawing/2014/main" id="{4DDADAAA-70EA-4522-B576-236EE25C2AE6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2" name="Grupp 10">
            <a:extLst>
              <a:ext uri="{FF2B5EF4-FFF2-40B4-BE49-F238E27FC236}">
                <a16:creationId xmlns:a16="http://schemas.microsoft.com/office/drawing/2014/main" id="{C4B37829-2305-4696-9817-006D1A90BFA9}"/>
              </a:ext>
            </a:extLst>
          </p:cNvPr>
          <p:cNvGrpSpPr>
            <a:grpSpLocks/>
          </p:cNvGrpSpPr>
          <p:nvPr/>
        </p:nvGrpSpPr>
        <p:grpSpPr bwMode="auto">
          <a:xfrm>
            <a:off x="7138061" y="3694151"/>
            <a:ext cx="1627504" cy="1570303"/>
            <a:chOff x="1208584" y="1916832"/>
            <a:chExt cx="1627148" cy="1570568"/>
          </a:xfrm>
        </p:grpSpPr>
        <p:sp>
          <p:nvSpPr>
            <p:cNvPr id="33" name="Rectangle 34">
              <a:extLst>
                <a:ext uri="{FF2B5EF4-FFF2-40B4-BE49-F238E27FC236}">
                  <a16:creationId xmlns:a16="http://schemas.microsoft.com/office/drawing/2014/main" id="{123B48DC-C40C-401B-B644-A803733319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9889" y="1916832"/>
              <a:ext cx="1355843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KJT832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963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982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35" name="Grupp 29">
              <a:extLst>
                <a:ext uri="{FF2B5EF4-FFF2-40B4-BE49-F238E27FC236}">
                  <a16:creationId xmlns:a16="http://schemas.microsoft.com/office/drawing/2014/main" id="{6F08E866-5A15-421F-9C11-C78A9C01FD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36" name="Freeform 20" descr="90 %">
                <a:extLst>
                  <a:ext uri="{FF2B5EF4-FFF2-40B4-BE49-F238E27FC236}">
                    <a16:creationId xmlns:a16="http://schemas.microsoft.com/office/drawing/2014/main" id="{DF768106-074F-4641-9409-D308E4503F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Freeform 21">
                <a:extLst>
                  <a:ext uri="{FF2B5EF4-FFF2-40B4-BE49-F238E27FC236}">
                    <a16:creationId xmlns:a16="http://schemas.microsoft.com/office/drawing/2014/main" id="{43641823-5644-42DA-ABEA-4BB286A10650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Freeform 22">
                <a:extLst>
                  <a:ext uri="{FF2B5EF4-FFF2-40B4-BE49-F238E27FC236}">
                    <a16:creationId xmlns:a16="http://schemas.microsoft.com/office/drawing/2014/main" id="{CBF0D51B-2A4F-4722-A7A8-54EEF47A2A12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0" name="Freeform 23" descr="90 %">
                <a:extLst>
                  <a:ext uri="{FF2B5EF4-FFF2-40B4-BE49-F238E27FC236}">
                    <a16:creationId xmlns:a16="http://schemas.microsoft.com/office/drawing/2014/main" id="{0E141AB5-B7DB-4299-A799-A85D97FE65D3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55" name="textruta 54">
            <a:extLst>
              <a:ext uri="{FF2B5EF4-FFF2-40B4-BE49-F238E27FC236}">
                <a16:creationId xmlns:a16="http://schemas.microsoft.com/office/drawing/2014/main" id="{A1467D3C-7C78-446E-87B8-F3A4FEB63787}"/>
              </a:ext>
            </a:extLst>
          </p:cNvPr>
          <p:cNvSpPr txBox="1"/>
          <p:nvPr/>
        </p:nvSpPr>
        <p:spPr>
          <a:xfrm>
            <a:off x="3125972" y="5888153"/>
            <a:ext cx="5629949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b="1" dirty="0" smtClean="0"/>
              <a:t>3He</a:t>
            </a:r>
            <a:r>
              <a:rPr lang="en-US" sz="2400" dirty="0" smtClean="0"/>
              <a:t>: 5+spades and 0+ hcp</a:t>
            </a:r>
            <a:endParaRPr lang="en-US" sz="2400" dirty="0"/>
          </a:p>
        </p:txBody>
      </p:sp>
      <p:cxnSp>
        <p:nvCxnSpPr>
          <p:cNvPr id="3" name="Rak koppling 2">
            <a:extLst>
              <a:ext uri="{FF2B5EF4-FFF2-40B4-BE49-F238E27FC236}">
                <a16:creationId xmlns:a16="http://schemas.microsoft.com/office/drawing/2014/main" id="{7F70FCCC-883B-4A3F-BFD0-0DF52E6D183D}"/>
              </a:ext>
            </a:extLst>
          </p:cNvPr>
          <p:cNvCxnSpPr/>
          <p:nvPr/>
        </p:nvCxnSpPr>
        <p:spPr>
          <a:xfrm>
            <a:off x="533453" y="3501851"/>
            <a:ext cx="9004852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upp 64">
            <a:extLst>
              <a:ext uri="{FF2B5EF4-FFF2-40B4-BE49-F238E27FC236}">
                <a16:creationId xmlns:a16="http://schemas.microsoft.com/office/drawing/2014/main" id="{ABF9A6F1-80EE-427F-84B3-154407F9F16D}"/>
              </a:ext>
            </a:extLst>
          </p:cNvPr>
          <p:cNvGrpSpPr/>
          <p:nvPr/>
        </p:nvGrpSpPr>
        <p:grpSpPr>
          <a:xfrm>
            <a:off x="5170236" y="1556037"/>
            <a:ext cx="770711" cy="432092"/>
            <a:chOff x="3222169" y="3772463"/>
            <a:chExt cx="770711" cy="432092"/>
          </a:xfrm>
        </p:grpSpPr>
        <p:sp>
          <p:nvSpPr>
            <p:cNvPr id="66" name="Rektangel med rundade hörn 46">
              <a:extLst>
                <a:ext uri="{FF2B5EF4-FFF2-40B4-BE49-F238E27FC236}">
                  <a16:creationId xmlns:a16="http://schemas.microsoft.com/office/drawing/2014/main" id="{4542A87E-55C9-4364-AE66-2D00C491E4E7}"/>
                </a:ext>
              </a:extLst>
            </p:cNvPr>
            <p:cNvSpPr/>
            <p:nvPr/>
          </p:nvSpPr>
          <p:spPr>
            <a:xfrm>
              <a:off x="3222169" y="3772463"/>
              <a:ext cx="770711" cy="432092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7" name="Freeform 22">
              <a:extLst>
                <a:ext uri="{FF2B5EF4-FFF2-40B4-BE49-F238E27FC236}">
                  <a16:creationId xmlns:a16="http://schemas.microsoft.com/office/drawing/2014/main" id="{469E4601-A0C3-408E-BC5C-91EBA7CF087B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609141" y="3878530"/>
              <a:ext cx="230158" cy="22197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lIns="72000"/>
            <a:lstStyle/>
            <a:p>
              <a:endParaRPr lang="en-US" dirty="0"/>
            </a:p>
          </p:txBody>
        </p:sp>
      </p:grpSp>
      <p:sp>
        <p:nvSpPr>
          <p:cNvPr id="74" name="Platshållare för innehåll 2">
            <a:extLst>
              <a:ext uri="{FF2B5EF4-FFF2-40B4-BE49-F238E27FC236}">
                <a16:creationId xmlns:a16="http://schemas.microsoft.com/office/drawing/2014/main" id="{4FBAF8CE-234A-473F-BF9E-87ED982ABC9C}"/>
              </a:ext>
            </a:extLst>
          </p:cNvPr>
          <p:cNvSpPr txBox="1">
            <a:spLocks/>
          </p:cNvSpPr>
          <p:nvPr/>
        </p:nvSpPr>
        <p:spPr>
          <a:xfrm>
            <a:off x="5137094" y="2195016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84" name="Grupp 83">
            <a:extLst>
              <a:ext uri="{FF2B5EF4-FFF2-40B4-BE49-F238E27FC236}">
                <a16:creationId xmlns:a16="http://schemas.microsoft.com/office/drawing/2014/main" id="{96E20D24-5A0A-4E3F-8DFF-97B07C7602E9}"/>
              </a:ext>
            </a:extLst>
          </p:cNvPr>
          <p:cNvGrpSpPr/>
          <p:nvPr/>
        </p:nvGrpSpPr>
        <p:grpSpPr>
          <a:xfrm>
            <a:off x="5143972" y="4311694"/>
            <a:ext cx="766668" cy="420445"/>
            <a:chOff x="7843932" y="3821362"/>
            <a:chExt cx="766668" cy="420445"/>
          </a:xfrm>
        </p:grpSpPr>
        <p:sp>
          <p:nvSpPr>
            <p:cNvPr id="85" name="Rektangel med rundade hörn 46">
              <a:extLst>
                <a:ext uri="{FF2B5EF4-FFF2-40B4-BE49-F238E27FC236}">
                  <a16:creationId xmlns:a16="http://schemas.microsoft.com/office/drawing/2014/main" id="{DC60F4C7-F0EF-4343-8BD7-5F7210ED8DE2}"/>
                </a:ext>
              </a:extLst>
            </p:cNvPr>
            <p:cNvSpPr/>
            <p:nvPr/>
          </p:nvSpPr>
          <p:spPr>
            <a:xfrm>
              <a:off x="7843932" y="3821362"/>
              <a:ext cx="766668" cy="420445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3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6" name="Freeform 21">
              <a:extLst>
                <a:ext uri="{FF2B5EF4-FFF2-40B4-BE49-F238E27FC236}">
                  <a16:creationId xmlns:a16="http://schemas.microsoft.com/office/drawing/2014/main" id="{4990B521-04B0-425D-98BC-17A5401071E7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4" y="3926298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7" name="Platshållare för innehåll 2">
            <a:extLst>
              <a:ext uri="{FF2B5EF4-FFF2-40B4-BE49-F238E27FC236}">
                <a16:creationId xmlns:a16="http://schemas.microsoft.com/office/drawing/2014/main" id="{E6DDAC94-61A5-4972-A2A8-4304041FBAB6}"/>
              </a:ext>
            </a:extLst>
          </p:cNvPr>
          <p:cNvSpPr txBox="1">
            <a:spLocks/>
          </p:cNvSpPr>
          <p:nvPr/>
        </p:nvSpPr>
        <p:spPr>
          <a:xfrm>
            <a:off x="3960185" y="5377109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91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3936853" y="1541119"/>
            <a:ext cx="920630" cy="476723"/>
          </a:xfrm>
          <a:prstGeom prst="roundRect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400" b="1" dirty="0" smtClean="0">
                <a:latin typeface="Arial Black" panose="020B0A04020102020204" pitchFamily="34" charset="0"/>
              </a:rPr>
              <a:t>1NT</a:t>
            </a:r>
            <a:endParaRPr lang="en-US" sz="2000" b="1" dirty="0">
              <a:latin typeface="Arial Black" panose="020B0A04020102020204" pitchFamily="34" charset="0"/>
            </a:endParaRPr>
          </a:p>
        </p:txBody>
      </p:sp>
      <p:grpSp>
        <p:nvGrpSpPr>
          <p:cNvPr id="95" name="Grupp 94"/>
          <p:cNvGrpSpPr/>
          <p:nvPr/>
        </p:nvGrpSpPr>
        <p:grpSpPr>
          <a:xfrm>
            <a:off x="5141951" y="3745830"/>
            <a:ext cx="770711" cy="432092"/>
            <a:chOff x="3222169" y="3772463"/>
            <a:chExt cx="770711" cy="432092"/>
          </a:xfrm>
        </p:grpSpPr>
        <p:sp>
          <p:nvSpPr>
            <p:cNvPr id="96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222169" y="3772463"/>
              <a:ext cx="770711" cy="432092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7" name="Freeform 22">
              <a:extLst>
                <a:ext uri="{FF2B5EF4-FFF2-40B4-BE49-F238E27FC236}">
                  <a16:creationId xmlns:a16="http://schemas.microsoft.com/office/drawing/2014/main" id="{ADD459F6-EFDB-4E0C-958A-04E3C3503EA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609141" y="3878530"/>
              <a:ext cx="230158" cy="22197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lIns="72000"/>
            <a:lstStyle/>
            <a:p>
              <a:endParaRPr lang="en-US" dirty="0"/>
            </a:p>
          </p:txBody>
        </p:sp>
      </p:grpSp>
      <p:grpSp>
        <p:nvGrpSpPr>
          <p:cNvPr id="98" name="Grupp 97"/>
          <p:cNvGrpSpPr/>
          <p:nvPr/>
        </p:nvGrpSpPr>
        <p:grpSpPr>
          <a:xfrm>
            <a:off x="3994680" y="3740557"/>
            <a:ext cx="772422" cy="423019"/>
            <a:chOff x="4894318" y="3802701"/>
            <a:chExt cx="772422" cy="423019"/>
          </a:xfrm>
        </p:grpSpPr>
        <p:sp>
          <p:nvSpPr>
            <p:cNvPr id="99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4894318" y="3802701"/>
              <a:ext cx="772422" cy="423019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00" name="Freeform 23" descr="90 %">
              <a:extLst>
                <a:ext uri="{FF2B5EF4-FFF2-40B4-BE49-F238E27FC236}">
                  <a16:creationId xmlns:a16="http://schemas.microsoft.com/office/drawing/2014/main" id="{335CBF56-C075-49AB-89C4-5C21B2549E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283677" y="3905870"/>
              <a:ext cx="240239" cy="222937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106" name="Grupp 105"/>
          <p:cNvGrpSpPr/>
          <p:nvPr/>
        </p:nvGrpSpPr>
        <p:grpSpPr>
          <a:xfrm>
            <a:off x="5136197" y="4862259"/>
            <a:ext cx="782219" cy="423021"/>
            <a:chOff x="6304381" y="1940026"/>
            <a:chExt cx="782219" cy="423021"/>
          </a:xfrm>
        </p:grpSpPr>
        <p:sp>
          <p:nvSpPr>
            <p:cNvPr id="107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304381" y="1940026"/>
              <a:ext cx="782219" cy="423021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4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08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039846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1" name="Grupp 60"/>
          <p:cNvGrpSpPr/>
          <p:nvPr/>
        </p:nvGrpSpPr>
        <p:grpSpPr>
          <a:xfrm>
            <a:off x="3977656" y="2181403"/>
            <a:ext cx="766668" cy="420445"/>
            <a:chOff x="7691532" y="739488"/>
            <a:chExt cx="766668" cy="420445"/>
          </a:xfrm>
        </p:grpSpPr>
        <p:sp>
          <p:nvSpPr>
            <p:cNvPr id="62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9488"/>
              <a:ext cx="766668" cy="42044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2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089474" y="844424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4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3929897" y="4241670"/>
            <a:ext cx="920630" cy="476723"/>
          </a:xfrm>
          <a:prstGeom prst="roundRect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400" b="1" dirty="0" smtClean="0">
                <a:latin typeface="Arial Black" panose="020B0A04020102020204" pitchFamily="34" charset="0"/>
              </a:rPr>
              <a:t>2NT</a:t>
            </a:r>
            <a:endParaRPr lang="en-US" sz="2000" b="1" dirty="0">
              <a:latin typeface="Arial Black" panose="020B0A04020102020204" pitchFamily="34" charset="0"/>
            </a:endParaRPr>
          </a:p>
        </p:txBody>
      </p:sp>
      <p:grpSp>
        <p:nvGrpSpPr>
          <p:cNvPr id="68" name="Grupp 67"/>
          <p:cNvGrpSpPr/>
          <p:nvPr/>
        </p:nvGrpSpPr>
        <p:grpSpPr>
          <a:xfrm>
            <a:off x="3993247" y="4841300"/>
            <a:ext cx="782219" cy="423021"/>
            <a:chOff x="6151981" y="712359"/>
            <a:chExt cx="782219" cy="423021"/>
          </a:xfrm>
        </p:grpSpPr>
        <p:sp>
          <p:nvSpPr>
            <p:cNvPr id="69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151981" y="712359"/>
              <a:ext cx="782219" cy="423021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3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0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432" y="812179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2951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000"/>
                            </p:stCondLst>
                            <p:childTnLst>
                              <p:par>
                                <p:cTn id="96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500"/>
                            </p:stCondLst>
                            <p:childTnLst>
                              <p:par>
                                <p:cTn id="1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6500"/>
                            </p:stCondLst>
                            <p:childTnLst>
                              <p:par>
                                <p:cTn id="1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000"/>
                            </p:stCondLst>
                            <p:childTnLst>
                              <p:par>
                                <p:cTn id="139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500"/>
                            </p:stCondLst>
                            <p:childTnLst>
                              <p:par>
                                <p:cTn id="1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00"/>
                            </p:stCondLst>
                            <p:childTnLst>
                              <p:par>
                                <p:cTn id="1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38" grpId="0"/>
      <p:bldP spid="55" grpId="0"/>
      <p:bldP spid="74" grpId="0" animBg="1"/>
      <p:bldP spid="87" grpId="0" animBg="1"/>
      <p:bldP spid="91" grpId="0" animBg="1"/>
      <p:bldP spid="6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>
            <a:extLst>
              <a:ext uri="{FF2B5EF4-FFF2-40B4-BE49-F238E27FC236}">
                <a16:creationId xmlns:a16="http://schemas.microsoft.com/office/drawing/2014/main" id="{2B8C3422-7A67-410C-9ED4-CA3AEBCF46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918" y="2124542"/>
            <a:ext cx="6402473" cy="4130356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93" y="253831"/>
            <a:ext cx="6500448" cy="776249"/>
          </a:xfrm>
        </p:spPr>
        <p:txBody>
          <a:bodyPr/>
          <a:lstStyle/>
          <a:p>
            <a:r>
              <a:rPr lang="en-US" sz="4000" b="1" dirty="0" err="1" smtClean="0">
                <a:latin typeface="Arial Black" panose="020B0A04020102020204" pitchFamily="34" charset="0"/>
              </a:rPr>
              <a:t>Stayman</a:t>
            </a:r>
            <a:r>
              <a:rPr lang="en-US" b="1" dirty="0" smtClean="0">
                <a:latin typeface="Stag Medium" panose="02000603060000020004"/>
              </a:rPr>
              <a:t> </a:t>
            </a:r>
            <a:endParaRPr lang="en-US" b="1" dirty="0">
              <a:latin typeface="Stag Medium" panose="02000603060000020004"/>
            </a:endParaRPr>
          </a:p>
        </p:txBody>
      </p:sp>
      <p:sp>
        <p:nvSpPr>
          <p:cNvPr id="29" name="textruta 28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7386465" y="5857658"/>
            <a:ext cx="178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Responder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" name="textruta 29">
            <a:extLst>
              <a:ext uri="{FF2B5EF4-FFF2-40B4-BE49-F238E27FC236}">
                <a16:creationId xmlns:a16="http://schemas.microsoft.com/office/drawing/2014/main" id="{C1FC472C-F9C3-4B1C-9F63-C157AED303D5}"/>
              </a:ext>
            </a:extLst>
          </p:cNvPr>
          <p:cNvSpPr txBox="1"/>
          <p:nvPr/>
        </p:nvSpPr>
        <p:spPr>
          <a:xfrm>
            <a:off x="359467" y="1289336"/>
            <a:ext cx="82176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If we have at least eight cards in a major, we prefer to play </a:t>
            </a: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4He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or </a:t>
            </a: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4Sp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rather than </a:t>
            </a: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3NT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textruta 30">
            <a:extLst>
              <a:ext uri="{FF2B5EF4-FFF2-40B4-BE49-F238E27FC236}">
                <a16:creationId xmlns:a16="http://schemas.microsoft.com/office/drawing/2014/main" id="{BA632EC0-8258-45A4-AC50-D54FD33B131F}"/>
              </a:ext>
            </a:extLst>
          </p:cNvPr>
          <p:cNvSpPr txBox="1"/>
          <p:nvPr/>
        </p:nvSpPr>
        <p:spPr>
          <a:xfrm>
            <a:off x="368609" y="2495035"/>
            <a:ext cx="36387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With 9+ h p and </a:t>
            </a:r>
          </a:p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At least one 4-card major,</a:t>
            </a:r>
          </a:p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We can ask for majors with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2" name="textruta 31">
            <a:extLst>
              <a:ext uri="{FF2B5EF4-FFF2-40B4-BE49-F238E27FC236}">
                <a16:creationId xmlns:a16="http://schemas.microsoft.com/office/drawing/2014/main" id="{CAD8E97C-7EBD-4488-BC36-81A794458B48}"/>
              </a:ext>
            </a:extLst>
          </p:cNvPr>
          <p:cNvSpPr txBox="1"/>
          <p:nvPr/>
        </p:nvSpPr>
        <p:spPr>
          <a:xfrm>
            <a:off x="466264" y="3783579"/>
            <a:ext cx="1654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Stayman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 Black" panose="020B0A04020102020204" pitchFamily="34" charset="0"/>
            </a:endParaRPr>
          </a:p>
        </p:txBody>
      </p:sp>
      <p:grpSp>
        <p:nvGrpSpPr>
          <p:cNvPr id="3" name="Grupp 2"/>
          <p:cNvGrpSpPr/>
          <p:nvPr/>
        </p:nvGrpSpPr>
        <p:grpSpPr>
          <a:xfrm>
            <a:off x="2965637" y="410323"/>
            <a:ext cx="1054360" cy="556604"/>
            <a:chOff x="6221554" y="567061"/>
            <a:chExt cx="1054360" cy="556604"/>
          </a:xfrm>
        </p:grpSpPr>
        <p:sp>
          <p:nvSpPr>
            <p:cNvPr id="15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221554" y="567061"/>
              <a:ext cx="1054360" cy="556604"/>
            </a:xfrm>
            <a:prstGeom prst="roundRect">
              <a:avLst/>
            </a:prstGeom>
            <a:ln w="5715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0000"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6" name="Freeform 23" descr="90 %">
              <a:extLst>
                <a:ext uri="{FF2B5EF4-FFF2-40B4-BE49-F238E27FC236}">
                  <a16:creationId xmlns:a16="http://schemas.microsoft.com/office/drawing/2014/main" id="{335CBF56-C075-49AB-89C4-5C21B2549E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6773472" y="675310"/>
              <a:ext cx="337653" cy="313336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17" name="Grupp 16"/>
          <p:cNvGrpSpPr/>
          <p:nvPr/>
        </p:nvGrpSpPr>
        <p:grpSpPr>
          <a:xfrm>
            <a:off x="766394" y="4283776"/>
            <a:ext cx="1054360" cy="556604"/>
            <a:chOff x="4200570" y="3740760"/>
            <a:chExt cx="1054360" cy="556604"/>
          </a:xfrm>
        </p:grpSpPr>
        <p:sp>
          <p:nvSpPr>
            <p:cNvPr id="18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4200570" y="3740760"/>
              <a:ext cx="1054360" cy="556604"/>
            </a:xfrm>
            <a:prstGeom prst="roundRect">
              <a:avLst/>
            </a:prstGeom>
            <a:ln w="5715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0000"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9" name="Freeform 23" descr="90 %">
              <a:extLst>
                <a:ext uri="{FF2B5EF4-FFF2-40B4-BE49-F238E27FC236}">
                  <a16:creationId xmlns:a16="http://schemas.microsoft.com/office/drawing/2014/main" id="{335CBF56-C075-49AB-89C4-5C21B2549E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4727750" y="3862394"/>
              <a:ext cx="337653" cy="313336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8098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" grpId="0"/>
      <p:bldP spid="30" grpId="0"/>
      <p:bldP spid="31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637" y="261203"/>
            <a:ext cx="9306981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Example</a:t>
            </a:r>
            <a:endParaRPr lang="en-US" b="1" dirty="0">
              <a:latin typeface="Arial Black" panose="020B0A04020102020204" pitchFamily="34" charset="0"/>
            </a:endParaRPr>
          </a:p>
        </p:txBody>
      </p:sp>
      <p:grpSp>
        <p:nvGrpSpPr>
          <p:cNvPr id="18" name="Grupp 10"/>
          <p:cNvGrpSpPr>
            <a:grpSpLocks/>
          </p:cNvGrpSpPr>
          <p:nvPr/>
        </p:nvGrpSpPr>
        <p:grpSpPr bwMode="auto">
          <a:xfrm>
            <a:off x="841445" y="2359139"/>
            <a:ext cx="1326140" cy="1570303"/>
            <a:chOff x="1208584" y="1916832"/>
            <a:chExt cx="1325850" cy="1570568"/>
          </a:xfrm>
        </p:grpSpPr>
        <p:sp>
          <p:nvSpPr>
            <p:cNvPr id="19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054545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A732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AQ84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65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2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2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3" name="Grupp 10"/>
          <p:cNvGrpSpPr>
            <a:grpSpLocks/>
          </p:cNvGrpSpPr>
          <p:nvPr/>
        </p:nvGrpSpPr>
        <p:grpSpPr bwMode="auto">
          <a:xfrm>
            <a:off x="7573745" y="2359139"/>
            <a:ext cx="1262020" cy="1570303"/>
            <a:chOff x="1208584" y="1916832"/>
            <a:chExt cx="1261744" cy="1570568"/>
          </a:xfrm>
        </p:grpSpPr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990439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AJ42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AK65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Q43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Q4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3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3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50" name="textruta 4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959044" y="4870889"/>
            <a:ext cx="10909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Four or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five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hearts</a:t>
            </a:r>
            <a:endParaRPr lang="en-US" sz="2400" dirty="0"/>
          </a:p>
        </p:txBody>
      </p:sp>
      <p:grpSp>
        <p:nvGrpSpPr>
          <p:cNvPr id="64" name="Grupp 10"/>
          <p:cNvGrpSpPr>
            <a:grpSpLocks/>
          </p:cNvGrpSpPr>
          <p:nvPr/>
        </p:nvGrpSpPr>
        <p:grpSpPr bwMode="auto">
          <a:xfrm>
            <a:off x="2963631" y="2359139"/>
            <a:ext cx="1513692" cy="1570303"/>
            <a:chOff x="1208584" y="1916832"/>
            <a:chExt cx="1513361" cy="1570568"/>
          </a:xfrm>
        </p:grpSpPr>
        <p:sp>
          <p:nvSpPr>
            <p:cNvPr id="65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42056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AJT92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66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67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75" name="textruta 7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7264431" y="4870889"/>
            <a:ext cx="18806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With 4 hearts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and 4 spades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 we bid </a:t>
            </a:r>
            <a:r>
              <a:rPr lang="en-US" sz="2400" dirty="0" smtClean="0">
                <a:solidFill>
                  <a:srgbClr val="C00000"/>
                </a:solidFill>
              </a:rPr>
              <a:t>2</a:t>
            </a:r>
            <a:r>
              <a:rPr lang="en-US" sz="2400" dirty="0" smtClean="0">
                <a:solidFill>
                  <a:srgbClr val="C00000"/>
                </a:solidFill>
                <a:sym typeface="Symbol" panose="05050102010706020507" pitchFamily="18" charset="2"/>
              </a:rPr>
              <a:t></a:t>
            </a:r>
            <a:r>
              <a:rPr lang="en-US" sz="2400" dirty="0" smtClean="0">
                <a:sym typeface="Symbol" panose="05050102010706020507" pitchFamily="18" charset="2"/>
              </a:rPr>
              <a:t>.</a:t>
            </a:r>
            <a:endParaRPr lang="en-US" sz="2400" dirty="0"/>
          </a:p>
        </p:txBody>
      </p:sp>
      <p:grpSp>
        <p:nvGrpSpPr>
          <p:cNvPr id="44" name="Grupp 10">
            <a:extLst>
              <a:ext uri="{FF2B5EF4-FFF2-40B4-BE49-F238E27FC236}">
                <a16:creationId xmlns:a16="http://schemas.microsoft.com/office/drawing/2014/main" id="{6D1D8B30-4C82-472F-9525-E1500E3928B2}"/>
              </a:ext>
            </a:extLst>
          </p:cNvPr>
          <p:cNvGrpSpPr>
            <a:grpSpLocks/>
          </p:cNvGrpSpPr>
          <p:nvPr/>
        </p:nvGrpSpPr>
        <p:grpSpPr bwMode="auto">
          <a:xfrm>
            <a:off x="5028552" y="2293825"/>
            <a:ext cx="1476822" cy="1570303"/>
            <a:chOff x="1208584" y="1916832"/>
            <a:chExt cx="1476499" cy="1570568"/>
          </a:xfrm>
        </p:grpSpPr>
        <p:sp>
          <p:nvSpPr>
            <p:cNvPr id="47" name="Rectangle 34">
              <a:extLst>
                <a:ext uri="{FF2B5EF4-FFF2-40B4-BE49-F238E27FC236}">
                  <a16:creationId xmlns:a16="http://schemas.microsoft.com/office/drawing/2014/main" id="{DCF8B1E0-886F-4699-BF33-0481AC53B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9889" y="1916832"/>
              <a:ext cx="120519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AKJT9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Q76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QJ7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K5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53" name="Grupp 29">
              <a:extLst>
                <a:ext uri="{FF2B5EF4-FFF2-40B4-BE49-F238E27FC236}">
                  <a16:creationId xmlns:a16="http://schemas.microsoft.com/office/drawing/2014/main" id="{1A17C3B4-E5DC-4085-B31F-7F0ED1CC0B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54" name="Freeform 20" descr="90 %">
                <a:extLst>
                  <a:ext uri="{FF2B5EF4-FFF2-40B4-BE49-F238E27FC236}">
                    <a16:creationId xmlns:a16="http://schemas.microsoft.com/office/drawing/2014/main" id="{D9A30A79-DDE4-47A8-868A-720A55AAD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" name="Freeform 21">
                <a:extLst>
                  <a:ext uri="{FF2B5EF4-FFF2-40B4-BE49-F238E27FC236}">
                    <a16:creationId xmlns:a16="http://schemas.microsoft.com/office/drawing/2014/main" id="{B4A5C037-48A7-40B3-9806-F60AD1BE3562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" name="Freeform 22">
                <a:extLst>
                  <a:ext uri="{FF2B5EF4-FFF2-40B4-BE49-F238E27FC236}">
                    <a16:creationId xmlns:a16="http://schemas.microsoft.com/office/drawing/2014/main" id="{E3FDB782-DBF8-4D25-A595-FD22D383A631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" name="Freeform 23" descr="90 %">
                <a:extLst>
                  <a:ext uri="{FF2B5EF4-FFF2-40B4-BE49-F238E27FC236}">
                    <a16:creationId xmlns:a16="http://schemas.microsoft.com/office/drawing/2014/main" id="{0895AF27-1067-42A2-9020-51CC6279EF4E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90" name="textruta 89">
            <a:extLst>
              <a:ext uri="{FF2B5EF4-FFF2-40B4-BE49-F238E27FC236}">
                <a16:creationId xmlns:a16="http://schemas.microsoft.com/office/drawing/2014/main" id="{EC0EEABD-E97A-40A4-9F97-0AC290BC8533}"/>
              </a:ext>
            </a:extLst>
          </p:cNvPr>
          <p:cNvSpPr txBox="1"/>
          <p:nvPr/>
        </p:nvSpPr>
        <p:spPr>
          <a:xfrm>
            <a:off x="2957017" y="4870889"/>
            <a:ext cx="13383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No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four-card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major</a:t>
            </a:r>
            <a:endParaRPr lang="en-US" sz="2400" dirty="0"/>
          </a:p>
        </p:txBody>
      </p:sp>
      <p:sp>
        <p:nvSpPr>
          <p:cNvPr id="91" name="textruta 90">
            <a:extLst>
              <a:ext uri="{FF2B5EF4-FFF2-40B4-BE49-F238E27FC236}">
                <a16:creationId xmlns:a16="http://schemas.microsoft.com/office/drawing/2014/main" id="{32D9D827-2C6B-4668-8AEF-F4F5D561D249}"/>
              </a:ext>
            </a:extLst>
          </p:cNvPr>
          <p:cNvSpPr txBox="1"/>
          <p:nvPr/>
        </p:nvSpPr>
        <p:spPr>
          <a:xfrm>
            <a:off x="5095800" y="4870889"/>
            <a:ext cx="1678228" cy="712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Four five spades</a:t>
            </a:r>
            <a:endParaRPr lang="en-US" sz="2400" b="1" dirty="0"/>
          </a:p>
        </p:txBody>
      </p:sp>
      <p:sp>
        <p:nvSpPr>
          <p:cNvPr id="78" name="textruta 77"/>
          <p:cNvSpPr txBox="1"/>
          <p:nvPr/>
        </p:nvSpPr>
        <p:spPr>
          <a:xfrm>
            <a:off x="3954111" y="1708318"/>
            <a:ext cx="2822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What do you bid?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" name="Grupp 2"/>
          <p:cNvGrpSpPr/>
          <p:nvPr/>
        </p:nvGrpSpPr>
        <p:grpSpPr>
          <a:xfrm>
            <a:off x="2339892" y="1188914"/>
            <a:ext cx="2505632" cy="523220"/>
            <a:chOff x="2339892" y="1132928"/>
            <a:chExt cx="2505632" cy="523220"/>
          </a:xfrm>
        </p:grpSpPr>
        <p:sp>
          <p:nvSpPr>
            <p:cNvPr id="48" name="textruta 47"/>
            <p:cNvSpPr txBox="1"/>
            <p:nvPr/>
          </p:nvSpPr>
          <p:spPr>
            <a:xfrm>
              <a:off x="2339892" y="1132928"/>
              <a:ext cx="16232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accent1">
                      <a:lumMod val="75000"/>
                    </a:schemeClr>
                  </a:solidFill>
                </a:rPr>
                <a:t>You open</a:t>
              </a:r>
              <a:endParaRPr lang="en-US" sz="28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58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3924894" y="1182482"/>
              <a:ext cx="920630" cy="450378"/>
            </a:xfrm>
            <a:prstGeom prst="roundRect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1NT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6" name="Grupp 5"/>
          <p:cNvGrpSpPr/>
          <p:nvPr/>
        </p:nvGrpSpPr>
        <p:grpSpPr>
          <a:xfrm>
            <a:off x="4996153" y="1171599"/>
            <a:ext cx="2795819" cy="523220"/>
            <a:chOff x="5978013" y="1136037"/>
            <a:chExt cx="2795819" cy="523220"/>
          </a:xfrm>
        </p:grpSpPr>
        <p:sp>
          <p:nvSpPr>
            <p:cNvPr id="77" name="textruta 76"/>
            <p:cNvSpPr txBox="1"/>
            <p:nvPr/>
          </p:nvSpPr>
          <p:spPr>
            <a:xfrm>
              <a:off x="5978013" y="1136037"/>
              <a:ext cx="24127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accent1">
                      <a:lumMod val="75000"/>
                    </a:schemeClr>
                  </a:solidFill>
                </a:rPr>
                <a:t>Partner bids</a:t>
              </a:r>
              <a:endParaRPr lang="en-US" sz="28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59" name="Grupp 58"/>
            <p:cNvGrpSpPr/>
            <p:nvPr/>
          </p:nvGrpSpPr>
          <p:grpSpPr>
            <a:xfrm>
              <a:off x="8001410" y="1186138"/>
              <a:ext cx="772422" cy="423019"/>
              <a:chOff x="4894318" y="3802701"/>
              <a:chExt cx="772422" cy="423019"/>
            </a:xfrm>
          </p:grpSpPr>
          <p:sp>
            <p:nvSpPr>
              <p:cNvPr id="60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4894318" y="3802701"/>
                <a:ext cx="772422" cy="423019"/>
              </a:xfrm>
              <a:prstGeom prst="roundRect">
                <a:avLst/>
              </a:prstGeom>
              <a:ln w="3810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3A6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3400" b="1" dirty="0">
                  <a:solidFill>
                    <a:srgbClr val="03A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1" name="Freeform 23" descr="90 %">
                <a:extLst>
                  <a:ext uri="{FF2B5EF4-FFF2-40B4-BE49-F238E27FC236}">
                    <a16:creationId xmlns:a16="http://schemas.microsoft.com/office/drawing/2014/main" id="{335CBF56-C075-49AB-89C4-5C21B2549EFB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5283677" y="3905870"/>
                <a:ext cx="240239" cy="222937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rgbClr val="0CB303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</p:grpSp>
      <p:grpSp>
        <p:nvGrpSpPr>
          <p:cNvPr id="74" name="Grupp 73"/>
          <p:cNvGrpSpPr/>
          <p:nvPr/>
        </p:nvGrpSpPr>
        <p:grpSpPr>
          <a:xfrm>
            <a:off x="3096146" y="4096195"/>
            <a:ext cx="1054360" cy="582385"/>
            <a:chOff x="3096146" y="690588"/>
            <a:chExt cx="1054360" cy="582385"/>
          </a:xfrm>
        </p:grpSpPr>
        <p:sp>
          <p:nvSpPr>
            <p:cNvPr id="76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096146" y="690588"/>
              <a:ext cx="1054360" cy="582385"/>
            </a:xfrm>
            <a:prstGeom prst="roundRect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9" name="Freeform 22">
              <a:extLst>
                <a:ext uri="{FF2B5EF4-FFF2-40B4-BE49-F238E27FC236}">
                  <a16:creationId xmlns:a16="http://schemas.microsoft.com/office/drawing/2014/main" id="{ADD459F6-EFDB-4E0C-958A-04E3C3503EA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639620" y="811895"/>
              <a:ext cx="323485" cy="31198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3" name="Grupp 82"/>
          <p:cNvGrpSpPr/>
          <p:nvPr/>
        </p:nvGrpSpPr>
        <p:grpSpPr>
          <a:xfrm>
            <a:off x="5339854" y="4096195"/>
            <a:ext cx="1054360" cy="582385"/>
            <a:chOff x="6131705" y="749681"/>
            <a:chExt cx="1054360" cy="582385"/>
          </a:xfrm>
        </p:grpSpPr>
        <p:sp>
          <p:nvSpPr>
            <p:cNvPr id="84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131705" y="749681"/>
              <a:ext cx="1054360" cy="582385"/>
            </a:xfrm>
            <a:prstGeom prst="roundRect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5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3639" y="864741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6" name="Grupp 85"/>
          <p:cNvGrpSpPr/>
          <p:nvPr/>
        </p:nvGrpSpPr>
        <p:grpSpPr>
          <a:xfrm>
            <a:off x="894806" y="4096195"/>
            <a:ext cx="1054360" cy="582385"/>
            <a:chOff x="7691532" y="731021"/>
            <a:chExt cx="1054360" cy="582385"/>
          </a:xfrm>
        </p:grpSpPr>
        <p:sp>
          <p:nvSpPr>
            <p:cNvPr id="87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1021"/>
              <a:ext cx="1054360" cy="582385"/>
            </a:xfrm>
            <a:prstGeom prst="roundRect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8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5" y="856278"/>
              <a:ext cx="304041" cy="310284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2" name="Grupp 61"/>
          <p:cNvGrpSpPr/>
          <p:nvPr/>
        </p:nvGrpSpPr>
        <p:grpSpPr>
          <a:xfrm>
            <a:off x="7671934" y="4108634"/>
            <a:ext cx="1054360" cy="582385"/>
            <a:chOff x="7691532" y="731021"/>
            <a:chExt cx="1054360" cy="582385"/>
          </a:xfrm>
        </p:grpSpPr>
        <p:sp>
          <p:nvSpPr>
            <p:cNvPr id="63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1021"/>
              <a:ext cx="1054360" cy="582385"/>
            </a:xfrm>
            <a:prstGeom prst="roundRect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5" y="856278"/>
              <a:ext cx="304041" cy="310284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6435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75" grpId="0"/>
      <p:bldP spid="90" grpId="0"/>
      <p:bldP spid="91" grpId="0"/>
      <p:bldP spid="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87" y="234026"/>
            <a:ext cx="9242783" cy="640275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latin typeface="Arial Black" panose="020B0A04020102020204" pitchFamily="34" charset="0"/>
              </a:rPr>
              <a:t>Stayman</a:t>
            </a:r>
            <a:endParaRPr lang="en-US" b="1" dirty="0">
              <a:latin typeface="Arial Black" panose="020B0A04020102020204" pitchFamily="34" charset="0"/>
            </a:endParaRPr>
          </a:p>
        </p:txBody>
      </p:sp>
      <p:grpSp>
        <p:nvGrpSpPr>
          <p:cNvPr id="6" name="Grupp 10"/>
          <p:cNvGrpSpPr>
            <a:grpSpLocks/>
          </p:cNvGrpSpPr>
          <p:nvPr/>
        </p:nvGrpSpPr>
        <p:grpSpPr bwMode="auto">
          <a:xfrm>
            <a:off x="1495959" y="1441792"/>
            <a:ext cx="1306904" cy="1570303"/>
            <a:chOff x="1208584" y="1916832"/>
            <a:chExt cx="1306618" cy="1570568"/>
          </a:xfrm>
        </p:grpSpPr>
        <p:sp>
          <p:nvSpPr>
            <p:cNvPr id="7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035313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AQ9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QJ63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A962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Q4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9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13" name="Grupp 10"/>
          <p:cNvGrpSpPr>
            <a:grpSpLocks/>
          </p:cNvGrpSpPr>
          <p:nvPr/>
        </p:nvGrpSpPr>
        <p:grpSpPr bwMode="auto">
          <a:xfrm>
            <a:off x="7125882" y="1451218"/>
            <a:ext cx="1225151" cy="1570303"/>
            <a:chOff x="1208584" y="1916832"/>
            <a:chExt cx="1224883" cy="1570568"/>
          </a:xfrm>
        </p:grpSpPr>
        <p:sp>
          <p:nvSpPr>
            <p:cNvPr id="1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953578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KJ87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KJ74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832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1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1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20" name="textruta 19"/>
          <p:cNvSpPr txBox="1"/>
          <p:nvPr/>
        </p:nvSpPr>
        <p:spPr>
          <a:xfrm>
            <a:off x="1320360" y="978462"/>
            <a:ext cx="130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ruta 20"/>
          <p:cNvSpPr txBox="1"/>
          <p:nvPr/>
        </p:nvSpPr>
        <p:spPr>
          <a:xfrm>
            <a:off x="6923249" y="978462"/>
            <a:ext cx="178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Responder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5" name="Grupp 10">
            <a:extLst>
              <a:ext uri="{FF2B5EF4-FFF2-40B4-BE49-F238E27FC236}">
                <a16:creationId xmlns:a16="http://schemas.microsoft.com/office/drawing/2014/main" id="{58F95404-8459-40F8-8459-509E024F2CCC}"/>
              </a:ext>
            </a:extLst>
          </p:cNvPr>
          <p:cNvGrpSpPr>
            <a:grpSpLocks/>
          </p:cNvGrpSpPr>
          <p:nvPr/>
        </p:nvGrpSpPr>
        <p:grpSpPr bwMode="auto">
          <a:xfrm>
            <a:off x="1488725" y="3859399"/>
            <a:ext cx="1244387" cy="1570303"/>
            <a:chOff x="1208584" y="1916832"/>
            <a:chExt cx="1244115" cy="1570568"/>
          </a:xfrm>
        </p:grpSpPr>
        <p:sp>
          <p:nvSpPr>
            <p:cNvPr id="51" name="Rectangle 34">
              <a:extLst>
                <a:ext uri="{FF2B5EF4-FFF2-40B4-BE49-F238E27FC236}">
                  <a16:creationId xmlns:a16="http://schemas.microsoft.com/office/drawing/2014/main" id="{DBD6253B-E9CC-4CC2-B69C-67D741D25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9889" y="1916832"/>
              <a:ext cx="97281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AQ9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QJ6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A962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Q54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52" name="Grupp 29">
              <a:extLst>
                <a:ext uri="{FF2B5EF4-FFF2-40B4-BE49-F238E27FC236}">
                  <a16:creationId xmlns:a16="http://schemas.microsoft.com/office/drawing/2014/main" id="{80A2793D-7CD6-4877-89E3-AD6F890D90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56" name="Freeform 20" descr="90 %">
                <a:extLst>
                  <a:ext uri="{FF2B5EF4-FFF2-40B4-BE49-F238E27FC236}">
                    <a16:creationId xmlns:a16="http://schemas.microsoft.com/office/drawing/2014/main" id="{51A5B4BC-F1C9-4FD7-A2DF-95E64EBD0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" name="Freeform 21">
                <a:extLst>
                  <a:ext uri="{FF2B5EF4-FFF2-40B4-BE49-F238E27FC236}">
                    <a16:creationId xmlns:a16="http://schemas.microsoft.com/office/drawing/2014/main" id="{874AD3E7-562A-490B-A236-594B0882A3FF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" name="Freeform 22">
                <a:extLst>
                  <a:ext uri="{FF2B5EF4-FFF2-40B4-BE49-F238E27FC236}">
                    <a16:creationId xmlns:a16="http://schemas.microsoft.com/office/drawing/2014/main" id="{32BE16DF-2747-4779-8941-34230B2B7A50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" name="Freeform 23" descr="90 %">
                <a:extLst>
                  <a:ext uri="{FF2B5EF4-FFF2-40B4-BE49-F238E27FC236}">
                    <a16:creationId xmlns:a16="http://schemas.microsoft.com/office/drawing/2014/main" id="{4DDADAAA-70EA-4522-B576-236EE25C2AE6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2" name="Grupp 10">
            <a:extLst>
              <a:ext uri="{FF2B5EF4-FFF2-40B4-BE49-F238E27FC236}">
                <a16:creationId xmlns:a16="http://schemas.microsoft.com/office/drawing/2014/main" id="{C4B37829-2305-4696-9817-006D1A90BFA9}"/>
              </a:ext>
            </a:extLst>
          </p:cNvPr>
          <p:cNvGrpSpPr>
            <a:grpSpLocks/>
          </p:cNvGrpSpPr>
          <p:nvPr/>
        </p:nvGrpSpPr>
        <p:grpSpPr bwMode="auto">
          <a:xfrm>
            <a:off x="7147392" y="3852775"/>
            <a:ext cx="1225151" cy="1570303"/>
            <a:chOff x="1208584" y="1916832"/>
            <a:chExt cx="1224883" cy="1570568"/>
          </a:xfrm>
        </p:grpSpPr>
        <p:sp>
          <p:nvSpPr>
            <p:cNvPr id="33" name="Rectangle 34">
              <a:extLst>
                <a:ext uri="{FF2B5EF4-FFF2-40B4-BE49-F238E27FC236}">
                  <a16:creationId xmlns:a16="http://schemas.microsoft.com/office/drawing/2014/main" id="{123B48DC-C40C-401B-B644-A803733319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9889" y="1916832"/>
              <a:ext cx="953578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KJ87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KJ74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832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35" name="Grupp 29">
              <a:extLst>
                <a:ext uri="{FF2B5EF4-FFF2-40B4-BE49-F238E27FC236}">
                  <a16:creationId xmlns:a16="http://schemas.microsoft.com/office/drawing/2014/main" id="{6F08E866-5A15-421F-9C11-C78A9C01FD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36" name="Freeform 20" descr="90 %">
                <a:extLst>
                  <a:ext uri="{FF2B5EF4-FFF2-40B4-BE49-F238E27FC236}">
                    <a16:creationId xmlns:a16="http://schemas.microsoft.com/office/drawing/2014/main" id="{DF768106-074F-4641-9409-D308E4503F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Freeform 21">
                <a:extLst>
                  <a:ext uri="{FF2B5EF4-FFF2-40B4-BE49-F238E27FC236}">
                    <a16:creationId xmlns:a16="http://schemas.microsoft.com/office/drawing/2014/main" id="{43641823-5644-42DA-ABEA-4BB286A10650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Freeform 22">
                <a:extLst>
                  <a:ext uri="{FF2B5EF4-FFF2-40B4-BE49-F238E27FC236}">
                    <a16:creationId xmlns:a16="http://schemas.microsoft.com/office/drawing/2014/main" id="{CBF0D51B-2A4F-4722-A7A8-54EEF47A2A12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0" name="Freeform 23" descr="90 %">
                <a:extLst>
                  <a:ext uri="{FF2B5EF4-FFF2-40B4-BE49-F238E27FC236}">
                    <a16:creationId xmlns:a16="http://schemas.microsoft.com/office/drawing/2014/main" id="{0E141AB5-B7DB-4299-A799-A85D97FE65D3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cxnSp>
        <p:nvCxnSpPr>
          <p:cNvPr id="3" name="Rak koppling 2">
            <a:extLst>
              <a:ext uri="{FF2B5EF4-FFF2-40B4-BE49-F238E27FC236}">
                <a16:creationId xmlns:a16="http://schemas.microsoft.com/office/drawing/2014/main" id="{7F70FCCC-883B-4A3F-BFD0-0DF52E6D183D}"/>
              </a:ext>
            </a:extLst>
          </p:cNvPr>
          <p:cNvCxnSpPr/>
          <p:nvPr/>
        </p:nvCxnSpPr>
        <p:spPr>
          <a:xfrm>
            <a:off x="337118" y="3454357"/>
            <a:ext cx="9004852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Platshållare för innehåll 2">
            <a:extLst>
              <a:ext uri="{FF2B5EF4-FFF2-40B4-BE49-F238E27FC236}">
                <a16:creationId xmlns:a16="http://schemas.microsoft.com/office/drawing/2014/main" id="{4FBAF8CE-234A-473F-BF9E-87ED982ABC9C}"/>
              </a:ext>
            </a:extLst>
          </p:cNvPr>
          <p:cNvSpPr txBox="1">
            <a:spLocks/>
          </p:cNvSpPr>
          <p:nvPr/>
        </p:nvSpPr>
        <p:spPr>
          <a:xfrm>
            <a:off x="4008090" y="2726861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87" name="Platshållare för innehåll 2">
            <a:extLst>
              <a:ext uri="{FF2B5EF4-FFF2-40B4-BE49-F238E27FC236}">
                <a16:creationId xmlns:a16="http://schemas.microsoft.com/office/drawing/2014/main" id="{E6DDAC94-61A5-4972-A2A8-4304041FBAB6}"/>
              </a:ext>
            </a:extLst>
          </p:cNvPr>
          <p:cNvSpPr txBox="1">
            <a:spLocks/>
          </p:cNvSpPr>
          <p:nvPr/>
        </p:nvSpPr>
        <p:spPr>
          <a:xfrm>
            <a:off x="3922573" y="5302466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91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3936853" y="1541119"/>
            <a:ext cx="920630" cy="476723"/>
          </a:xfrm>
          <a:prstGeom prst="roundRect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400" b="1" dirty="0" smtClean="0">
                <a:latin typeface="Arial Black" panose="020B0A04020102020204" pitchFamily="34" charset="0"/>
              </a:rPr>
              <a:t>1NT</a:t>
            </a:r>
            <a:endParaRPr lang="en-US" sz="2000" b="1" dirty="0">
              <a:latin typeface="Arial Black" panose="020B0A04020102020204" pitchFamily="34" charset="0"/>
            </a:endParaRPr>
          </a:p>
        </p:txBody>
      </p:sp>
      <p:grpSp>
        <p:nvGrpSpPr>
          <p:cNvPr id="98" name="Grupp 97"/>
          <p:cNvGrpSpPr/>
          <p:nvPr/>
        </p:nvGrpSpPr>
        <p:grpSpPr>
          <a:xfrm>
            <a:off x="5095692" y="4169767"/>
            <a:ext cx="772422" cy="423019"/>
            <a:chOff x="4894318" y="3802701"/>
            <a:chExt cx="772422" cy="423019"/>
          </a:xfrm>
        </p:grpSpPr>
        <p:sp>
          <p:nvSpPr>
            <p:cNvPr id="99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4894318" y="3802701"/>
              <a:ext cx="772422" cy="423019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00" name="Freeform 23" descr="90 %">
              <a:extLst>
                <a:ext uri="{FF2B5EF4-FFF2-40B4-BE49-F238E27FC236}">
                  <a16:creationId xmlns:a16="http://schemas.microsoft.com/office/drawing/2014/main" id="{335CBF56-C075-49AB-89C4-5C21B2549E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283677" y="3905870"/>
              <a:ext cx="240239" cy="222937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02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5030918" y="4743260"/>
            <a:ext cx="920630" cy="476723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400" b="1" dirty="0" smtClean="0">
                <a:latin typeface="Arial Black" panose="020B0A04020102020204" pitchFamily="34" charset="0"/>
              </a:rPr>
              <a:t>3NT</a:t>
            </a:r>
            <a:endParaRPr lang="en-US" sz="2000" b="1" dirty="0">
              <a:latin typeface="Arial Black" panose="020B0A04020102020204" pitchFamily="34" charset="0"/>
            </a:endParaRPr>
          </a:p>
        </p:txBody>
      </p:sp>
      <p:grpSp>
        <p:nvGrpSpPr>
          <p:cNvPr id="61" name="Grupp 60"/>
          <p:cNvGrpSpPr/>
          <p:nvPr/>
        </p:nvGrpSpPr>
        <p:grpSpPr>
          <a:xfrm>
            <a:off x="5127584" y="1582015"/>
            <a:ext cx="772422" cy="423019"/>
            <a:chOff x="4894318" y="3802701"/>
            <a:chExt cx="772422" cy="423019"/>
          </a:xfrm>
        </p:grpSpPr>
        <p:sp>
          <p:nvSpPr>
            <p:cNvPr id="62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4894318" y="3802701"/>
              <a:ext cx="772422" cy="423019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3" name="Freeform 23" descr="90 %">
              <a:extLst>
                <a:ext uri="{FF2B5EF4-FFF2-40B4-BE49-F238E27FC236}">
                  <a16:creationId xmlns:a16="http://schemas.microsoft.com/office/drawing/2014/main" id="{335CBF56-C075-49AB-89C4-5C21B2549E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283677" y="3905870"/>
              <a:ext cx="240239" cy="222937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64" name="Grupp 63"/>
          <p:cNvGrpSpPr/>
          <p:nvPr/>
        </p:nvGrpSpPr>
        <p:grpSpPr>
          <a:xfrm>
            <a:off x="5119394" y="2172429"/>
            <a:ext cx="766668" cy="420445"/>
            <a:chOff x="7843932" y="1967155"/>
            <a:chExt cx="766668" cy="420445"/>
          </a:xfrm>
        </p:grpSpPr>
        <p:sp>
          <p:nvSpPr>
            <p:cNvPr id="68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843932" y="1967155"/>
              <a:ext cx="766668" cy="420445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4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9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4" y="2072091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0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3883979" y="4128811"/>
            <a:ext cx="920630" cy="476723"/>
          </a:xfrm>
          <a:prstGeom prst="roundRect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400" b="1" dirty="0" smtClean="0">
                <a:latin typeface="Arial Black" panose="020B0A04020102020204" pitchFamily="34" charset="0"/>
              </a:rPr>
              <a:t>1NT</a:t>
            </a:r>
            <a:endParaRPr lang="en-US" sz="2000" b="1" dirty="0">
              <a:latin typeface="Arial Black" panose="020B0A04020102020204" pitchFamily="34" charset="0"/>
            </a:endParaRPr>
          </a:p>
        </p:txBody>
      </p:sp>
      <p:grpSp>
        <p:nvGrpSpPr>
          <p:cNvPr id="54" name="Grupp 53"/>
          <p:cNvGrpSpPr/>
          <p:nvPr/>
        </p:nvGrpSpPr>
        <p:grpSpPr>
          <a:xfrm>
            <a:off x="4024793" y="2181404"/>
            <a:ext cx="766668" cy="420445"/>
            <a:chOff x="7691532" y="739488"/>
            <a:chExt cx="766668" cy="420445"/>
          </a:xfrm>
        </p:grpSpPr>
        <p:sp>
          <p:nvSpPr>
            <p:cNvPr id="55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9488"/>
              <a:ext cx="766668" cy="42044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2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089474" y="844424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5" name="Grupp 64"/>
          <p:cNvGrpSpPr/>
          <p:nvPr/>
        </p:nvGrpSpPr>
        <p:grpSpPr>
          <a:xfrm>
            <a:off x="3965316" y="4753542"/>
            <a:ext cx="770711" cy="432092"/>
            <a:chOff x="3069769" y="690589"/>
            <a:chExt cx="770711" cy="432092"/>
          </a:xfrm>
        </p:grpSpPr>
        <p:sp>
          <p:nvSpPr>
            <p:cNvPr id="66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069769" y="690589"/>
              <a:ext cx="770711" cy="432092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7" name="Freeform 22">
              <a:extLst>
                <a:ext uri="{FF2B5EF4-FFF2-40B4-BE49-F238E27FC236}">
                  <a16:creationId xmlns:a16="http://schemas.microsoft.com/office/drawing/2014/main" id="{ADD459F6-EFDB-4E0C-958A-04E3C3503EA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456741" y="796656"/>
              <a:ext cx="230158" cy="22197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lIns="72000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74012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5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74" grpId="0" animBg="1"/>
      <p:bldP spid="87" grpId="0" animBg="1"/>
      <p:bldP spid="91" grpId="0" animBg="1"/>
      <p:bldP spid="102" grpId="0" animBg="1"/>
      <p:bldP spid="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031" y="242963"/>
            <a:ext cx="8543925" cy="680767"/>
          </a:xfrm>
        </p:spPr>
        <p:txBody>
          <a:bodyPr>
            <a:normAutofit/>
          </a:bodyPr>
          <a:lstStyle/>
          <a:p>
            <a:pPr>
              <a:tabLst>
                <a:tab pos="361950" algn="l"/>
              </a:tabLst>
            </a:pPr>
            <a:r>
              <a:rPr lang="en-US" sz="4000" b="1" dirty="0" smtClean="0">
                <a:latin typeface="Arial Black" panose="020B0A04020102020204" pitchFamily="34" charset="0"/>
              </a:rPr>
              <a:t>Bidding Summary for 1NT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sp>
        <p:nvSpPr>
          <p:cNvPr id="37" name="textruta 36"/>
          <p:cNvSpPr txBox="1"/>
          <p:nvPr/>
        </p:nvSpPr>
        <p:spPr>
          <a:xfrm>
            <a:off x="585725" y="861839"/>
            <a:ext cx="55277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614488" algn="l"/>
                <a:tab pos="5291138" algn="l"/>
                <a:tab pos="6186488" algn="l"/>
              </a:tabLst>
            </a:pPr>
            <a:r>
              <a:rPr lang="en-US" sz="2400" b="1" dirty="0" smtClean="0"/>
              <a:t>Responder	Strength	</a:t>
            </a:r>
            <a:endParaRPr lang="en-US" sz="2400" b="1" dirty="0"/>
          </a:p>
        </p:txBody>
      </p:sp>
      <p:grpSp>
        <p:nvGrpSpPr>
          <p:cNvPr id="13" name="Grupp 12"/>
          <p:cNvGrpSpPr/>
          <p:nvPr/>
        </p:nvGrpSpPr>
        <p:grpSpPr>
          <a:xfrm>
            <a:off x="634482" y="1287622"/>
            <a:ext cx="8661919" cy="4967000"/>
            <a:chOff x="634482" y="1287622"/>
            <a:chExt cx="8661919" cy="4967000"/>
          </a:xfrm>
        </p:grpSpPr>
        <p:cxnSp>
          <p:nvCxnSpPr>
            <p:cNvPr id="115" name="Rak 114"/>
            <p:cNvCxnSpPr/>
            <p:nvPr/>
          </p:nvCxnSpPr>
          <p:spPr>
            <a:xfrm flipV="1">
              <a:off x="637593" y="6235961"/>
              <a:ext cx="8658808" cy="18661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Rak 15"/>
            <p:cNvCxnSpPr/>
            <p:nvPr/>
          </p:nvCxnSpPr>
          <p:spPr>
            <a:xfrm flipV="1">
              <a:off x="634482" y="1287622"/>
              <a:ext cx="8658808" cy="18661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upp 11"/>
          <p:cNvGrpSpPr/>
          <p:nvPr/>
        </p:nvGrpSpPr>
        <p:grpSpPr>
          <a:xfrm>
            <a:off x="835502" y="1360256"/>
            <a:ext cx="7226950" cy="461665"/>
            <a:chOff x="835502" y="1360256"/>
            <a:chExt cx="7226950" cy="461665"/>
          </a:xfrm>
        </p:grpSpPr>
        <p:sp>
          <p:nvSpPr>
            <p:cNvPr id="86" name="Platshållare för innehåll 2">
              <a:extLst>
                <a:ext uri="{FF2B5EF4-FFF2-40B4-BE49-F238E27FC236}">
                  <a16:creationId xmlns:a16="http://schemas.microsoft.com/office/drawing/2014/main" id="{2C687CE5-A1B8-481D-B443-25D946844A5E}"/>
                </a:ext>
              </a:extLst>
            </p:cNvPr>
            <p:cNvSpPr txBox="1">
              <a:spLocks/>
            </p:cNvSpPr>
            <p:nvPr/>
          </p:nvSpPr>
          <p:spPr>
            <a:xfrm>
              <a:off x="835502" y="1369997"/>
              <a:ext cx="841412" cy="409212"/>
            </a:xfrm>
            <a:prstGeom prst="rect">
              <a:avLst/>
            </a:prstGeom>
            <a:solidFill>
              <a:srgbClr val="0CB303"/>
            </a:solidFill>
            <a:ln>
              <a:solidFill>
                <a:srgbClr val="0CB303"/>
              </a:solidFill>
            </a:ln>
          </p:spPr>
          <p:txBody>
            <a:bodyPr vert="horz" lIns="36000" tIns="36000" rIns="36000" bIns="36000" rtlCol="0" anchor="ctr" anchorCtr="1">
              <a:normAutofit fontScale="925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2400" b="1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Pass</a:t>
              </a:r>
              <a:endParaRPr lang="en-US" sz="24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7" name="textruta 86">
              <a:extLst>
                <a:ext uri="{FF2B5EF4-FFF2-40B4-BE49-F238E27FC236}">
                  <a16:creationId xmlns:a16="http://schemas.microsoft.com/office/drawing/2014/main" id="{7CD581F3-B873-4AC9-A012-2DF941AC2544}"/>
                </a:ext>
              </a:extLst>
            </p:cNvPr>
            <p:cNvSpPr txBox="1"/>
            <p:nvPr/>
          </p:nvSpPr>
          <p:spPr>
            <a:xfrm>
              <a:off x="2172987" y="1360256"/>
              <a:ext cx="58894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Weak, max 8 hcp		</a:t>
              </a:r>
              <a:r>
                <a:rPr lang="en-US" sz="2400" dirty="0" smtClean="0">
                  <a:solidFill>
                    <a:srgbClr val="A20000"/>
                  </a:solidFill>
                </a:rPr>
                <a:t>Final contract</a:t>
              </a:r>
              <a:endParaRPr lang="en-US" sz="2400" b="1" dirty="0">
                <a:solidFill>
                  <a:srgbClr val="A20000"/>
                </a:solidFill>
              </a:endParaRPr>
            </a:p>
          </p:txBody>
        </p:sp>
      </p:grpSp>
      <p:grpSp>
        <p:nvGrpSpPr>
          <p:cNvPr id="4" name="Grupp 3"/>
          <p:cNvGrpSpPr/>
          <p:nvPr/>
        </p:nvGrpSpPr>
        <p:grpSpPr>
          <a:xfrm>
            <a:off x="869997" y="1856332"/>
            <a:ext cx="6451424" cy="461665"/>
            <a:chOff x="869997" y="1856332"/>
            <a:chExt cx="6451424" cy="461665"/>
          </a:xfrm>
        </p:grpSpPr>
        <p:grpSp>
          <p:nvGrpSpPr>
            <p:cNvPr id="90" name="Grupp 89"/>
            <p:cNvGrpSpPr/>
            <p:nvPr/>
          </p:nvGrpSpPr>
          <p:grpSpPr>
            <a:xfrm>
              <a:off x="869997" y="1871857"/>
              <a:ext cx="772422" cy="423019"/>
              <a:chOff x="4894318" y="3802701"/>
              <a:chExt cx="772422" cy="423019"/>
            </a:xfrm>
          </p:grpSpPr>
          <p:sp>
            <p:nvSpPr>
              <p:cNvPr id="91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4894318" y="3802701"/>
                <a:ext cx="772422" cy="423019"/>
              </a:xfrm>
              <a:prstGeom prst="roundRect">
                <a:avLst/>
              </a:prstGeom>
              <a:ln w="3810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3A6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3400" b="1" dirty="0">
                  <a:solidFill>
                    <a:srgbClr val="03A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92" name="Freeform 23" descr="90 %">
                <a:extLst>
                  <a:ext uri="{FF2B5EF4-FFF2-40B4-BE49-F238E27FC236}">
                    <a16:creationId xmlns:a16="http://schemas.microsoft.com/office/drawing/2014/main" id="{335CBF56-C075-49AB-89C4-5C21B2549EFB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5283677" y="3905870"/>
                <a:ext cx="240239" cy="222937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rgbClr val="0CB303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  <p:sp>
          <p:nvSpPr>
            <p:cNvPr id="93" name="textruta 92">
              <a:extLst>
                <a:ext uri="{FF2B5EF4-FFF2-40B4-BE49-F238E27FC236}">
                  <a16:creationId xmlns:a16="http://schemas.microsoft.com/office/drawing/2014/main" id="{7CD581F3-B873-4AC9-A012-2DF941AC2544}"/>
                </a:ext>
              </a:extLst>
            </p:cNvPr>
            <p:cNvSpPr txBox="1"/>
            <p:nvPr/>
          </p:nvSpPr>
          <p:spPr>
            <a:xfrm>
              <a:off x="2172987" y="1856332"/>
              <a:ext cx="51484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err="1" smtClean="0"/>
                <a:t>Stayman</a:t>
              </a:r>
              <a:r>
                <a:rPr lang="en-US" sz="2400" dirty="0" smtClean="0"/>
                <a:t>, 9+ hcp		</a:t>
              </a:r>
              <a:r>
                <a:rPr lang="en-US" sz="2400" b="1" dirty="0" smtClean="0">
                  <a:solidFill>
                    <a:srgbClr val="009900"/>
                  </a:solidFill>
                </a:rPr>
                <a:t>Forcing</a:t>
              </a:r>
              <a:endParaRPr lang="en-US" sz="2400" b="1" dirty="0">
                <a:solidFill>
                  <a:srgbClr val="009900"/>
                </a:solidFill>
              </a:endParaRPr>
            </a:p>
          </p:txBody>
        </p:sp>
      </p:grpSp>
      <p:grpSp>
        <p:nvGrpSpPr>
          <p:cNvPr id="5" name="Grupp 4"/>
          <p:cNvGrpSpPr/>
          <p:nvPr/>
        </p:nvGrpSpPr>
        <p:grpSpPr>
          <a:xfrm>
            <a:off x="870853" y="2380401"/>
            <a:ext cx="8696135" cy="461665"/>
            <a:chOff x="870853" y="2380401"/>
            <a:chExt cx="8696135" cy="461665"/>
          </a:xfrm>
        </p:grpSpPr>
        <p:grpSp>
          <p:nvGrpSpPr>
            <p:cNvPr id="110" name="Grupp 109"/>
            <p:cNvGrpSpPr/>
            <p:nvPr/>
          </p:nvGrpSpPr>
          <p:grpSpPr>
            <a:xfrm>
              <a:off x="870853" y="2387524"/>
              <a:ext cx="770711" cy="432092"/>
              <a:chOff x="3222169" y="3772463"/>
              <a:chExt cx="770711" cy="432092"/>
            </a:xfrm>
          </p:grpSpPr>
          <p:sp>
            <p:nvSpPr>
              <p:cNvPr id="111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3222169" y="3772463"/>
                <a:ext cx="770711" cy="432092"/>
              </a:xfrm>
              <a:prstGeom prst="roundRect">
                <a:avLst/>
              </a:prstGeom>
              <a:ln w="3810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CC66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3400" b="1" dirty="0">
                  <a:solidFill>
                    <a:srgbClr val="CC6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112" name="Freeform 22">
                <a:extLst>
                  <a:ext uri="{FF2B5EF4-FFF2-40B4-BE49-F238E27FC236}">
                    <a16:creationId xmlns:a16="http://schemas.microsoft.com/office/drawing/2014/main" id="{ADD459F6-EFDB-4E0C-958A-04E3C3503EA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3609141" y="3878530"/>
                <a:ext cx="230158" cy="221978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2000"/>
              <a:lstStyle/>
              <a:p>
                <a:endParaRPr lang="en-US" dirty="0"/>
              </a:p>
            </p:txBody>
          </p:sp>
        </p:grpSp>
        <p:sp>
          <p:nvSpPr>
            <p:cNvPr id="119" name="textruta 118">
              <a:extLst>
                <a:ext uri="{FF2B5EF4-FFF2-40B4-BE49-F238E27FC236}">
                  <a16:creationId xmlns:a16="http://schemas.microsoft.com/office/drawing/2014/main" id="{7CD581F3-B873-4AC9-A012-2DF941AC2544}"/>
                </a:ext>
              </a:extLst>
            </p:cNvPr>
            <p:cNvSpPr txBox="1"/>
            <p:nvPr/>
          </p:nvSpPr>
          <p:spPr>
            <a:xfrm>
              <a:off x="2172987" y="2380401"/>
              <a:ext cx="7394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5+ hearts, 0+ hcp		</a:t>
              </a:r>
              <a:r>
                <a:rPr lang="en-US" sz="2400" b="1" dirty="0" smtClean="0">
                  <a:solidFill>
                    <a:srgbClr val="009900"/>
                  </a:solidFill>
                </a:rPr>
                <a:t>Forcing</a:t>
              </a:r>
              <a:r>
                <a:rPr lang="en-US" sz="2400" dirty="0" smtClean="0">
                  <a:solidFill>
                    <a:srgbClr val="A20000"/>
                  </a:solidFill>
                </a:rPr>
                <a:t> </a:t>
              </a:r>
              <a:r>
                <a:rPr lang="en-US" sz="2000" dirty="0" smtClean="0"/>
                <a:t>(transfer to 2He)</a:t>
              </a:r>
              <a:endParaRPr lang="en-US" sz="2000" b="1" dirty="0"/>
            </a:p>
          </p:txBody>
        </p:sp>
      </p:grpSp>
      <p:grpSp>
        <p:nvGrpSpPr>
          <p:cNvPr id="6" name="Grupp 5"/>
          <p:cNvGrpSpPr/>
          <p:nvPr/>
        </p:nvGrpSpPr>
        <p:grpSpPr>
          <a:xfrm>
            <a:off x="872874" y="2885810"/>
            <a:ext cx="8694114" cy="461665"/>
            <a:chOff x="872874" y="2885810"/>
            <a:chExt cx="8694114" cy="461665"/>
          </a:xfrm>
        </p:grpSpPr>
        <p:grpSp>
          <p:nvGrpSpPr>
            <p:cNvPr id="116" name="Grupp 115"/>
            <p:cNvGrpSpPr/>
            <p:nvPr/>
          </p:nvGrpSpPr>
          <p:grpSpPr>
            <a:xfrm>
              <a:off x="872874" y="2912264"/>
              <a:ext cx="766668" cy="420445"/>
              <a:chOff x="7843932" y="3821362"/>
              <a:chExt cx="766668" cy="420445"/>
            </a:xfrm>
          </p:grpSpPr>
          <p:sp>
            <p:nvSpPr>
              <p:cNvPr id="117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843932" y="3821362"/>
                <a:ext cx="766668" cy="420445"/>
              </a:xfrm>
              <a:prstGeom prst="roundRect">
                <a:avLst/>
              </a:prstGeom>
              <a:ln w="3810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118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241874" y="3926298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20" name="textruta 119">
              <a:extLst>
                <a:ext uri="{FF2B5EF4-FFF2-40B4-BE49-F238E27FC236}">
                  <a16:creationId xmlns:a16="http://schemas.microsoft.com/office/drawing/2014/main" id="{7CD581F3-B873-4AC9-A012-2DF941AC2544}"/>
                </a:ext>
              </a:extLst>
            </p:cNvPr>
            <p:cNvSpPr txBox="1"/>
            <p:nvPr/>
          </p:nvSpPr>
          <p:spPr>
            <a:xfrm>
              <a:off x="2172987" y="2885810"/>
              <a:ext cx="7394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5+ spades, 0+ hcp		</a:t>
              </a:r>
              <a:r>
                <a:rPr lang="en-US" sz="2400" b="1" dirty="0" smtClean="0">
                  <a:solidFill>
                    <a:srgbClr val="009900"/>
                  </a:solidFill>
                </a:rPr>
                <a:t>Forcing</a:t>
              </a:r>
              <a:r>
                <a:rPr lang="en-US" sz="2400" dirty="0" smtClean="0">
                  <a:solidFill>
                    <a:srgbClr val="A20000"/>
                  </a:solidFill>
                </a:rPr>
                <a:t> </a:t>
              </a:r>
              <a:r>
                <a:rPr lang="en-US" sz="2000" dirty="0" smtClean="0"/>
                <a:t>(transfer to2Sp)</a:t>
              </a:r>
              <a:endParaRPr lang="en-US" sz="2000" b="1" dirty="0"/>
            </a:p>
          </p:txBody>
        </p:sp>
      </p:grpSp>
      <p:grpSp>
        <p:nvGrpSpPr>
          <p:cNvPr id="7" name="Grupp 6"/>
          <p:cNvGrpSpPr/>
          <p:nvPr/>
        </p:nvGrpSpPr>
        <p:grpSpPr>
          <a:xfrm>
            <a:off x="795893" y="3419209"/>
            <a:ext cx="6898753" cy="482871"/>
            <a:chOff x="795893" y="3419209"/>
            <a:chExt cx="6898753" cy="482871"/>
          </a:xfrm>
        </p:grpSpPr>
        <p:sp>
          <p:nvSpPr>
            <p:cNvPr id="121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795893" y="3425357"/>
              <a:ext cx="920630" cy="476723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2NT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123" name="textruta 122">
              <a:extLst>
                <a:ext uri="{FF2B5EF4-FFF2-40B4-BE49-F238E27FC236}">
                  <a16:creationId xmlns:a16="http://schemas.microsoft.com/office/drawing/2014/main" id="{7CD581F3-B873-4AC9-A012-2DF941AC2544}"/>
                </a:ext>
              </a:extLst>
            </p:cNvPr>
            <p:cNvSpPr txBox="1"/>
            <p:nvPr/>
          </p:nvSpPr>
          <p:spPr>
            <a:xfrm>
              <a:off x="2172987" y="3419209"/>
              <a:ext cx="55216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Balanced, 9-10 hcp		</a:t>
              </a:r>
              <a:r>
                <a:rPr lang="en-US" sz="2400" b="1" dirty="0" smtClean="0">
                  <a:solidFill>
                    <a:srgbClr val="FF9933"/>
                  </a:solidFill>
                </a:rPr>
                <a:t>Invites 3NT</a:t>
              </a:r>
              <a:endParaRPr lang="en-US" sz="2400" b="1" dirty="0">
                <a:solidFill>
                  <a:srgbClr val="FF9933"/>
                </a:solidFill>
              </a:endParaRPr>
            </a:p>
          </p:txBody>
        </p:sp>
      </p:grpSp>
      <p:grpSp>
        <p:nvGrpSpPr>
          <p:cNvPr id="9" name="Grupp 8"/>
          <p:cNvGrpSpPr/>
          <p:nvPr/>
        </p:nvGrpSpPr>
        <p:grpSpPr>
          <a:xfrm>
            <a:off x="795893" y="4523334"/>
            <a:ext cx="6898753" cy="517488"/>
            <a:chOff x="795893" y="4523334"/>
            <a:chExt cx="6898753" cy="517488"/>
          </a:xfrm>
        </p:grpSpPr>
        <p:sp>
          <p:nvSpPr>
            <p:cNvPr id="122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795893" y="4564099"/>
              <a:ext cx="920630" cy="476723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4NT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124" name="textruta 123">
              <a:extLst>
                <a:ext uri="{FF2B5EF4-FFF2-40B4-BE49-F238E27FC236}">
                  <a16:creationId xmlns:a16="http://schemas.microsoft.com/office/drawing/2014/main" id="{7CD581F3-B873-4AC9-A012-2DF941AC2544}"/>
                </a:ext>
              </a:extLst>
            </p:cNvPr>
            <p:cNvSpPr txBox="1"/>
            <p:nvPr/>
          </p:nvSpPr>
          <p:spPr>
            <a:xfrm>
              <a:off x="2172987" y="4523334"/>
              <a:ext cx="55216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Balanced, 16-17 hcp		</a:t>
              </a:r>
              <a:r>
                <a:rPr lang="en-US" sz="2400" b="1" dirty="0" smtClean="0">
                  <a:solidFill>
                    <a:srgbClr val="FF9933"/>
                  </a:solidFill>
                </a:rPr>
                <a:t>Invites 6NT</a:t>
              </a:r>
              <a:endParaRPr lang="en-US" sz="2400" b="1" dirty="0">
                <a:solidFill>
                  <a:srgbClr val="FF9933"/>
                </a:solidFill>
              </a:endParaRPr>
            </a:p>
          </p:txBody>
        </p:sp>
      </p:grpSp>
      <p:grpSp>
        <p:nvGrpSpPr>
          <p:cNvPr id="8" name="Grupp 7"/>
          <p:cNvGrpSpPr/>
          <p:nvPr/>
        </p:nvGrpSpPr>
        <p:grpSpPr>
          <a:xfrm>
            <a:off x="795893" y="3980602"/>
            <a:ext cx="6898753" cy="490849"/>
            <a:chOff x="795893" y="3980602"/>
            <a:chExt cx="6898753" cy="490849"/>
          </a:xfrm>
        </p:grpSpPr>
        <p:sp>
          <p:nvSpPr>
            <p:cNvPr id="125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795893" y="3994728"/>
              <a:ext cx="920630" cy="476723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3NT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128" name="textruta 127">
              <a:extLst>
                <a:ext uri="{FF2B5EF4-FFF2-40B4-BE49-F238E27FC236}">
                  <a16:creationId xmlns:a16="http://schemas.microsoft.com/office/drawing/2014/main" id="{7CD581F3-B873-4AC9-A012-2DF941AC2544}"/>
                </a:ext>
              </a:extLst>
            </p:cNvPr>
            <p:cNvSpPr txBox="1"/>
            <p:nvPr/>
          </p:nvSpPr>
          <p:spPr>
            <a:xfrm>
              <a:off x="2172987" y="3980602"/>
              <a:ext cx="55216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Balanced, 11-15 hcp		</a:t>
              </a:r>
              <a:r>
                <a:rPr lang="en-US" sz="2400" dirty="0" smtClean="0">
                  <a:solidFill>
                    <a:srgbClr val="A20000"/>
                  </a:solidFill>
                </a:rPr>
                <a:t>Final contract</a:t>
              </a:r>
              <a:endParaRPr lang="en-US" sz="2400" b="1" dirty="0">
                <a:solidFill>
                  <a:srgbClr val="A20000"/>
                </a:solidFill>
              </a:endParaRPr>
            </a:p>
          </p:txBody>
        </p:sp>
      </p:grpSp>
      <p:grpSp>
        <p:nvGrpSpPr>
          <p:cNvPr id="10" name="Grupp 9"/>
          <p:cNvGrpSpPr/>
          <p:nvPr/>
        </p:nvGrpSpPr>
        <p:grpSpPr>
          <a:xfrm>
            <a:off x="795893" y="5131380"/>
            <a:ext cx="6898753" cy="478813"/>
            <a:chOff x="795893" y="5131380"/>
            <a:chExt cx="6898753" cy="478813"/>
          </a:xfrm>
        </p:grpSpPr>
        <p:sp>
          <p:nvSpPr>
            <p:cNvPr id="126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795893" y="5133470"/>
              <a:ext cx="920630" cy="476723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6NT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129" name="textruta 128">
              <a:extLst>
                <a:ext uri="{FF2B5EF4-FFF2-40B4-BE49-F238E27FC236}">
                  <a16:creationId xmlns:a16="http://schemas.microsoft.com/office/drawing/2014/main" id="{7CD581F3-B873-4AC9-A012-2DF941AC2544}"/>
                </a:ext>
              </a:extLst>
            </p:cNvPr>
            <p:cNvSpPr txBox="1"/>
            <p:nvPr/>
          </p:nvSpPr>
          <p:spPr>
            <a:xfrm>
              <a:off x="2172987" y="5131380"/>
              <a:ext cx="55216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Balanced, 18-20 hcp		</a:t>
              </a:r>
              <a:r>
                <a:rPr lang="en-US" sz="2400" dirty="0" smtClean="0">
                  <a:solidFill>
                    <a:srgbClr val="A20000"/>
                  </a:solidFill>
                </a:rPr>
                <a:t>Final contract</a:t>
              </a:r>
              <a:endParaRPr lang="en-US" sz="2400" b="1" dirty="0">
                <a:solidFill>
                  <a:srgbClr val="A20000"/>
                </a:solidFill>
              </a:endParaRPr>
            </a:p>
          </p:txBody>
        </p:sp>
      </p:grpSp>
      <p:grpSp>
        <p:nvGrpSpPr>
          <p:cNvPr id="11" name="Grupp 10"/>
          <p:cNvGrpSpPr/>
          <p:nvPr/>
        </p:nvGrpSpPr>
        <p:grpSpPr>
          <a:xfrm>
            <a:off x="795893" y="5702103"/>
            <a:ext cx="6892532" cy="477465"/>
            <a:chOff x="795893" y="5702103"/>
            <a:chExt cx="6892532" cy="477465"/>
          </a:xfrm>
        </p:grpSpPr>
        <p:sp>
          <p:nvSpPr>
            <p:cNvPr id="127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795893" y="5702845"/>
              <a:ext cx="920630" cy="476723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7NT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130" name="textruta 129">
              <a:extLst>
                <a:ext uri="{FF2B5EF4-FFF2-40B4-BE49-F238E27FC236}">
                  <a16:creationId xmlns:a16="http://schemas.microsoft.com/office/drawing/2014/main" id="{7CD581F3-B873-4AC9-A012-2DF941AC2544}"/>
                </a:ext>
              </a:extLst>
            </p:cNvPr>
            <p:cNvSpPr txBox="1"/>
            <p:nvPr/>
          </p:nvSpPr>
          <p:spPr>
            <a:xfrm>
              <a:off x="2166766" y="5702103"/>
              <a:ext cx="55216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Balanced, 21+ hcp		</a:t>
              </a:r>
              <a:r>
                <a:rPr lang="en-US" sz="2400" dirty="0" smtClean="0">
                  <a:solidFill>
                    <a:srgbClr val="A20000"/>
                  </a:solidFill>
                </a:rPr>
                <a:t>Final contract</a:t>
              </a:r>
              <a:endParaRPr lang="en-US" sz="2400" b="1" dirty="0">
                <a:solidFill>
                  <a:srgbClr val="A2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541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1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8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317" y="214969"/>
            <a:ext cx="9241654" cy="784944"/>
          </a:xfrm>
        </p:spPr>
        <p:txBody>
          <a:bodyPr>
            <a:normAutofit/>
          </a:bodyPr>
          <a:lstStyle/>
          <a:p>
            <a:pPr>
              <a:tabLst>
                <a:tab pos="361950" algn="l"/>
              </a:tabLst>
            </a:pPr>
            <a:r>
              <a:rPr lang="en-US" sz="4000" b="1" dirty="0" smtClean="0">
                <a:latin typeface="Arial Black" panose="020B0A04020102020204" pitchFamily="34" charset="0"/>
              </a:rPr>
              <a:t>Summary Lesson 9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sp>
        <p:nvSpPr>
          <p:cNvPr id="32" name="textruta 31">
            <a:extLst>
              <a:ext uri="{FF2B5EF4-FFF2-40B4-BE49-F238E27FC236}">
                <a16:creationId xmlns:a16="http://schemas.microsoft.com/office/drawing/2014/main" id="{95EB7399-0CC8-495D-8F05-0010FABBD9F7}"/>
              </a:ext>
            </a:extLst>
          </p:cNvPr>
          <p:cNvSpPr txBox="1"/>
          <p:nvPr/>
        </p:nvSpPr>
        <p:spPr>
          <a:xfrm>
            <a:off x="529072" y="3690348"/>
            <a:ext cx="8050152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>
              <a:lnSpc>
                <a:spcPts val="2400"/>
              </a:lnSpc>
              <a:tabLst>
                <a:tab pos="2062163" algn="l"/>
                <a:tab pos="4303713" algn="l"/>
              </a:tabLst>
            </a:pPr>
            <a:r>
              <a:rPr lang="en-US" sz="2400" b="1" dirty="0" smtClean="0"/>
              <a:t>Bid	Meaning</a:t>
            </a:r>
            <a:endParaRPr lang="en-US" sz="2400" b="1" dirty="0"/>
          </a:p>
        </p:txBody>
      </p:sp>
      <p:sp>
        <p:nvSpPr>
          <p:cNvPr id="39" name="textruta 38"/>
          <p:cNvSpPr txBox="1"/>
          <p:nvPr/>
        </p:nvSpPr>
        <p:spPr>
          <a:xfrm>
            <a:off x="542218" y="964975"/>
            <a:ext cx="2521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After opening 1NT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5" name="Grupp 4"/>
          <p:cNvGrpSpPr/>
          <p:nvPr/>
        </p:nvGrpSpPr>
        <p:grpSpPr>
          <a:xfrm>
            <a:off x="625964" y="1371192"/>
            <a:ext cx="8863269" cy="1763892"/>
            <a:chOff x="625964" y="1371192"/>
            <a:chExt cx="8863269" cy="1763892"/>
          </a:xfrm>
        </p:grpSpPr>
        <p:cxnSp>
          <p:nvCxnSpPr>
            <p:cNvPr id="51" name="Rak koppling 32">
              <a:extLst>
                <a:ext uri="{FF2B5EF4-FFF2-40B4-BE49-F238E27FC236}">
                  <a16:creationId xmlns:a16="http://schemas.microsoft.com/office/drawing/2014/main" id="{CDAF0954-6057-4D0C-B717-ACD802F82FA2}"/>
                </a:ext>
              </a:extLst>
            </p:cNvPr>
            <p:cNvCxnSpPr/>
            <p:nvPr/>
          </p:nvCxnSpPr>
          <p:spPr>
            <a:xfrm>
              <a:off x="632187" y="3122241"/>
              <a:ext cx="8857046" cy="12843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ak koppling 32">
              <a:extLst>
                <a:ext uri="{FF2B5EF4-FFF2-40B4-BE49-F238E27FC236}">
                  <a16:creationId xmlns:a16="http://schemas.microsoft.com/office/drawing/2014/main" id="{CDAF0954-6057-4D0C-B717-ACD802F82FA2}"/>
                </a:ext>
              </a:extLst>
            </p:cNvPr>
            <p:cNvCxnSpPr/>
            <p:nvPr/>
          </p:nvCxnSpPr>
          <p:spPr>
            <a:xfrm>
              <a:off x="625964" y="1371192"/>
              <a:ext cx="8857046" cy="12843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textruta 64"/>
          <p:cNvSpPr txBox="1"/>
          <p:nvPr/>
        </p:nvSpPr>
        <p:spPr>
          <a:xfrm>
            <a:off x="610639" y="3282078"/>
            <a:ext cx="4209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Opener’s responses to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Stayman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9" name="Grupp 8"/>
          <p:cNvGrpSpPr/>
          <p:nvPr/>
        </p:nvGrpSpPr>
        <p:grpSpPr>
          <a:xfrm>
            <a:off x="635294" y="4067743"/>
            <a:ext cx="8857046" cy="1627038"/>
            <a:chOff x="635294" y="4067743"/>
            <a:chExt cx="8857046" cy="1627038"/>
          </a:xfrm>
        </p:grpSpPr>
        <p:cxnSp>
          <p:nvCxnSpPr>
            <p:cNvPr id="66" name="Rak koppling 32">
              <a:extLst>
                <a:ext uri="{FF2B5EF4-FFF2-40B4-BE49-F238E27FC236}">
                  <a16:creationId xmlns:a16="http://schemas.microsoft.com/office/drawing/2014/main" id="{CDAF0954-6057-4D0C-B717-ACD802F82FA2}"/>
                </a:ext>
              </a:extLst>
            </p:cNvPr>
            <p:cNvCxnSpPr/>
            <p:nvPr/>
          </p:nvCxnSpPr>
          <p:spPr>
            <a:xfrm>
              <a:off x="635294" y="4067743"/>
              <a:ext cx="8857046" cy="12843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Rak koppling 32">
              <a:extLst>
                <a:ext uri="{FF2B5EF4-FFF2-40B4-BE49-F238E27FC236}">
                  <a16:creationId xmlns:a16="http://schemas.microsoft.com/office/drawing/2014/main" id="{CDAF0954-6057-4D0C-B717-ACD802F82FA2}"/>
                </a:ext>
              </a:extLst>
            </p:cNvPr>
            <p:cNvCxnSpPr/>
            <p:nvPr/>
          </p:nvCxnSpPr>
          <p:spPr>
            <a:xfrm>
              <a:off x="635294" y="5681938"/>
              <a:ext cx="8857046" cy="12843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upp 3"/>
          <p:cNvGrpSpPr/>
          <p:nvPr/>
        </p:nvGrpSpPr>
        <p:grpSpPr>
          <a:xfrm>
            <a:off x="686648" y="2028504"/>
            <a:ext cx="8868379" cy="451827"/>
            <a:chOff x="639513" y="2028504"/>
            <a:chExt cx="8868379" cy="451827"/>
          </a:xfrm>
        </p:grpSpPr>
        <p:sp>
          <p:nvSpPr>
            <p:cNvPr id="53" name="textruta 52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1586202" y="2075925"/>
              <a:ext cx="7921690" cy="404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00"/>
                </a:lnSpc>
                <a:tabLst>
                  <a:tab pos="2157413" algn="l"/>
                  <a:tab pos="4303713" algn="l"/>
                </a:tabLst>
              </a:pPr>
              <a:r>
                <a:rPr lang="en-US" sz="2400" dirty="0" smtClean="0"/>
                <a:t>Transfer to 2He. Responder may </a:t>
              </a:r>
              <a:r>
                <a:rPr lang="en-US" sz="2400" dirty="0" smtClean="0">
                  <a:solidFill>
                    <a:srgbClr val="C00000"/>
                  </a:solidFill>
                </a:rPr>
                <a:t>pass</a:t>
              </a:r>
              <a:r>
                <a:rPr lang="en-US" sz="2400" dirty="0" smtClean="0"/>
                <a:t>, </a:t>
              </a:r>
              <a:r>
                <a:rPr lang="en-US" sz="2400" dirty="0" smtClean="0">
                  <a:solidFill>
                    <a:srgbClr val="009900"/>
                  </a:solidFill>
                </a:rPr>
                <a:t>invite</a:t>
              </a:r>
              <a:r>
                <a:rPr lang="en-US" sz="2400" dirty="0" smtClean="0"/>
                <a:t> or </a:t>
              </a:r>
              <a:r>
                <a:rPr lang="en-US" sz="2400" dirty="0" smtClean="0">
                  <a:solidFill>
                    <a:srgbClr val="A20000"/>
                  </a:solidFill>
                </a:rPr>
                <a:t>bid game</a:t>
              </a:r>
              <a:endParaRPr lang="en-US" sz="2400" dirty="0">
                <a:solidFill>
                  <a:srgbClr val="A20000"/>
                </a:solidFill>
              </a:endParaRPr>
            </a:p>
          </p:txBody>
        </p:sp>
        <p:grpSp>
          <p:nvGrpSpPr>
            <p:cNvPr id="45" name="Grupp 44"/>
            <p:cNvGrpSpPr/>
            <p:nvPr/>
          </p:nvGrpSpPr>
          <p:grpSpPr>
            <a:xfrm>
              <a:off x="639513" y="2028504"/>
              <a:ext cx="770711" cy="432092"/>
              <a:chOff x="3222169" y="3772463"/>
              <a:chExt cx="770711" cy="432092"/>
            </a:xfrm>
          </p:grpSpPr>
          <p:sp>
            <p:nvSpPr>
              <p:cNvPr id="46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3222169" y="3772463"/>
                <a:ext cx="770711" cy="432092"/>
              </a:xfrm>
              <a:prstGeom prst="roundRect">
                <a:avLst/>
              </a:prstGeom>
              <a:ln w="3810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CC66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3400" b="1" dirty="0">
                  <a:solidFill>
                    <a:srgbClr val="CC6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47" name="Freeform 22">
                <a:extLst>
                  <a:ext uri="{FF2B5EF4-FFF2-40B4-BE49-F238E27FC236}">
                    <a16:creationId xmlns:a16="http://schemas.microsoft.com/office/drawing/2014/main" id="{ADD459F6-EFDB-4E0C-958A-04E3C3503EA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3609141" y="3878530"/>
                <a:ext cx="230158" cy="221978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2000"/>
              <a:lstStyle/>
              <a:p>
                <a:endParaRPr lang="en-US" dirty="0"/>
              </a:p>
            </p:txBody>
          </p:sp>
        </p:grpSp>
      </p:grpSp>
      <p:grpSp>
        <p:nvGrpSpPr>
          <p:cNvPr id="6" name="Grupp 5"/>
          <p:cNvGrpSpPr/>
          <p:nvPr/>
        </p:nvGrpSpPr>
        <p:grpSpPr>
          <a:xfrm>
            <a:off x="686648" y="1473270"/>
            <a:ext cx="7203146" cy="423019"/>
            <a:chOff x="671109" y="1473270"/>
            <a:chExt cx="7203146" cy="423019"/>
          </a:xfrm>
        </p:grpSpPr>
        <p:sp>
          <p:nvSpPr>
            <p:cNvPr id="62" name="textruta 61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1633252" y="1482576"/>
              <a:ext cx="6241003" cy="404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00"/>
                </a:lnSpc>
                <a:tabLst>
                  <a:tab pos="2157413" algn="l"/>
                  <a:tab pos="4303713" algn="l"/>
                </a:tabLst>
              </a:pPr>
              <a:r>
                <a:rPr lang="en-US" sz="2400" dirty="0" err="1" smtClean="0"/>
                <a:t>Stayman</a:t>
              </a:r>
              <a:r>
                <a:rPr lang="en-US" sz="2400" dirty="0" smtClean="0"/>
                <a:t> – see responses below</a:t>
              </a:r>
              <a:endParaRPr lang="en-US" sz="2400" dirty="0"/>
            </a:p>
          </p:txBody>
        </p:sp>
        <p:grpSp>
          <p:nvGrpSpPr>
            <p:cNvPr id="48" name="Grupp 47"/>
            <p:cNvGrpSpPr/>
            <p:nvPr/>
          </p:nvGrpSpPr>
          <p:grpSpPr>
            <a:xfrm>
              <a:off x="671109" y="1473270"/>
              <a:ext cx="772422" cy="423019"/>
              <a:chOff x="4894318" y="3802701"/>
              <a:chExt cx="772422" cy="423019"/>
            </a:xfrm>
          </p:grpSpPr>
          <p:sp>
            <p:nvSpPr>
              <p:cNvPr id="49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4894318" y="3802701"/>
                <a:ext cx="772422" cy="423019"/>
              </a:xfrm>
              <a:prstGeom prst="roundRect">
                <a:avLst/>
              </a:prstGeom>
              <a:ln w="3810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3A6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3400" b="1" dirty="0">
                  <a:solidFill>
                    <a:srgbClr val="03A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0" name="Freeform 23" descr="90 %">
                <a:extLst>
                  <a:ext uri="{FF2B5EF4-FFF2-40B4-BE49-F238E27FC236}">
                    <a16:creationId xmlns:a16="http://schemas.microsoft.com/office/drawing/2014/main" id="{335CBF56-C075-49AB-89C4-5C21B2549EFB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5283677" y="3905870"/>
                <a:ext cx="240239" cy="222937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rgbClr val="0CB303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</p:grpSp>
      <p:grpSp>
        <p:nvGrpSpPr>
          <p:cNvPr id="7" name="Grupp 6"/>
          <p:cNvGrpSpPr/>
          <p:nvPr/>
        </p:nvGrpSpPr>
        <p:grpSpPr>
          <a:xfrm>
            <a:off x="686648" y="2600025"/>
            <a:ext cx="8878479" cy="420445"/>
            <a:chOff x="641854" y="2600025"/>
            <a:chExt cx="8878479" cy="420445"/>
          </a:xfrm>
        </p:grpSpPr>
        <p:sp>
          <p:nvSpPr>
            <p:cNvPr id="63" name="textruta 62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1598643" y="2608044"/>
              <a:ext cx="7921690" cy="404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00"/>
                </a:lnSpc>
                <a:tabLst>
                  <a:tab pos="2157413" algn="l"/>
                  <a:tab pos="4303713" algn="l"/>
                </a:tabLst>
              </a:pPr>
              <a:r>
                <a:rPr lang="en-US" sz="2400" dirty="0" smtClean="0"/>
                <a:t>Transfer to 2Sp. Responder may </a:t>
              </a:r>
              <a:r>
                <a:rPr lang="en-US" sz="2400" dirty="0" smtClean="0">
                  <a:solidFill>
                    <a:srgbClr val="C00000"/>
                  </a:solidFill>
                </a:rPr>
                <a:t>pass</a:t>
              </a:r>
              <a:r>
                <a:rPr lang="en-US" sz="2400" dirty="0" smtClean="0"/>
                <a:t>, </a:t>
              </a:r>
              <a:r>
                <a:rPr lang="en-US" sz="2400" dirty="0" smtClean="0">
                  <a:solidFill>
                    <a:srgbClr val="009900"/>
                  </a:solidFill>
                </a:rPr>
                <a:t>invite</a:t>
              </a:r>
              <a:r>
                <a:rPr lang="en-US" sz="2400" dirty="0" smtClean="0"/>
                <a:t> or </a:t>
              </a:r>
              <a:r>
                <a:rPr lang="en-US" sz="2400" dirty="0" smtClean="0">
                  <a:solidFill>
                    <a:srgbClr val="A20000"/>
                  </a:solidFill>
                </a:rPr>
                <a:t>bid game</a:t>
              </a:r>
              <a:endParaRPr lang="en-US" sz="2400" dirty="0">
                <a:solidFill>
                  <a:srgbClr val="A20000"/>
                </a:solidFill>
              </a:endParaRPr>
            </a:p>
          </p:txBody>
        </p:sp>
        <p:grpSp>
          <p:nvGrpSpPr>
            <p:cNvPr id="52" name="Grupp 51"/>
            <p:cNvGrpSpPr/>
            <p:nvPr/>
          </p:nvGrpSpPr>
          <p:grpSpPr>
            <a:xfrm>
              <a:off x="641854" y="2600025"/>
              <a:ext cx="766668" cy="420445"/>
              <a:chOff x="7843932" y="3821362"/>
              <a:chExt cx="766668" cy="420445"/>
            </a:xfrm>
          </p:grpSpPr>
          <p:sp>
            <p:nvSpPr>
              <p:cNvPr id="57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843932" y="3821362"/>
                <a:ext cx="766668" cy="420445"/>
              </a:xfrm>
              <a:prstGeom prst="roundRect">
                <a:avLst/>
              </a:prstGeom>
              <a:ln w="3810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8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241874" y="3926298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8" name="Grupp 7"/>
          <p:cNvGrpSpPr/>
          <p:nvPr/>
        </p:nvGrpSpPr>
        <p:grpSpPr>
          <a:xfrm>
            <a:off x="684787" y="4161415"/>
            <a:ext cx="8153625" cy="432092"/>
            <a:chOff x="684787" y="4161415"/>
            <a:chExt cx="8153625" cy="432092"/>
          </a:xfrm>
        </p:grpSpPr>
        <p:sp>
          <p:nvSpPr>
            <p:cNvPr id="38" name="textruta 37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2597409" y="4175258"/>
              <a:ext cx="6241003" cy="404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00"/>
                </a:lnSpc>
                <a:tabLst>
                  <a:tab pos="2157413" algn="l"/>
                  <a:tab pos="4303713" algn="l"/>
                </a:tabLst>
              </a:pPr>
              <a:r>
                <a:rPr lang="en-US" sz="2400" dirty="0" smtClean="0"/>
                <a:t>No four-card hearts or spades</a:t>
              </a:r>
              <a:endParaRPr lang="en-US" sz="2400" dirty="0"/>
            </a:p>
          </p:txBody>
        </p:sp>
        <p:grpSp>
          <p:nvGrpSpPr>
            <p:cNvPr id="69" name="Grupp 68"/>
            <p:cNvGrpSpPr/>
            <p:nvPr/>
          </p:nvGrpSpPr>
          <p:grpSpPr>
            <a:xfrm>
              <a:off x="684787" y="4161415"/>
              <a:ext cx="770711" cy="432092"/>
              <a:chOff x="3069769" y="690589"/>
              <a:chExt cx="770711" cy="432092"/>
            </a:xfrm>
          </p:grpSpPr>
          <p:sp>
            <p:nvSpPr>
              <p:cNvPr id="70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3069769" y="690589"/>
                <a:ext cx="770711" cy="432092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CC66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3400" b="1" dirty="0">
                  <a:solidFill>
                    <a:srgbClr val="CC6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71" name="Freeform 22">
                <a:extLst>
                  <a:ext uri="{FF2B5EF4-FFF2-40B4-BE49-F238E27FC236}">
                    <a16:creationId xmlns:a16="http://schemas.microsoft.com/office/drawing/2014/main" id="{ADD459F6-EFDB-4E0C-958A-04E3C3503EA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3456741" y="796656"/>
                <a:ext cx="230158" cy="221978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2000"/>
              <a:lstStyle/>
              <a:p>
                <a:endParaRPr lang="en-US" dirty="0"/>
              </a:p>
            </p:txBody>
          </p:sp>
        </p:grpSp>
      </p:grpSp>
      <p:grpSp>
        <p:nvGrpSpPr>
          <p:cNvPr id="16" name="Grupp 15"/>
          <p:cNvGrpSpPr/>
          <p:nvPr/>
        </p:nvGrpSpPr>
        <p:grpSpPr>
          <a:xfrm>
            <a:off x="675008" y="5174206"/>
            <a:ext cx="5772440" cy="423021"/>
            <a:chOff x="675008" y="5174206"/>
            <a:chExt cx="5772440" cy="423021"/>
          </a:xfrm>
        </p:grpSpPr>
        <p:sp>
          <p:nvSpPr>
            <p:cNvPr id="29" name="textruta 28">
              <a:extLst>
                <a:ext uri="{FF2B5EF4-FFF2-40B4-BE49-F238E27FC236}">
                  <a16:creationId xmlns:a16="http://schemas.microsoft.com/office/drawing/2014/main" id="{AAFE5006-DCAE-42A7-9D93-1ECEA38099F6}"/>
                </a:ext>
              </a:extLst>
            </p:cNvPr>
            <p:cNvSpPr txBox="1"/>
            <p:nvPr/>
          </p:nvSpPr>
          <p:spPr>
            <a:xfrm>
              <a:off x="2569113" y="5183513"/>
              <a:ext cx="3878335" cy="404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00"/>
                </a:lnSpc>
                <a:tabLst>
                  <a:tab pos="2157413" algn="l"/>
                  <a:tab pos="4303713" algn="l"/>
                </a:tabLst>
              </a:pPr>
              <a:r>
                <a:rPr lang="en-US" sz="2400" dirty="0" smtClean="0"/>
                <a:t>Four or five spades</a:t>
              </a:r>
              <a:endParaRPr lang="en-US" sz="2400" dirty="0"/>
            </a:p>
          </p:txBody>
        </p:sp>
        <p:grpSp>
          <p:nvGrpSpPr>
            <p:cNvPr id="75" name="Grupp 74"/>
            <p:cNvGrpSpPr/>
            <p:nvPr/>
          </p:nvGrpSpPr>
          <p:grpSpPr>
            <a:xfrm>
              <a:off x="675008" y="5174206"/>
              <a:ext cx="782219" cy="423021"/>
              <a:chOff x="6151981" y="712359"/>
              <a:chExt cx="782219" cy="423021"/>
            </a:xfrm>
          </p:grpSpPr>
          <p:sp>
            <p:nvSpPr>
              <p:cNvPr id="76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6151981" y="712359"/>
                <a:ext cx="782219" cy="423021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2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77" name="Freeform 20" descr="90 %">
                <a:extLst>
                  <a:ext uri="{FF2B5EF4-FFF2-40B4-BE49-F238E27FC236}">
                    <a16:creationId xmlns:a16="http://schemas.microsoft.com/office/drawing/2014/main" id="{44F978CB-A69D-490A-B68C-EA40D3B61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0432" y="812179"/>
                <a:ext cx="210037" cy="218341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3" name="Grupp 2"/>
          <p:cNvGrpSpPr/>
          <p:nvPr/>
        </p:nvGrpSpPr>
        <p:grpSpPr>
          <a:xfrm>
            <a:off x="687705" y="4672782"/>
            <a:ext cx="7989764" cy="420445"/>
            <a:chOff x="687705" y="4672782"/>
            <a:chExt cx="7989764" cy="420445"/>
          </a:xfrm>
        </p:grpSpPr>
        <p:sp>
          <p:nvSpPr>
            <p:cNvPr id="27" name="textruta 26">
              <a:extLst>
                <a:ext uri="{FF2B5EF4-FFF2-40B4-BE49-F238E27FC236}">
                  <a16:creationId xmlns:a16="http://schemas.microsoft.com/office/drawing/2014/main" id="{2A3215EE-D15D-48C2-A11C-558A665C4D1B}"/>
                </a:ext>
              </a:extLst>
            </p:cNvPr>
            <p:cNvSpPr txBox="1"/>
            <p:nvPr/>
          </p:nvSpPr>
          <p:spPr>
            <a:xfrm>
              <a:off x="2568195" y="4682949"/>
              <a:ext cx="6109274" cy="404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00"/>
                </a:lnSpc>
                <a:tabLst>
                  <a:tab pos="2157413" algn="l"/>
                  <a:tab pos="4303713" algn="l"/>
                </a:tabLst>
              </a:pPr>
              <a:r>
                <a:rPr lang="en-US" sz="2400" dirty="0" smtClean="0"/>
                <a:t>Four or five hearts, or 44 in majors</a:t>
              </a:r>
              <a:endParaRPr lang="en-US" sz="2400" dirty="0"/>
            </a:p>
          </p:txBody>
        </p:sp>
        <p:sp>
          <p:nvSpPr>
            <p:cNvPr id="79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87705" y="4672782"/>
              <a:ext cx="766668" cy="42044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2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0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1085647" y="4777718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6430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9" grpId="0"/>
      <p:bldP spid="65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6010</TotalTime>
  <Words>355</Words>
  <Application>Microsoft Office PowerPoint</Application>
  <PresentationFormat>A4 Paper (210x297 mm)</PresentationFormat>
  <Paragraphs>165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MS PGothic</vt:lpstr>
      <vt:lpstr>Arial</vt:lpstr>
      <vt:lpstr>Arial Black</vt:lpstr>
      <vt:lpstr>Berlin Sans FB Demi</vt:lpstr>
      <vt:lpstr>Calibri</vt:lpstr>
      <vt:lpstr>Calibri Light</vt:lpstr>
      <vt:lpstr>Comic Sans MS</vt:lpstr>
      <vt:lpstr>Stag Medium</vt:lpstr>
      <vt:lpstr>Symbol</vt:lpstr>
      <vt:lpstr>Tahoma</vt:lpstr>
      <vt:lpstr>Wingdings</vt:lpstr>
      <vt:lpstr>Office-tema</vt:lpstr>
      <vt:lpstr>PowerPoint Presentation</vt:lpstr>
      <vt:lpstr>Transfers </vt:lpstr>
      <vt:lpstr>Example</vt:lpstr>
      <vt:lpstr>Stayman </vt:lpstr>
      <vt:lpstr>Example</vt:lpstr>
      <vt:lpstr>Stayman</vt:lpstr>
      <vt:lpstr>Bidding Summary for 1NT</vt:lpstr>
      <vt:lpstr>Summary Lesson 9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Janne</dc:creator>
  <cp:lastModifiedBy>Jan Eric Larsson</cp:lastModifiedBy>
  <cp:revision>376</cp:revision>
  <cp:lastPrinted>2017-11-26T19:34:16Z</cp:lastPrinted>
  <dcterms:created xsi:type="dcterms:W3CDTF">2017-05-29T10:48:30Z</dcterms:created>
  <dcterms:modified xsi:type="dcterms:W3CDTF">2018-10-27T10:10:45Z</dcterms:modified>
</cp:coreProperties>
</file>