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85" r:id="rId1"/>
  </p:sldMasterIdLst>
  <p:sldIdLst>
    <p:sldId id="257" r:id="rId2"/>
    <p:sldId id="263" r:id="rId3"/>
    <p:sldId id="261" r:id="rId4"/>
    <p:sldId id="262" r:id="rId5"/>
  </p:sldIdLst>
  <p:sldSz cx="9906000" cy="6858000" type="A4"/>
  <p:notesSz cx="6797675" cy="9926638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B303"/>
    <a:srgbClr val="006600"/>
    <a:srgbClr val="03A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398" autoAdjust="0"/>
    <p:restoredTop sz="94660"/>
  </p:normalViewPr>
  <p:slideViewPr>
    <p:cSldViewPr>
      <p:cViewPr varScale="1">
        <p:scale>
          <a:sx n="72" d="100"/>
          <a:sy n="72" d="100"/>
        </p:scale>
        <p:origin x="107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 6"/>
          <p:cNvGrpSpPr/>
          <p:nvPr userDrawn="1"/>
        </p:nvGrpSpPr>
        <p:grpSpPr>
          <a:xfrm>
            <a:off x="1668000" y="1404000"/>
            <a:ext cx="6615000" cy="2538664"/>
            <a:chOff x="1287000" y="1404000"/>
            <a:chExt cx="6615000" cy="2538664"/>
          </a:xfrm>
        </p:grpSpPr>
        <p:sp>
          <p:nvSpPr>
            <p:cNvPr id="8" name="textruta 7"/>
            <p:cNvSpPr txBox="1"/>
            <p:nvPr/>
          </p:nvSpPr>
          <p:spPr>
            <a:xfrm>
              <a:off x="1287000" y="1404000"/>
              <a:ext cx="6615000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11500" dirty="0">
                  <a:latin typeface="Berlin Sans FB Demi" panose="020E0802020502020306" pitchFamily="34" charset="0"/>
                </a:rPr>
                <a:t>BRIDGE</a:t>
              </a:r>
              <a:endParaRPr lang="sv-SE" sz="8000" dirty="0">
                <a:latin typeface="Berlin Sans FB Demi" panose="020E0802020502020306" pitchFamily="34" charset="0"/>
              </a:endParaRPr>
            </a:p>
          </p:txBody>
        </p:sp>
        <p:sp>
          <p:nvSpPr>
            <p:cNvPr id="9" name="textruta 8"/>
            <p:cNvSpPr txBox="1"/>
            <p:nvPr/>
          </p:nvSpPr>
          <p:spPr>
            <a:xfrm>
              <a:off x="2031940" y="3204000"/>
              <a:ext cx="5125121" cy="73866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4200" dirty="0">
                  <a:solidFill>
                    <a:schemeClr val="bg1"/>
                  </a:solidFill>
                  <a:latin typeface="Berlin Sans FB Demi" panose="020E0802020502020306" pitchFamily="34" charset="0"/>
                </a:rPr>
                <a:t>THE #1 MIND SPORT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30489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2019-03-13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70595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2019-03-13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155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2019-03-13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665770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40001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2019-03-13</a:t>
            </a:fld>
            <a:endParaRPr lang="sv-S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2775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7" name="Rektangel med rundade hörn 6"/>
          <p:cNvSpPr/>
          <p:nvPr userDrawn="1"/>
        </p:nvSpPr>
        <p:spPr>
          <a:xfrm>
            <a:off x="199875" y="189000"/>
            <a:ext cx="9506250" cy="6120000"/>
          </a:xfrm>
          <a:prstGeom prst="roundRect">
            <a:avLst>
              <a:gd name="adj" fmla="val 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800" dirty="0">
              <a:solidFill>
                <a:schemeClr val="bg1"/>
              </a:solidFill>
            </a:endParaRPr>
          </a:p>
        </p:txBody>
      </p:sp>
      <p:sp>
        <p:nvSpPr>
          <p:cNvPr id="9" name="Rectangle 4"/>
          <p:cNvSpPr>
            <a:spLocks noChangeArrowheads="1"/>
          </p:cNvSpPr>
          <p:nvPr userDrawn="1"/>
        </p:nvSpPr>
        <p:spPr bwMode="auto">
          <a:xfrm>
            <a:off x="453000" y="6453788"/>
            <a:ext cx="1069204" cy="30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en-US" altLang="sv-SE" sz="1400" b="0" noProof="0" dirty="0">
                <a:latin typeface="+mn-lt"/>
              </a:rPr>
              <a:t>Lesson 3:</a:t>
            </a:r>
            <a:fld id="{780EAF18-22EA-4865-8736-E91E12192CD1}" type="slidenum">
              <a:rPr lang="en-US" altLang="sv-SE" sz="1400" b="0" noProof="0" smtClean="0">
                <a:latin typeface="+mn-lt"/>
              </a:rPr>
              <a:pPr>
                <a:defRPr/>
              </a:pPr>
              <a:t>‹#›</a:t>
            </a:fld>
            <a:endParaRPr lang="en-US" altLang="sv-SE" sz="800" b="0" noProof="0" dirty="0">
              <a:latin typeface="+mn-lt"/>
            </a:endParaRPr>
          </a:p>
        </p:txBody>
      </p:sp>
      <p:sp>
        <p:nvSpPr>
          <p:cNvPr id="10" name="textruta 9"/>
          <p:cNvSpPr txBox="1"/>
          <p:nvPr userDrawn="1"/>
        </p:nvSpPr>
        <p:spPr>
          <a:xfrm>
            <a:off x="2763215" y="6309000"/>
            <a:ext cx="4164161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sv-SE" sz="2800" dirty="0">
                <a:solidFill>
                  <a:schemeClr val="bg1"/>
                </a:solidFill>
                <a:latin typeface="Berlin Sans FB Demi" panose="020E0802020502020306" pitchFamily="34" charset="0"/>
              </a:rPr>
              <a:t>THE #1 MIND SPORT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0"/>
          </p:nvPr>
        </p:nvSpPr>
        <p:spPr>
          <a:xfrm>
            <a:off x="528937" y="1854001"/>
            <a:ext cx="8975972" cy="4277963"/>
          </a:xfrm>
        </p:spPr>
        <p:txBody>
          <a:bodyPr/>
          <a:lstStyle>
            <a:lvl1pPr marL="228600" indent="-228600">
              <a:buFont typeface="Wingdings" panose="05000000000000000000" pitchFamily="2" charset="2"/>
              <a:buChar char="Ø"/>
              <a:defRPr/>
            </a:lvl1pPr>
          </a:lstStyle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8997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2019-03-13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29087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2019-03-13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30633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2019-03-13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82979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2019-03-13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42488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2019-03-13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22913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2019-03-13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20312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2019-03-13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50954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88D90E-A4D4-46F5-A7CD-6C21E29186FD}" type="datetimeFigureOut">
              <a:rPr lang="sv-SE" smtClean="0"/>
              <a:t>2019-03-13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  <p:pic>
        <p:nvPicPr>
          <p:cNvPr id="7" name="Bildobjekt 6"/>
          <p:cNvPicPr>
            <a:picLocks noChangeAspect="1"/>
          </p:cNvPicPr>
          <p:nvPr userDrawn="1"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011"/>
          <a:stretch/>
        </p:blipFill>
        <p:spPr>
          <a:xfrm>
            <a:off x="-1" y="0"/>
            <a:ext cx="9916007" cy="6858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1621" y="6358758"/>
            <a:ext cx="609704" cy="503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983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98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84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derrubrik 2"/>
          <p:cNvSpPr>
            <a:spLocks noGrp="1"/>
          </p:cNvSpPr>
          <p:nvPr>
            <p:ph type="subTitle" idx="4294967295"/>
          </p:nvPr>
        </p:nvSpPr>
        <p:spPr>
          <a:xfrm>
            <a:off x="273001" y="6264000"/>
            <a:ext cx="1439999" cy="36000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2000" dirty="0">
                <a:latin typeface="Arial Black" panose="020B0A04020102020204" pitchFamily="34" charset="0"/>
              </a:rPr>
              <a:t>Lesson 3</a:t>
            </a:r>
          </a:p>
        </p:txBody>
      </p:sp>
      <p:sp>
        <p:nvSpPr>
          <p:cNvPr id="4" name="Underrubrik 2"/>
          <p:cNvSpPr txBox="1">
            <a:spLocks/>
          </p:cNvSpPr>
          <p:nvPr/>
        </p:nvSpPr>
        <p:spPr>
          <a:xfrm>
            <a:off x="2748000" y="4329000"/>
            <a:ext cx="4545000" cy="540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dirty="0">
                <a:latin typeface="Arial Black" panose="020B0A04020102020204" pitchFamily="34" charset="0"/>
              </a:rPr>
              <a:t>A Pairs Competition</a:t>
            </a:r>
          </a:p>
        </p:txBody>
      </p:sp>
    </p:spTree>
    <p:extLst>
      <p:ext uri="{BB962C8B-B14F-4D97-AF65-F5344CB8AC3E}">
        <p14:creationId xmlns:p14="http://schemas.microsoft.com/office/powerpoint/2010/main" val="1768727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3"/>
          <p:cNvSpPr>
            <a:spLocks noGrp="1"/>
          </p:cNvSpPr>
          <p:nvPr>
            <p:ph type="title"/>
          </p:nvPr>
        </p:nvSpPr>
        <p:spPr>
          <a:xfrm>
            <a:off x="183000" y="237424"/>
            <a:ext cx="8543925" cy="723873"/>
          </a:xfrm>
        </p:spPr>
        <p:txBody>
          <a:bodyPr>
            <a:normAutofit fontScale="90000"/>
          </a:bodyPr>
          <a:lstStyle/>
          <a:p>
            <a:r>
              <a:rPr lang="en-US" sz="4000" dirty="0">
                <a:latin typeface="Arial Black" panose="020B0A04020102020204" pitchFamily="34" charset="0"/>
              </a:rPr>
              <a:t>Different Kinds of Competitions</a:t>
            </a:r>
            <a:endParaRPr lang="en-US" sz="4000" b="1" dirty="0">
              <a:latin typeface="Arial Black" panose="020B0A04020102020204" pitchFamily="34" charset="0"/>
            </a:endParaRPr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>
          <a:xfrm>
            <a:off x="183000" y="1809000"/>
            <a:ext cx="1799999" cy="360000"/>
          </a:xfrm>
          <a:prstGeom prst="rect">
            <a:avLst/>
          </a:prstGeom>
        </p:spPr>
        <p:txBody>
          <a:bodyPr/>
          <a:lstStyle/>
          <a:p>
            <a:pPr defTabSz="762000">
              <a:spcBef>
                <a:spcPct val="20000"/>
              </a:spcBef>
              <a:buSzPct val="100000"/>
              <a:defRPr/>
            </a:pPr>
            <a:r>
              <a:rPr lang="en-US" altLang="sv-SE" sz="2400" b="1" kern="0" dirty="0">
                <a:solidFill>
                  <a:schemeClr val="accent1">
                    <a:lumMod val="50000"/>
                  </a:schemeClr>
                </a:solidFill>
                <a:cs typeface="Tahoma" pitchFamily="34" charset="0"/>
              </a:rPr>
              <a:t>Teams</a:t>
            </a:r>
          </a:p>
        </p:txBody>
      </p:sp>
      <p:sp>
        <p:nvSpPr>
          <p:cNvPr id="9" name="Rectangle 4"/>
          <p:cNvSpPr txBox="1">
            <a:spLocks noChangeArrowheads="1"/>
          </p:cNvSpPr>
          <p:nvPr/>
        </p:nvSpPr>
        <p:spPr>
          <a:xfrm>
            <a:off x="402000" y="4428811"/>
            <a:ext cx="4866000" cy="1035001"/>
          </a:xfrm>
          <a:prstGeom prst="rect">
            <a:avLst/>
          </a:prstGeom>
        </p:spPr>
        <p:txBody>
          <a:bodyPr/>
          <a:lstStyle/>
          <a:p>
            <a:pPr defTabSz="762000">
              <a:buSzPct val="100000"/>
              <a:defRPr/>
            </a:pPr>
            <a:r>
              <a:rPr lang="en-US" altLang="sv-SE" sz="2000" kern="0" dirty="0">
                <a:cs typeface="Tahoma" pitchFamily="34" charset="0"/>
              </a:rPr>
              <a:t>In teams, each team consists of four players. The home team is North-South at one table and East-West at the other. </a:t>
            </a:r>
          </a:p>
        </p:txBody>
      </p:sp>
      <p:sp>
        <p:nvSpPr>
          <p:cNvPr id="10" name="Rectangle 4"/>
          <p:cNvSpPr txBox="1">
            <a:spLocks noChangeArrowheads="1"/>
          </p:cNvSpPr>
          <p:nvPr/>
        </p:nvSpPr>
        <p:spPr>
          <a:xfrm>
            <a:off x="5413146" y="4316311"/>
            <a:ext cx="4089054" cy="1260000"/>
          </a:xfrm>
          <a:prstGeom prst="rect">
            <a:avLst/>
          </a:prstGeom>
        </p:spPr>
        <p:txBody>
          <a:bodyPr/>
          <a:lstStyle/>
          <a:p>
            <a:pPr defTabSz="762000">
              <a:buSzPct val="100000"/>
              <a:defRPr/>
            </a:pPr>
            <a:r>
              <a:rPr lang="en-US" altLang="sv-SE" sz="2000" kern="0" dirty="0">
                <a:cs typeface="Tahoma" pitchFamily="34" charset="0"/>
              </a:rPr>
              <a:t>After the match, the total IMP scores are converted to Victory Points (VP) according to another scale.</a:t>
            </a:r>
          </a:p>
        </p:txBody>
      </p:sp>
      <p:sp>
        <p:nvSpPr>
          <p:cNvPr id="12" name="Rectangle 4"/>
          <p:cNvSpPr txBox="1">
            <a:spLocks noChangeArrowheads="1"/>
          </p:cNvSpPr>
          <p:nvPr/>
        </p:nvSpPr>
        <p:spPr>
          <a:xfrm>
            <a:off x="5365173" y="2541689"/>
            <a:ext cx="4185000" cy="1341261"/>
          </a:xfrm>
          <a:prstGeom prst="rect">
            <a:avLst/>
          </a:prstGeom>
        </p:spPr>
        <p:txBody>
          <a:bodyPr/>
          <a:lstStyle/>
          <a:p>
            <a:pPr defTabSz="762000">
              <a:buSzPct val="100000"/>
              <a:defRPr/>
            </a:pPr>
            <a:r>
              <a:rPr lang="en-US" altLang="sv-SE" sz="2000" kern="0" dirty="0">
                <a:cs typeface="Tahoma" pitchFamily="34" charset="0"/>
              </a:rPr>
              <a:t>The results of each deal are compared and the difference is converted to International Match Points (IMP) according to a special scale. </a:t>
            </a:r>
          </a:p>
        </p:txBody>
      </p:sp>
      <p:sp>
        <p:nvSpPr>
          <p:cNvPr id="17" name="Rectangle 4"/>
          <p:cNvSpPr txBox="1">
            <a:spLocks noChangeArrowheads="1"/>
          </p:cNvSpPr>
          <p:nvPr/>
        </p:nvSpPr>
        <p:spPr>
          <a:xfrm>
            <a:off x="388855" y="5463812"/>
            <a:ext cx="4744145" cy="720000"/>
          </a:xfrm>
          <a:prstGeom prst="rect">
            <a:avLst/>
          </a:prstGeom>
        </p:spPr>
        <p:txBody>
          <a:bodyPr/>
          <a:lstStyle/>
          <a:p>
            <a:pPr defTabSz="762000">
              <a:buSzPct val="100000"/>
              <a:defRPr/>
            </a:pPr>
            <a:r>
              <a:rPr lang="en-US" altLang="sv-SE" sz="2000" kern="0" dirty="0">
                <a:cs typeface="Tahoma" pitchFamily="34" charset="0"/>
              </a:rPr>
              <a:t>A match contains some 20 to 24 deals and there is a break in half time.</a:t>
            </a:r>
          </a:p>
        </p:txBody>
      </p:sp>
      <p:grpSp>
        <p:nvGrpSpPr>
          <p:cNvPr id="3" name="Group 4"/>
          <p:cNvGrpSpPr>
            <a:grpSpLocks noChangeAspect="1"/>
          </p:cNvGrpSpPr>
          <p:nvPr/>
        </p:nvGrpSpPr>
        <p:grpSpPr bwMode="auto">
          <a:xfrm>
            <a:off x="273000" y="2349000"/>
            <a:ext cx="4571522" cy="2160000"/>
            <a:chOff x="484" y="1621"/>
            <a:chExt cx="2381" cy="1125"/>
          </a:xfrm>
        </p:grpSpPr>
        <p:sp>
          <p:nvSpPr>
            <p:cNvPr id="4" name="AutoShape 3"/>
            <p:cNvSpPr>
              <a:spLocks noChangeAspect="1" noChangeArrowheads="1" noTextEdit="1"/>
            </p:cNvSpPr>
            <p:nvPr/>
          </p:nvSpPr>
          <p:spPr bwMode="auto">
            <a:xfrm>
              <a:off x="484" y="1621"/>
              <a:ext cx="2381" cy="1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4" y="1621"/>
              <a:ext cx="2388" cy="1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" name="Rectangle 4">
            <a:extLst>
              <a:ext uri="{FF2B5EF4-FFF2-40B4-BE49-F238E27FC236}">
                <a16:creationId xmlns:a16="http://schemas.microsoft.com/office/drawing/2014/main" id="{D080B157-3A4F-446E-B3E7-D9F72D19CD36}"/>
              </a:ext>
            </a:extLst>
          </p:cNvPr>
          <p:cNvSpPr txBox="1">
            <a:spLocks noChangeArrowheads="1"/>
          </p:cNvSpPr>
          <p:nvPr/>
        </p:nvSpPr>
        <p:spPr>
          <a:xfrm>
            <a:off x="185527" y="886500"/>
            <a:ext cx="9447473" cy="720000"/>
          </a:xfrm>
          <a:prstGeom prst="rect">
            <a:avLst/>
          </a:prstGeom>
        </p:spPr>
        <p:txBody>
          <a:bodyPr/>
          <a:lstStyle/>
          <a:p>
            <a:pPr defTabSz="762000">
              <a:buSzPct val="100000"/>
              <a:defRPr/>
            </a:pPr>
            <a:r>
              <a:rPr lang="en-US" altLang="sv-SE" sz="2000" kern="0" dirty="0">
                <a:cs typeface="Tahoma" pitchFamily="34" charset="0"/>
              </a:rPr>
              <a:t>There are two kinds of bridge competitions, teams and pairs. National championships are often in teams, while club competitions are often for pairs.</a:t>
            </a:r>
          </a:p>
        </p:txBody>
      </p:sp>
    </p:spTree>
    <p:extLst>
      <p:ext uri="{BB962C8B-B14F-4D97-AF65-F5344CB8AC3E}">
        <p14:creationId xmlns:p14="http://schemas.microsoft.com/office/powerpoint/2010/main" val="4208069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2" grpId="0"/>
      <p:bldP spid="17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3"/>
          <p:cNvSpPr>
            <a:spLocks noGrp="1"/>
          </p:cNvSpPr>
          <p:nvPr>
            <p:ph type="title"/>
          </p:nvPr>
        </p:nvSpPr>
        <p:spPr>
          <a:xfrm>
            <a:off x="228000" y="369000"/>
            <a:ext cx="8543925" cy="723873"/>
          </a:xfrm>
        </p:spPr>
        <p:txBody>
          <a:bodyPr>
            <a:normAutofit/>
          </a:bodyPr>
          <a:lstStyle/>
          <a:p>
            <a:r>
              <a:rPr lang="en-US" sz="4000" dirty="0">
                <a:latin typeface="Arial Black" panose="020B0A04020102020204" pitchFamily="34" charset="0"/>
              </a:rPr>
              <a:t>Pairs</a:t>
            </a:r>
            <a:endParaRPr lang="en-US" sz="4000" b="1" dirty="0">
              <a:latin typeface="Arial Black" panose="020B0A04020102020204" pitchFamily="34" charset="0"/>
            </a:endParaRPr>
          </a:p>
        </p:txBody>
      </p:sp>
      <p:sp>
        <p:nvSpPr>
          <p:cNvPr id="10" name="Rectangle 4"/>
          <p:cNvSpPr txBox="1">
            <a:spLocks noChangeArrowheads="1"/>
          </p:cNvSpPr>
          <p:nvPr/>
        </p:nvSpPr>
        <p:spPr>
          <a:xfrm>
            <a:off x="5420545" y="3411000"/>
            <a:ext cx="4229999" cy="1108855"/>
          </a:xfrm>
          <a:prstGeom prst="rect">
            <a:avLst/>
          </a:prstGeom>
        </p:spPr>
        <p:txBody>
          <a:bodyPr/>
          <a:lstStyle/>
          <a:p>
            <a:pPr defTabSz="762000">
              <a:buSzPct val="100000"/>
              <a:defRPr/>
            </a:pPr>
            <a:r>
              <a:rPr lang="en-US" altLang="sv-SE" sz="2000" kern="0" dirty="0">
                <a:cs typeface="Tahoma" pitchFamily="34" charset="0"/>
              </a:rPr>
              <a:t>Your results are then compared to what other pairs achieved with the same cards.</a:t>
            </a:r>
          </a:p>
        </p:txBody>
      </p:sp>
      <p:sp>
        <p:nvSpPr>
          <p:cNvPr id="12" name="Rectangle 4"/>
          <p:cNvSpPr txBox="1">
            <a:spLocks noChangeArrowheads="1"/>
          </p:cNvSpPr>
          <p:nvPr/>
        </p:nvSpPr>
        <p:spPr>
          <a:xfrm>
            <a:off x="5403000" y="1904808"/>
            <a:ext cx="4185000" cy="1301128"/>
          </a:xfrm>
          <a:prstGeom prst="rect">
            <a:avLst/>
          </a:prstGeom>
        </p:spPr>
        <p:txBody>
          <a:bodyPr/>
          <a:lstStyle/>
          <a:p>
            <a:pPr defTabSz="762000">
              <a:buSzPct val="100000"/>
              <a:defRPr/>
            </a:pPr>
            <a:r>
              <a:rPr lang="en-US" altLang="sv-SE" sz="2000" kern="0" dirty="0">
                <a:cs typeface="Tahoma" pitchFamily="34" charset="0"/>
              </a:rPr>
              <a:t>In a pairs competition, you play with your partner against another pair. After two or three boards, you change opponents.</a:t>
            </a:r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A456F4C5-9741-4588-BEC2-A6B397F4F43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182" y="1305000"/>
            <a:ext cx="4857075" cy="4734000"/>
          </a:xfrm>
          <a:prstGeom prst="rect">
            <a:avLst/>
          </a:prstGeom>
        </p:spPr>
      </p:pic>
      <p:sp>
        <p:nvSpPr>
          <p:cNvPr id="15" name="Rectangle 4">
            <a:extLst>
              <a:ext uri="{FF2B5EF4-FFF2-40B4-BE49-F238E27FC236}">
                <a16:creationId xmlns:a16="http://schemas.microsoft.com/office/drawing/2014/main" id="{41369D6D-DAF5-4716-9B9D-5199CFC2470E}"/>
              </a:ext>
            </a:extLst>
          </p:cNvPr>
          <p:cNvSpPr txBox="1">
            <a:spLocks noChangeArrowheads="1"/>
          </p:cNvSpPr>
          <p:nvPr/>
        </p:nvSpPr>
        <p:spPr>
          <a:xfrm>
            <a:off x="5426145" y="4519855"/>
            <a:ext cx="4229999" cy="1108855"/>
          </a:xfrm>
          <a:prstGeom prst="rect">
            <a:avLst/>
          </a:prstGeom>
        </p:spPr>
        <p:txBody>
          <a:bodyPr/>
          <a:lstStyle/>
          <a:p>
            <a:pPr defTabSz="762000">
              <a:buSzPct val="100000"/>
              <a:defRPr/>
            </a:pPr>
            <a:r>
              <a:rPr lang="en-US" altLang="sv-SE" sz="2000" kern="0" dirty="0">
                <a:cs typeface="Tahoma" pitchFamily="34" charset="0"/>
              </a:rPr>
              <a:t>At a typical club pairs competition, we play 20-24 boards and it takes around three hours.</a:t>
            </a:r>
          </a:p>
        </p:txBody>
      </p:sp>
    </p:spTree>
    <p:extLst>
      <p:ext uri="{BB962C8B-B14F-4D97-AF65-F5344CB8AC3E}">
        <p14:creationId xmlns:p14="http://schemas.microsoft.com/office/powerpoint/2010/main" val="2698705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3"/>
          <p:cNvSpPr>
            <a:spLocks noGrp="1"/>
          </p:cNvSpPr>
          <p:nvPr>
            <p:ph type="title"/>
          </p:nvPr>
        </p:nvSpPr>
        <p:spPr>
          <a:xfrm>
            <a:off x="231037" y="273191"/>
            <a:ext cx="8543925" cy="678873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Arial Black" panose="020B0A04020102020204" pitchFamily="34" charset="0"/>
              </a:rPr>
              <a:t>…….. is Good in Bridge</a:t>
            </a:r>
            <a:endParaRPr lang="en-US" b="1" dirty="0">
              <a:latin typeface="Arial Black" panose="020B0A04020102020204" pitchFamily="34" charset="0"/>
            </a:endParaRPr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>
          <a:xfrm>
            <a:off x="768000" y="4689000"/>
            <a:ext cx="4095000" cy="405000"/>
          </a:xfrm>
          <a:prstGeom prst="rect">
            <a:avLst/>
          </a:prstGeom>
        </p:spPr>
        <p:txBody>
          <a:bodyPr/>
          <a:lstStyle/>
          <a:p>
            <a:pPr defTabSz="762000">
              <a:spcBef>
                <a:spcPct val="20000"/>
              </a:spcBef>
              <a:buSzPct val="100000"/>
              <a:defRPr/>
            </a:pPr>
            <a:r>
              <a:rPr lang="en-US" altLang="sv-SE" sz="2000" kern="0" dirty="0">
                <a:solidFill>
                  <a:schemeClr val="accent1">
                    <a:lumMod val="50000"/>
                  </a:schemeClr>
                </a:solidFill>
                <a:cs typeface="Tahoma" pitchFamily="34" charset="0"/>
              </a:rPr>
              <a:t>Insert a Picture of one of your Youth Teams</a:t>
            </a:r>
          </a:p>
        </p:txBody>
      </p:sp>
      <p:sp>
        <p:nvSpPr>
          <p:cNvPr id="9" name="Rectangle 4"/>
          <p:cNvSpPr txBox="1">
            <a:spLocks noChangeArrowheads="1"/>
          </p:cNvSpPr>
          <p:nvPr/>
        </p:nvSpPr>
        <p:spPr>
          <a:xfrm>
            <a:off x="6078000" y="1269000"/>
            <a:ext cx="3420000" cy="765000"/>
          </a:xfrm>
          <a:prstGeom prst="rect">
            <a:avLst/>
          </a:prstGeom>
        </p:spPr>
        <p:txBody>
          <a:bodyPr/>
          <a:lstStyle/>
          <a:p>
            <a:pPr defTabSz="762000">
              <a:buSzPct val="100000"/>
              <a:defRPr/>
            </a:pPr>
            <a:r>
              <a:rPr lang="en-US" altLang="sv-SE" sz="2000" kern="0" dirty="0">
                <a:cs typeface="Tahoma" pitchFamily="34" charset="0"/>
              </a:rPr>
              <a:t>Insert the achievement of your Youth Teams and Pairs.</a:t>
            </a:r>
          </a:p>
          <a:p>
            <a:pPr marL="342900" indent="-342900" defTabSz="762000">
              <a:buSzPct val="100000"/>
              <a:buFontTx/>
              <a:buChar char="-"/>
              <a:defRPr/>
            </a:pPr>
            <a:r>
              <a:rPr lang="en-US" altLang="sv-SE" sz="2000" kern="0" dirty="0">
                <a:cs typeface="Tahoma" pitchFamily="34" charset="0"/>
              </a:rPr>
              <a:t>Medals</a:t>
            </a:r>
          </a:p>
          <a:p>
            <a:pPr marL="342900" indent="-342900" defTabSz="762000">
              <a:buSzPct val="100000"/>
              <a:buFontTx/>
              <a:buChar char="-"/>
              <a:defRPr/>
            </a:pPr>
            <a:r>
              <a:rPr lang="en-US" altLang="sv-SE" sz="2000" kern="0" dirty="0">
                <a:cs typeface="Tahoma" pitchFamily="34" charset="0"/>
              </a:rPr>
              <a:t>Trophies</a:t>
            </a:r>
          </a:p>
          <a:p>
            <a:pPr marL="342900" indent="-342900" defTabSz="762000">
              <a:buSzPct val="100000"/>
              <a:buFontTx/>
              <a:buChar char="-"/>
              <a:defRPr/>
            </a:pPr>
            <a:r>
              <a:rPr lang="en-US" altLang="sv-SE" sz="2000" kern="0" dirty="0" err="1">
                <a:cs typeface="Tahoma" pitchFamily="34" charset="0"/>
              </a:rPr>
              <a:t>Etc</a:t>
            </a:r>
            <a:r>
              <a:rPr lang="en-US" altLang="sv-SE" sz="2000" kern="0" dirty="0">
                <a:cs typeface="Tahoma" pitchFamily="34" charset="0"/>
              </a:rPr>
              <a:t>…</a:t>
            </a:r>
          </a:p>
        </p:txBody>
      </p:sp>
      <p:sp>
        <p:nvSpPr>
          <p:cNvPr id="10" name="Rectangle 4"/>
          <p:cNvSpPr txBox="1">
            <a:spLocks noChangeArrowheads="1"/>
          </p:cNvSpPr>
          <p:nvPr/>
        </p:nvSpPr>
        <p:spPr>
          <a:xfrm>
            <a:off x="6033000" y="3294000"/>
            <a:ext cx="3600000" cy="2025000"/>
          </a:xfrm>
          <a:prstGeom prst="rect">
            <a:avLst/>
          </a:prstGeom>
        </p:spPr>
        <p:txBody>
          <a:bodyPr/>
          <a:lstStyle/>
          <a:p>
            <a:pPr defTabSz="762000">
              <a:buSzPct val="100000"/>
              <a:defRPr/>
            </a:pPr>
            <a:r>
              <a:rPr lang="en-US" altLang="sv-SE" sz="2000" kern="0" dirty="0">
                <a:cs typeface="Tahoma" pitchFamily="34" charset="0"/>
              </a:rPr>
              <a:t> </a:t>
            </a:r>
          </a:p>
        </p:txBody>
      </p:sp>
      <p:sp>
        <p:nvSpPr>
          <p:cNvPr id="12" name="Rectangle 4"/>
          <p:cNvSpPr txBox="1">
            <a:spLocks noChangeArrowheads="1"/>
          </p:cNvSpPr>
          <p:nvPr/>
        </p:nvSpPr>
        <p:spPr>
          <a:xfrm>
            <a:off x="6033000" y="2079000"/>
            <a:ext cx="3555000" cy="1035000"/>
          </a:xfrm>
          <a:prstGeom prst="rect">
            <a:avLst/>
          </a:prstGeom>
        </p:spPr>
        <p:txBody>
          <a:bodyPr/>
          <a:lstStyle/>
          <a:p>
            <a:pPr defTabSz="762000">
              <a:buSzPct val="100000"/>
              <a:defRPr/>
            </a:pPr>
            <a:endParaRPr lang="en-US" altLang="sv-SE" sz="2000" kern="0" dirty="0">
              <a:cs typeface="Tahoma" pitchFamily="34" charset="0"/>
            </a:endParaRPr>
          </a:p>
        </p:txBody>
      </p:sp>
      <p:sp>
        <p:nvSpPr>
          <p:cNvPr id="17" name="Rectangle 4"/>
          <p:cNvSpPr txBox="1">
            <a:spLocks noChangeArrowheads="1"/>
          </p:cNvSpPr>
          <p:nvPr/>
        </p:nvSpPr>
        <p:spPr>
          <a:xfrm>
            <a:off x="769566" y="5185936"/>
            <a:ext cx="4860000" cy="720000"/>
          </a:xfrm>
          <a:prstGeom prst="rect">
            <a:avLst/>
          </a:prstGeom>
        </p:spPr>
        <p:txBody>
          <a:bodyPr/>
          <a:lstStyle/>
          <a:p>
            <a:pPr defTabSz="762000">
              <a:buSzPct val="100000"/>
              <a:defRPr/>
            </a:pPr>
            <a:endParaRPr lang="en-US" altLang="sv-SE" sz="2000" kern="0" dirty="0"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8110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0"/>
                            </p:stCondLst>
                            <p:childTnLst>
                              <p:par>
                                <p:cTn id="2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2" grpId="0"/>
      <p:bldP spid="17" grpId="0"/>
    </p:bldLst>
  </p:timing>
</p:sld>
</file>

<file path=ppt/theme/theme1.xml><?xml version="1.0" encoding="utf-8"?>
<a:theme xmlns:a="http://schemas.openxmlformats.org/drawingml/2006/main" name="Office-tema">
  <a:themeElements>
    <a:clrScheme name="Office-t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em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1043</TotalTime>
  <Words>211</Words>
  <Application>Microsoft Office PowerPoint</Application>
  <PresentationFormat>A4 Paper (210x297 mm)</PresentationFormat>
  <Paragraphs>20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Arial Black</vt:lpstr>
      <vt:lpstr>Berlin Sans FB Demi</vt:lpstr>
      <vt:lpstr>Calibri</vt:lpstr>
      <vt:lpstr>Calibri Light</vt:lpstr>
      <vt:lpstr>Wingdings</vt:lpstr>
      <vt:lpstr>Office-tema</vt:lpstr>
      <vt:lpstr>PowerPoint Presentation</vt:lpstr>
      <vt:lpstr>Different Kinds of Competitions</vt:lpstr>
      <vt:lpstr>Pairs</vt:lpstr>
      <vt:lpstr>…….. is Good in Bridge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Janne</dc:creator>
  <cp:lastModifiedBy>Fellus</cp:lastModifiedBy>
  <cp:revision>93</cp:revision>
  <cp:lastPrinted>2017-05-30T06:54:19Z</cp:lastPrinted>
  <dcterms:created xsi:type="dcterms:W3CDTF">2017-05-29T10:48:30Z</dcterms:created>
  <dcterms:modified xsi:type="dcterms:W3CDTF">2019-03-13T15:44:01Z</dcterms:modified>
</cp:coreProperties>
</file>