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85" r:id="rId1"/>
  </p:sldMasterIdLst>
  <p:sldIdLst>
    <p:sldId id="257" r:id="rId2"/>
    <p:sldId id="281" r:id="rId3"/>
    <p:sldId id="282" r:id="rId4"/>
    <p:sldId id="283" r:id="rId5"/>
    <p:sldId id="284" r:id="rId6"/>
    <p:sldId id="285" r:id="rId7"/>
    <p:sldId id="261" r:id="rId8"/>
  </p:sldIdLst>
  <p:sldSz cx="9906000" cy="6858000" type="A4"/>
  <p:notesSz cx="6797675" cy="9926638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03A600"/>
    <a:srgbClr val="0CB3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398" autoAdjust="0"/>
    <p:restoredTop sz="94660"/>
  </p:normalViewPr>
  <p:slideViewPr>
    <p:cSldViewPr>
      <p:cViewPr varScale="1">
        <p:scale>
          <a:sx n="65" d="100"/>
          <a:sy n="65" d="100"/>
        </p:scale>
        <p:origin x="22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 6"/>
          <p:cNvGrpSpPr/>
          <p:nvPr userDrawn="1"/>
        </p:nvGrpSpPr>
        <p:grpSpPr>
          <a:xfrm>
            <a:off x="1668000" y="1404000"/>
            <a:ext cx="6615000" cy="2538664"/>
            <a:chOff x="1287000" y="1404000"/>
            <a:chExt cx="6615000" cy="2538664"/>
          </a:xfrm>
        </p:grpSpPr>
        <p:sp>
          <p:nvSpPr>
            <p:cNvPr id="8" name="textruta 7"/>
            <p:cNvSpPr txBox="1"/>
            <p:nvPr/>
          </p:nvSpPr>
          <p:spPr>
            <a:xfrm>
              <a:off x="1287000" y="1404000"/>
              <a:ext cx="6615000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11500" dirty="0">
                  <a:latin typeface="Berlin Sans FB Demi" panose="020E0802020502020306" pitchFamily="34" charset="0"/>
                </a:rPr>
                <a:t>BRIDGE</a:t>
              </a:r>
              <a:endParaRPr lang="sv-SE" sz="8000" dirty="0">
                <a:latin typeface="Berlin Sans FB Demi" panose="020E0802020502020306" pitchFamily="34" charset="0"/>
              </a:endParaRPr>
            </a:p>
          </p:txBody>
        </p:sp>
        <p:sp>
          <p:nvSpPr>
            <p:cNvPr id="9" name="textruta 8"/>
            <p:cNvSpPr txBox="1"/>
            <p:nvPr/>
          </p:nvSpPr>
          <p:spPr>
            <a:xfrm>
              <a:off x="2031940" y="3204000"/>
              <a:ext cx="5125121" cy="73866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4200" dirty="0">
                  <a:solidFill>
                    <a:schemeClr val="bg1"/>
                  </a:solidFill>
                  <a:latin typeface="Berlin Sans FB Demi" panose="020E0802020502020306" pitchFamily="34" charset="0"/>
                </a:rPr>
                <a:t>THE #1 MIND SPORT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30489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2018-10-28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70595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2018-10-28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5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2018-10-28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665770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4000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2018-10-28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2775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Rektangel med rundade hörn 6"/>
          <p:cNvSpPr/>
          <p:nvPr userDrawn="1"/>
        </p:nvSpPr>
        <p:spPr>
          <a:xfrm>
            <a:off x="199875" y="189000"/>
            <a:ext cx="9506250" cy="612000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800" dirty="0">
              <a:solidFill>
                <a:schemeClr val="bg1"/>
              </a:solidFill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auto">
          <a:xfrm>
            <a:off x="408000" y="6400802"/>
            <a:ext cx="1069204" cy="30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altLang="sv-SE" sz="1400" b="0" noProof="0" dirty="0" smtClean="0">
                <a:latin typeface="+mn-lt"/>
              </a:rPr>
              <a:t>Lesson 1:</a:t>
            </a:r>
            <a:fld id="{780EAF18-22EA-4865-8736-E91E12192CD1}" type="slidenum">
              <a:rPr lang="en-US" altLang="sv-SE" sz="1400" b="0" noProof="0" smtClean="0">
                <a:latin typeface="+mn-lt"/>
              </a:rPr>
              <a:pPr>
                <a:defRPr/>
              </a:pPr>
              <a:t>‹#›</a:t>
            </a:fld>
            <a:endParaRPr lang="en-US" altLang="sv-SE" sz="800" b="0" noProof="0" dirty="0">
              <a:latin typeface="+mn-lt"/>
            </a:endParaRPr>
          </a:p>
        </p:txBody>
      </p:sp>
      <p:sp>
        <p:nvSpPr>
          <p:cNvPr id="10" name="textruta 9"/>
          <p:cNvSpPr txBox="1"/>
          <p:nvPr userDrawn="1"/>
        </p:nvSpPr>
        <p:spPr>
          <a:xfrm>
            <a:off x="2763215" y="6309000"/>
            <a:ext cx="416416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sv-SE" sz="2800" dirty="0">
                <a:solidFill>
                  <a:schemeClr val="bg1"/>
                </a:solidFill>
                <a:latin typeface="Berlin Sans FB Demi" panose="020E0802020502020306" pitchFamily="34" charset="0"/>
              </a:rPr>
              <a:t>THE #1 MIND SPORT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528937" y="1854001"/>
            <a:ext cx="8975972" cy="4277963"/>
          </a:xfr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/>
            </a:lvl1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997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2018-10-28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29087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2018-10-28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30633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2018-10-28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82979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2018-10-28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42488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2018-10-28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2913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2018-10-28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20312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2018-10-28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50954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8D90E-A4D4-46F5-A7CD-6C21E29186FD}" type="datetimeFigureOut">
              <a:rPr lang="sv-SE" smtClean="0"/>
              <a:t>2018-10-28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  <p:pic>
        <p:nvPicPr>
          <p:cNvPr id="7" name="Bildobjekt 6"/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11"/>
          <a:stretch/>
        </p:blipFill>
        <p:spPr>
          <a:xfrm>
            <a:off x="-1" y="0"/>
            <a:ext cx="9916007" cy="685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1621" y="6358758"/>
            <a:ext cx="609704" cy="50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983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8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8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rubrik 2"/>
          <p:cNvSpPr>
            <a:spLocks noGrp="1"/>
          </p:cNvSpPr>
          <p:nvPr>
            <p:ph type="subTitle" idx="4294967295"/>
          </p:nvPr>
        </p:nvSpPr>
        <p:spPr>
          <a:xfrm>
            <a:off x="3153000" y="4509000"/>
            <a:ext cx="3689063" cy="585000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US" dirty="0" smtClean="0">
                <a:latin typeface="Arial Black" panose="020B0A04020102020204" pitchFamily="34" charset="0"/>
              </a:rPr>
              <a:t>Introduction to Bridge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4" name="Underrubrik 2"/>
          <p:cNvSpPr txBox="1">
            <a:spLocks/>
          </p:cNvSpPr>
          <p:nvPr/>
        </p:nvSpPr>
        <p:spPr>
          <a:xfrm>
            <a:off x="138001" y="6398150"/>
            <a:ext cx="1665000" cy="4058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dirty="0" smtClean="0">
                <a:latin typeface="Arial Black" panose="020B0A04020102020204" pitchFamily="34" charset="0"/>
              </a:rPr>
              <a:t>Lesson 1</a:t>
            </a:r>
            <a:endParaRPr lang="en-US" sz="1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727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228000" y="234000"/>
            <a:ext cx="9315000" cy="1034999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Arial Black" panose="020B0A04020102020204" pitchFamily="34" charset="0"/>
              </a:rPr>
              <a:t>Bridge is a card game…</a:t>
            </a:r>
            <a:br>
              <a:rPr lang="en-US" sz="3600" dirty="0" smtClean="0">
                <a:latin typeface="Arial Black" panose="020B0A04020102020204" pitchFamily="34" charset="0"/>
              </a:rPr>
            </a:br>
            <a:r>
              <a:rPr lang="en-US" sz="3600" dirty="0" smtClean="0">
                <a:latin typeface="Arial Black" panose="020B0A04020102020204" pitchFamily="34" charset="0"/>
              </a:rPr>
              <a:t>…for four people</a:t>
            </a:r>
            <a:endParaRPr lang="en-US" sz="3600" dirty="0">
              <a:latin typeface="Arial Black" panose="020B0A04020102020204" pitchFamily="34" charset="0"/>
            </a:endParaRP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4323000" y="1241236"/>
            <a:ext cx="4770000" cy="1197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The players sitting opposite to each other, play together against the other two players.</a:t>
            </a:r>
            <a:endParaRPr lang="en-US" altLang="sv-SE" sz="24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4323000" y="2426658"/>
            <a:ext cx="4860000" cy="2305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Bridge is played with a standard deck of cards, where the suits are: </a:t>
            </a:r>
          </a:p>
          <a:p>
            <a:pPr marL="0" indent="0">
              <a:spcBef>
                <a:spcPct val="0"/>
              </a:spcBef>
              <a:buSzTx/>
              <a:buFontTx/>
              <a:buNone/>
              <a:tabLst>
                <a:tab pos="360363" algn="l"/>
              </a:tabLst>
            </a:pPr>
            <a:r>
              <a:rPr lang="en-US" altLang="sv-SE" sz="24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♠	spades</a:t>
            </a:r>
          </a:p>
          <a:p>
            <a:pPr marL="0" indent="0">
              <a:spcBef>
                <a:spcPct val="0"/>
              </a:spcBef>
              <a:buSzTx/>
              <a:buFontTx/>
              <a:buNone/>
              <a:tabLst>
                <a:tab pos="360363" algn="l"/>
              </a:tabLst>
            </a:pPr>
            <a:r>
              <a:rPr lang="en-US" altLang="sv-SE" sz="2400" dirty="0" smtClean="0">
                <a:solidFill>
                  <a:srgbClr val="C00000"/>
                </a:solidFill>
                <a:latin typeface="+mn-lt"/>
                <a:cs typeface="Arial" panose="020B0604020202020204" pitchFamily="34" charset="0"/>
              </a:rPr>
              <a:t>♥	hearts</a:t>
            </a:r>
          </a:p>
          <a:p>
            <a:pPr marL="0" indent="0">
              <a:spcBef>
                <a:spcPct val="0"/>
              </a:spcBef>
              <a:buSzTx/>
              <a:buFontTx/>
              <a:buNone/>
              <a:tabLst>
                <a:tab pos="360363" algn="l"/>
              </a:tabLst>
            </a:pPr>
            <a:r>
              <a:rPr lang="en-US" altLang="sv-SE" sz="2400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♦	diamonds</a:t>
            </a:r>
          </a:p>
          <a:p>
            <a:pPr marL="0" indent="0">
              <a:spcBef>
                <a:spcPct val="0"/>
              </a:spcBef>
              <a:buSzTx/>
              <a:buFontTx/>
              <a:buNone/>
              <a:tabLst>
                <a:tab pos="360363" algn="l"/>
              </a:tabLst>
            </a:pPr>
            <a:r>
              <a:rPr lang="en-US" altLang="sv-SE" sz="24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♣	clubs</a:t>
            </a:r>
            <a:endParaRPr lang="en-US" altLang="sv-SE" sz="2400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2" name="Bildobjekt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000" y="2255758"/>
            <a:ext cx="3358087" cy="3174576"/>
          </a:xfrm>
          <a:prstGeom prst="rect">
            <a:avLst/>
          </a:prstGeom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388000" y="1895758"/>
            <a:ext cx="855000" cy="397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algn="ctr">
              <a:spcBef>
                <a:spcPct val="0"/>
              </a:spcBef>
              <a:buSzTx/>
              <a:buFontTx/>
              <a:buNone/>
            </a:pPr>
            <a:r>
              <a:rPr lang="en-US" altLang="sv-SE" sz="2000" b="1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North</a:t>
            </a:r>
            <a:endParaRPr lang="en-US" altLang="sv-SE" sz="2000" b="1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 rot="730422">
            <a:off x="3066676" y="4556170"/>
            <a:ext cx="630000" cy="397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algn="ctr">
              <a:spcBef>
                <a:spcPct val="0"/>
              </a:spcBef>
              <a:buSzTx/>
              <a:buFontTx/>
              <a:buNone/>
            </a:pPr>
            <a:r>
              <a:rPr lang="en-US" altLang="sv-SE" sz="2000" b="1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East</a:t>
            </a:r>
            <a:endParaRPr lang="en-US" altLang="sv-SE" sz="2000" b="1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 rot="533114">
            <a:off x="439136" y="3979585"/>
            <a:ext cx="720000" cy="397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algn="ctr">
              <a:spcBef>
                <a:spcPct val="0"/>
              </a:spcBef>
              <a:buSzTx/>
              <a:buFontTx/>
              <a:buNone/>
            </a:pPr>
            <a:r>
              <a:rPr lang="en-US" altLang="sv-SE" sz="2000" b="1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West</a:t>
            </a:r>
            <a:endParaRPr lang="en-US" altLang="sv-SE" sz="2000" b="1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 rot="778530">
            <a:off x="1219366" y="5289623"/>
            <a:ext cx="844589" cy="397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algn="ctr">
              <a:spcBef>
                <a:spcPct val="0"/>
              </a:spcBef>
              <a:buSzTx/>
              <a:buFontTx/>
              <a:buNone/>
            </a:pPr>
            <a:r>
              <a:rPr lang="en-US" altLang="sv-SE" sz="2000" b="1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South</a:t>
            </a:r>
            <a:endParaRPr lang="en-US" altLang="sv-SE" sz="2000" b="1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4323000" y="5345568"/>
            <a:ext cx="4860000" cy="82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The players at the table are named according to the compass directions.</a:t>
            </a:r>
            <a:endParaRPr lang="en-US" altLang="sv-SE" sz="24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F253E872-5471-4849-84A5-7835A04838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3000" y="4859900"/>
            <a:ext cx="4860000" cy="4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Each player receives 13 cards.</a:t>
            </a:r>
            <a:endParaRPr lang="en-US" altLang="sv-SE" sz="24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91553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228000" y="234001"/>
            <a:ext cx="9315000" cy="855000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Arial Black" panose="020B0A04020102020204" pitchFamily="34" charset="0"/>
              </a:rPr>
              <a:t>The </a:t>
            </a:r>
            <a:r>
              <a:rPr lang="en-US" sz="3600" dirty="0">
                <a:latin typeface="Arial Black" panose="020B0A04020102020204" pitchFamily="34" charset="0"/>
              </a:rPr>
              <a:t>g</a:t>
            </a:r>
            <a:r>
              <a:rPr lang="en-US" sz="3600" dirty="0" smtClean="0">
                <a:latin typeface="Arial Black" panose="020B0A04020102020204" pitchFamily="34" charset="0"/>
              </a:rPr>
              <a:t>oal is to </a:t>
            </a:r>
            <a:r>
              <a:rPr lang="en-US" sz="3600" dirty="0">
                <a:latin typeface="Arial Black" panose="020B0A04020102020204" pitchFamily="34" charset="0"/>
              </a:rPr>
              <a:t>w</a:t>
            </a:r>
            <a:r>
              <a:rPr lang="en-US" sz="3600" dirty="0" smtClean="0">
                <a:latin typeface="Arial Black" panose="020B0A04020102020204" pitchFamily="34" charset="0"/>
              </a:rPr>
              <a:t>in tricks</a:t>
            </a:r>
            <a:endParaRPr lang="en-US" sz="3600" dirty="0">
              <a:latin typeface="Arial Black" panose="020B0A04020102020204" pitchFamily="34" charset="0"/>
            </a:endParaRP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4278000" y="1224000"/>
            <a:ext cx="4770000" cy="1567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Each player has played one card. South, who played the highest card (the queen of hearts), wins the </a:t>
            </a:r>
            <a:r>
              <a:rPr lang="en-US" altLang="sv-SE" sz="2400" b="1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trick</a:t>
            </a: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 together with his partner.</a:t>
            </a:r>
            <a:endParaRPr lang="en-US" altLang="sv-SE" sz="24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4278000" y="2889000"/>
            <a:ext cx="4860000" cy="82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Each player has 13 cards, and there are 13 tricks to compete for.</a:t>
            </a:r>
            <a:endParaRPr lang="en-US" altLang="sv-SE" sz="24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grpSp>
        <p:nvGrpSpPr>
          <p:cNvPr id="7" name="Grupp 6"/>
          <p:cNvGrpSpPr/>
          <p:nvPr/>
        </p:nvGrpSpPr>
        <p:grpSpPr>
          <a:xfrm>
            <a:off x="4308336" y="3865176"/>
            <a:ext cx="4739664" cy="676079"/>
            <a:chOff x="2748000" y="4806705"/>
            <a:chExt cx="4739664" cy="676079"/>
          </a:xfrm>
        </p:grpSpPr>
        <p:sp>
          <p:nvSpPr>
            <p:cNvPr id="9" name="Rectangle 3"/>
            <p:cNvSpPr>
              <a:spLocks noChangeArrowheads="1"/>
            </p:cNvSpPr>
            <p:nvPr/>
          </p:nvSpPr>
          <p:spPr bwMode="auto">
            <a:xfrm>
              <a:off x="2748000" y="4869000"/>
              <a:ext cx="4408921" cy="459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488" tIns="44450" rIns="90488" bIns="44450">
              <a:spAutoFit/>
            </a:bodyPr>
            <a:lstStyle>
              <a:lvl1pPr marL="360363" indent="-360363" defTabSz="762000">
                <a:spcBef>
                  <a:spcPct val="20000"/>
                </a:spcBef>
                <a:buSzPct val="10000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spcBef>
                  <a:spcPct val="20000"/>
                </a:spcBef>
                <a:buSzPct val="10000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spcBef>
                  <a:spcPct val="20000"/>
                </a:spcBef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spcBef>
                  <a:spcPct val="20000"/>
                </a:spcBef>
                <a:buSzPct val="10000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spcBef>
                  <a:spcPct val="20000"/>
                </a:spcBef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indent="0">
                <a:spcBef>
                  <a:spcPct val="0"/>
                </a:spcBef>
                <a:buSzTx/>
                <a:buFontTx/>
                <a:buNone/>
              </a:pPr>
              <a:r>
                <a:rPr lang="en-US" altLang="sv-SE" sz="2400" dirty="0" smtClean="0">
                  <a:solidFill>
                    <a:schemeClr val="bg2">
                      <a:lumMod val="25000"/>
                    </a:schemeClr>
                  </a:solidFill>
                  <a:latin typeface="+mn-lt"/>
                </a:rPr>
                <a:t>A won trick is marked like this</a:t>
              </a:r>
              <a:endParaRPr lang="en-US" altLang="sv-SE" sz="2400" dirty="0">
                <a:solidFill>
                  <a:schemeClr val="bg2">
                    <a:lumMod val="25000"/>
                  </a:schemeClr>
                </a:solidFill>
                <a:latin typeface="+mn-lt"/>
              </a:endParaRPr>
            </a:p>
          </p:txBody>
        </p:sp>
        <p:pic>
          <p:nvPicPr>
            <p:cNvPr id="5" name="Bildobjekt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90909" y="4806705"/>
              <a:ext cx="496755" cy="676079"/>
            </a:xfrm>
            <a:prstGeom prst="rect">
              <a:avLst/>
            </a:prstGeom>
          </p:spPr>
        </p:pic>
      </p:grpSp>
      <p:grpSp>
        <p:nvGrpSpPr>
          <p:cNvPr id="8" name="Grupp 7"/>
          <p:cNvGrpSpPr/>
          <p:nvPr/>
        </p:nvGrpSpPr>
        <p:grpSpPr>
          <a:xfrm>
            <a:off x="4278000" y="4689000"/>
            <a:ext cx="4871013" cy="496755"/>
            <a:chOff x="1983000" y="5589000"/>
            <a:chExt cx="4871013" cy="496755"/>
          </a:xfrm>
        </p:grpSpPr>
        <p:sp>
          <p:nvSpPr>
            <p:cNvPr id="10" name="Rectangle 3"/>
            <p:cNvSpPr>
              <a:spLocks noChangeArrowheads="1"/>
            </p:cNvSpPr>
            <p:nvPr/>
          </p:nvSpPr>
          <p:spPr bwMode="auto">
            <a:xfrm>
              <a:off x="1983000" y="5589000"/>
              <a:ext cx="4860000" cy="459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488" tIns="44450" rIns="90488" bIns="44450">
              <a:spAutoFit/>
            </a:bodyPr>
            <a:lstStyle>
              <a:lvl1pPr marL="360363" indent="-360363" defTabSz="762000">
                <a:spcBef>
                  <a:spcPct val="20000"/>
                </a:spcBef>
                <a:buSzPct val="10000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spcBef>
                  <a:spcPct val="20000"/>
                </a:spcBef>
                <a:buSzPct val="10000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spcBef>
                  <a:spcPct val="20000"/>
                </a:spcBef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spcBef>
                  <a:spcPct val="20000"/>
                </a:spcBef>
                <a:buSzPct val="10000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spcBef>
                  <a:spcPct val="20000"/>
                </a:spcBef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indent="0">
                <a:spcBef>
                  <a:spcPct val="0"/>
                </a:spcBef>
                <a:buSzTx/>
                <a:buFontTx/>
                <a:buNone/>
              </a:pPr>
              <a:r>
                <a:rPr lang="en-US" altLang="sv-SE" sz="2400" dirty="0" smtClean="0">
                  <a:solidFill>
                    <a:schemeClr val="bg2">
                      <a:lumMod val="25000"/>
                    </a:schemeClr>
                  </a:solidFill>
                  <a:latin typeface="+mn-lt"/>
                </a:rPr>
                <a:t>A lost trick is marked like this</a:t>
              </a:r>
              <a:endParaRPr lang="en-US" altLang="sv-SE" sz="2400" dirty="0">
                <a:solidFill>
                  <a:schemeClr val="bg2">
                    <a:lumMod val="25000"/>
                  </a:schemeClr>
                </a:solidFill>
                <a:latin typeface="+mn-lt"/>
              </a:endParaRPr>
            </a:p>
          </p:txBody>
        </p:sp>
        <p:pic>
          <p:nvPicPr>
            <p:cNvPr id="17" name="Bildobjekt 1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267596" y="5499338"/>
              <a:ext cx="496755" cy="676079"/>
            </a:xfrm>
            <a:prstGeom prst="rect">
              <a:avLst/>
            </a:prstGeom>
          </p:spPr>
        </p:pic>
      </p:grpSp>
      <p:grpSp>
        <p:nvGrpSpPr>
          <p:cNvPr id="12" name="Grupp 11"/>
          <p:cNvGrpSpPr/>
          <p:nvPr/>
        </p:nvGrpSpPr>
        <p:grpSpPr>
          <a:xfrm>
            <a:off x="813000" y="5409000"/>
            <a:ext cx="8325000" cy="676079"/>
            <a:chOff x="408000" y="5499000"/>
            <a:chExt cx="8325000" cy="676079"/>
          </a:xfrm>
        </p:grpSpPr>
        <p:sp>
          <p:nvSpPr>
            <p:cNvPr id="19" name="Rectangle 3"/>
            <p:cNvSpPr>
              <a:spLocks noChangeArrowheads="1"/>
            </p:cNvSpPr>
            <p:nvPr/>
          </p:nvSpPr>
          <p:spPr bwMode="auto">
            <a:xfrm>
              <a:off x="408000" y="5589000"/>
              <a:ext cx="6930000" cy="459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488" tIns="44450" rIns="90488" bIns="44450">
              <a:spAutoFit/>
            </a:bodyPr>
            <a:lstStyle>
              <a:lvl1pPr marL="360363" indent="-360363" defTabSz="762000">
                <a:spcBef>
                  <a:spcPct val="20000"/>
                </a:spcBef>
                <a:buSzPct val="10000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spcBef>
                  <a:spcPct val="20000"/>
                </a:spcBef>
                <a:buSzPct val="10000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spcBef>
                  <a:spcPct val="20000"/>
                </a:spcBef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spcBef>
                  <a:spcPct val="20000"/>
                </a:spcBef>
                <a:buSzPct val="10000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spcBef>
                  <a:spcPct val="20000"/>
                </a:spcBef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indent="0">
                <a:spcBef>
                  <a:spcPct val="0"/>
                </a:spcBef>
                <a:buSzTx/>
                <a:buFontTx/>
                <a:buNone/>
              </a:pPr>
              <a:r>
                <a:rPr lang="en-US" altLang="sv-SE" sz="2400" dirty="0" smtClean="0">
                  <a:solidFill>
                    <a:schemeClr val="bg2">
                      <a:lumMod val="25000"/>
                    </a:schemeClr>
                  </a:solidFill>
                  <a:latin typeface="+mn-lt"/>
                </a:rPr>
                <a:t>After five tricks you may have this in front of you</a:t>
              </a:r>
              <a:endParaRPr lang="en-US" altLang="sv-SE" sz="2400" dirty="0">
                <a:solidFill>
                  <a:schemeClr val="bg2">
                    <a:lumMod val="25000"/>
                  </a:schemeClr>
                </a:solidFill>
                <a:latin typeface="+mn-lt"/>
              </a:endParaRPr>
            </a:p>
          </p:txBody>
        </p:sp>
        <p:grpSp>
          <p:nvGrpSpPr>
            <p:cNvPr id="11" name="Grupp 10"/>
            <p:cNvGrpSpPr/>
            <p:nvPr/>
          </p:nvGrpSpPr>
          <p:grpSpPr>
            <a:xfrm>
              <a:off x="7293000" y="5499000"/>
              <a:ext cx="1440000" cy="676079"/>
              <a:chOff x="7248000" y="5803969"/>
              <a:chExt cx="1440000" cy="676079"/>
            </a:xfrm>
          </p:grpSpPr>
          <p:pic>
            <p:nvPicPr>
              <p:cNvPr id="18" name="Bildobjekt 17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248000" y="5803969"/>
                <a:ext cx="496755" cy="676079"/>
              </a:xfrm>
              <a:prstGeom prst="rect">
                <a:avLst/>
              </a:prstGeom>
            </p:spPr>
          </p:pic>
          <p:pic>
            <p:nvPicPr>
              <p:cNvPr id="20" name="Bildobjekt 19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400000">
                <a:off x="7561582" y="5803969"/>
                <a:ext cx="496755" cy="676079"/>
              </a:xfrm>
              <a:prstGeom prst="rect">
                <a:avLst/>
              </a:prstGeom>
            </p:spPr>
          </p:pic>
          <p:pic>
            <p:nvPicPr>
              <p:cNvPr id="21" name="Bildobjekt 20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53000" y="5803969"/>
                <a:ext cx="496755" cy="676079"/>
              </a:xfrm>
              <a:prstGeom prst="rect">
                <a:avLst/>
              </a:prstGeom>
            </p:spPr>
          </p:pic>
          <p:pic>
            <p:nvPicPr>
              <p:cNvPr id="22" name="Bildobjekt 21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32021" y="5803969"/>
                <a:ext cx="496755" cy="676079"/>
              </a:xfrm>
              <a:prstGeom prst="rect">
                <a:avLst/>
              </a:prstGeom>
            </p:spPr>
          </p:pic>
          <p:pic>
            <p:nvPicPr>
              <p:cNvPr id="23" name="Bildobjekt 22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400000">
                <a:off x="8101583" y="5803969"/>
                <a:ext cx="496755" cy="676079"/>
              </a:xfrm>
              <a:prstGeom prst="rect">
                <a:avLst/>
              </a:prstGeom>
            </p:spPr>
          </p:pic>
        </p:grpSp>
      </p:grpSp>
      <p:grpSp>
        <p:nvGrpSpPr>
          <p:cNvPr id="2" name="Grupp 1"/>
          <p:cNvGrpSpPr/>
          <p:nvPr/>
        </p:nvGrpSpPr>
        <p:grpSpPr>
          <a:xfrm>
            <a:off x="318000" y="1314000"/>
            <a:ext cx="3990336" cy="3970231"/>
            <a:chOff x="318000" y="1314000"/>
            <a:chExt cx="3990336" cy="3970231"/>
          </a:xfrm>
        </p:grpSpPr>
        <p:pic>
          <p:nvPicPr>
            <p:cNvPr id="3" name="Bildobjekt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8000" y="1314000"/>
              <a:ext cx="3990336" cy="3735000"/>
            </a:xfrm>
            <a:prstGeom prst="rect">
              <a:avLst/>
            </a:prstGeom>
          </p:spPr>
        </p:pic>
        <p:sp>
          <p:nvSpPr>
            <p:cNvPr id="24" name="Rectangle 3"/>
            <p:cNvSpPr>
              <a:spLocks noChangeArrowheads="1"/>
            </p:cNvSpPr>
            <p:nvPr/>
          </p:nvSpPr>
          <p:spPr bwMode="auto">
            <a:xfrm rot="778530">
              <a:off x="989093" y="4886686"/>
              <a:ext cx="827177" cy="397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488" tIns="44450" rIns="90488" bIns="44450">
              <a:spAutoFit/>
            </a:bodyPr>
            <a:lstStyle>
              <a:lvl1pPr marL="360363" indent="-360363" defTabSz="762000">
                <a:spcBef>
                  <a:spcPct val="20000"/>
                </a:spcBef>
                <a:buSzPct val="10000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spcBef>
                  <a:spcPct val="20000"/>
                </a:spcBef>
                <a:buSzPct val="10000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spcBef>
                  <a:spcPct val="20000"/>
                </a:spcBef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spcBef>
                  <a:spcPct val="20000"/>
                </a:spcBef>
                <a:buSzPct val="10000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spcBef>
                  <a:spcPct val="20000"/>
                </a:spcBef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indent="0" algn="ctr">
                <a:spcBef>
                  <a:spcPct val="0"/>
                </a:spcBef>
                <a:buSzTx/>
                <a:buFontTx/>
                <a:buNone/>
              </a:pPr>
              <a:r>
                <a:rPr lang="en-US" altLang="sv-SE" sz="2000" b="1" dirty="0" smtClean="0">
                  <a:solidFill>
                    <a:schemeClr val="bg2">
                      <a:lumMod val="25000"/>
                    </a:schemeClr>
                  </a:solidFill>
                  <a:latin typeface="+mn-lt"/>
                </a:rPr>
                <a:t>South</a:t>
              </a:r>
              <a:endParaRPr lang="en-US" altLang="sv-SE" sz="2000" b="1" dirty="0">
                <a:solidFill>
                  <a:schemeClr val="bg2">
                    <a:lumMod val="25000"/>
                  </a:schemeClr>
                </a:solidFill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934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228000" y="234001"/>
            <a:ext cx="9315000" cy="855000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Arial Black" panose="020B0A04020102020204" pitchFamily="34" charset="0"/>
              </a:rPr>
              <a:t>You cannot always follow suit</a:t>
            </a:r>
            <a:endParaRPr lang="en-US" sz="3600" dirty="0">
              <a:latin typeface="Arial Black" panose="020B0A04020102020204" pitchFamily="34" charset="0"/>
            </a:endParaRP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4278000" y="1314000"/>
            <a:ext cx="5040000" cy="1567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When a suit has been played a couple of rounds, you may not be able to </a:t>
            </a:r>
            <a:r>
              <a:rPr lang="en-US" altLang="sv-SE" sz="2400" b="1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follow suit </a:t>
            </a: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anymore. You can then play any card you like, in any suit.</a:t>
            </a:r>
            <a:endParaRPr lang="en-US" altLang="sv-SE" sz="24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4278000" y="3419900"/>
            <a:ext cx="4860000" cy="4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This is called to </a:t>
            </a:r>
            <a:r>
              <a:rPr lang="en-US" altLang="sv-SE" sz="2400" b="1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discard</a:t>
            </a: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.</a:t>
            </a:r>
            <a:endParaRPr lang="en-US" altLang="sv-SE" sz="24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pic>
        <p:nvPicPr>
          <p:cNvPr id="2" name="Bildobjekt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001" y="1728287"/>
            <a:ext cx="3960000" cy="3185713"/>
          </a:xfrm>
          <a:prstGeom prst="rect">
            <a:avLst/>
          </a:prstGeom>
        </p:spPr>
      </p:pic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4323000" y="4355568"/>
            <a:ext cx="4860000" cy="82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You can never win the trick when you discard!</a:t>
            </a:r>
            <a:endParaRPr lang="en-US" altLang="sv-SE" sz="24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8093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228000" y="234001"/>
            <a:ext cx="9450000" cy="855000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Arial Black" panose="020B0A04020102020204" pitchFamily="34" charset="0"/>
              </a:rPr>
              <a:t>Bridge consists of bidding and play</a:t>
            </a:r>
            <a:endParaRPr lang="en-US" sz="3600" dirty="0">
              <a:latin typeface="Arial Black" panose="020B0A04020102020204" pitchFamily="34" charset="0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323000" y="1951904"/>
            <a:ext cx="5268000" cy="23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Bridge has two phases</a:t>
            </a:r>
            <a:b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</a:br>
            <a:endParaRPr lang="en-US" altLang="sv-SE" sz="1400" dirty="0" smtClean="0">
              <a:solidFill>
                <a:schemeClr val="bg2">
                  <a:lumMod val="25000"/>
                </a:schemeClr>
              </a:solidFill>
              <a:latin typeface="+mn-lt"/>
            </a:endParaRPr>
          </a:p>
          <a:p>
            <a:pPr>
              <a:spcBef>
                <a:spcPct val="0"/>
              </a:spcBef>
              <a:buSzTx/>
              <a:buFont typeface="Symbol" panose="05050102010706020507" pitchFamily="18" charset="2"/>
              <a:buChar char="§"/>
            </a:pPr>
            <a:r>
              <a:rPr lang="en-US" altLang="sv-SE" sz="24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Bidding</a:t>
            </a: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, where the players decide who will play and if there is a trump.</a:t>
            </a:r>
            <a:b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</a:br>
            <a:endParaRPr lang="en-US" altLang="sv-SE" sz="1200" dirty="0" smtClean="0">
              <a:solidFill>
                <a:schemeClr val="bg2">
                  <a:lumMod val="25000"/>
                </a:schemeClr>
              </a:solidFill>
              <a:latin typeface="+mn-lt"/>
            </a:endParaRPr>
          </a:p>
          <a:p>
            <a:pPr>
              <a:spcBef>
                <a:spcPct val="0"/>
              </a:spcBef>
              <a:buSzTx/>
              <a:buFont typeface="Symbol" panose="05050102010706020507" pitchFamily="18" charset="2"/>
              <a:buChar char="§"/>
            </a:pPr>
            <a:r>
              <a:rPr lang="en-US" altLang="sv-SE" sz="24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Play, </a:t>
            </a:r>
            <a:r>
              <a:rPr lang="en-US" altLang="sv-SE" sz="2400" dirty="0" smtClean="0">
                <a:latin typeface="+mn-lt"/>
              </a:rPr>
              <a:t> where the goal is to win as many tricks as possible.</a:t>
            </a:r>
            <a:endParaRPr lang="en-US" altLang="sv-SE" sz="24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2523000" y="5499000"/>
            <a:ext cx="5850000" cy="4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b="1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Minibridge</a:t>
            </a:r>
            <a:r>
              <a:rPr lang="en-US" altLang="sv-SE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en-US" altLang="sv-SE" sz="2400" dirty="0" smtClean="0">
                <a:latin typeface="+mn-lt"/>
              </a:rPr>
              <a:t>has a simplified bidding phase</a:t>
            </a:r>
            <a:r>
              <a:rPr lang="en-US" altLang="sv-SE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.</a:t>
            </a:r>
            <a:endParaRPr lang="en-US" altLang="sv-SE" sz="24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F9649B92-ADA8-45B7-8027-5D33F286FF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8000" y="4391388"/>
            <a:ext cx="4275000" cy="82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latin typeface="+mn-lt"/>
              </a:rPr>
              <a:t>In this lesson, </a:t>
            </a:r>
            <a:r>
              <a:rPr lang="en-US" altLang="sv-SE" sz="2400" b="1" dirty="0" smtClean="0">
                <a:latin typeface="+mn-lt"/>
              </a:rPr>
              <a:t>Dealer</a:t>
            </a:r>
            <a:r>
              <a:rPr lang="en-US" altLang="sv-SE" sz="2400" dirty="0" smtClean="0">
                <a:latin typeface="+mn-lt"/>
              </a:rPr>
              <a:t> wins the bidding and becomes </a:t>
            </a:r>
            <a:r>
              <a:rPr lang="en-US" altLang="sv-SE" sz="24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Declarer</a:t>
            </a:r>
            <a:r>
              <a:rPr lang="en-US" altLang="sv-SE" sz="2400" dirty="0" smtClean="0">
                <a:latin typeface="+mn-lt"/>
              </a:rPr>
              <a:t>.</a:t>
            </a:r>
            <a:endParaRPr lang="en-US" altLang="sv-SE" sz="2400" dirty="0"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000" y="1854000"/>
            <a:ext cx="3510000" cy="3413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193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393" y="1029476"/>
            <a:ext cx="3314020" cy="3254524"/>
          </a:xfrm>
          <a:prstGeom prst="rect">
            <a:avLst/>
          </a:prstGeom>
        </p:spPr>
      </p:pic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228000" y="324000"/>
            <a:ext cx="9360000" cy="540000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Arial Black" panose="020B0A04020102020204" pitchFamily="34" charset="0"/>
              </a:rPr>
              <a:t>The Opening </a:t>
            </a:r>
            <a:r>
              <a:rPr lang="en-US" sz="3600" dirty="0">
                <a:latin typeface="Arial Black" panose="020B0A04020102020204" pitchFamily="34" charset="0"/>
              </a:rPr>
              <a:t>L</a:t>
            </a:r>
            <a:r>
              <a:rPr lang="en-US" sz="3600" dirty="0" smtClean="0">
                <a:latin typeface="Arial Black" panose="020B0A04020102020204" pitchFamily="34" charset="0"/>
              </a:rPr>
              <a:t>ead</a:t>
            </a:r>
            <a:endParaRPr lang="en-US" sz="3600" dirty="0">
              <a:latin typeface="Arial Black" panose="020B0A04020102020204" pitchFamily="34" charset="0"/>
            </a:endParaRPr>
          </a:p>
        </p:txBody>
      </p:sp>
      <p:sp>
        <p:nvSpPr>
          <p:cNvPr id="31" name="textruta 30"/>
          <p:cNvSpPr txBox="1"/>
          <p:nvPr/>
        </p:nvSpPr>
        <p:spPr>
          <a:xfrm>
            <a:off x="1083000" y="4219623"/>
            <a:ext cx="126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Declarer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2" name="textruta 31"/>
          <p:cNvSpPr txBox="1"/>
          <p:nvPr/>
        </p:nvSpPr>
        <p:spPr>
          <a:xfrm>
            <a:off x="2967135" y="1138550"/>
            <a:ext cx="945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Dummy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453000" y="4599000"/>
            <a:ext cx="4230000" cy="82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latin typeface="+mn-lt"/>
              </a:rPr>
              <a:t>The player to the left of declarer leads the first card.</a:t>
            </a:r>
            <a:endParaRPr lang="en-US" altLang="sv-SE" sz="2400" dirty="0">
              <a:latin typeface="+mn-lt"/>
            </a:endParaRPr>
          </a:p>
        </p:txBody>
      </p:sp>
      <p:sp>
        <p:nvSpPr>
          <p:cNvPr id="34" name="Rectangle 3"/>
          <p:cNvSpPr>
            <a:spLocks noChangeArrowheads="1"/>
          </p:cNvSpPr>
          <p:nvPr/>
        </p:nvSpPr>
        <p:spPr bwMode="auto">
          <a:xfrm>
            <a:off x="4728000" y="909000"/>
            <a:ext cx="4860000" cy="82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b="1" dirty="0" smtClean="0">
                <a:latin typeface="+mn-lt"/>
              </a:rPr>
              <a:t>Dummy </a:t>
            </a:r>
            <a:r>
              <a:rPr lang="en-US" altLang="sv-SE" sz="2400" dirty="0" smtClean="0">
                <a:latin typeface="+mn-lt"/>
              </a:rPr>
              <a:t>now turns his cards face up with the trumps to his right.</a:t>
            </a:r>
            <a:endParaRPr lang="en-US" altLang="sv-SE" sz="2400" dirty="0">
              <a:latin typeface="+mn-lt"/>
            </a:endParaRPr>
          </a:p>
        </p:txBody>
      </p:sp>
      <p:sp>
        <p:nvSpPr>
          <p:cNvPr id="35" name="Rectangle 3"/>
          <p:cNvSpPr>
            <a:spLocks noChangeArrowheads="1"/>
          </p:cNvSpPr>
          <p:nvPr/>
        </p:nvSpPr>
        <p:spPr bwMode="auto">
          <a:xfrm>
            <a:off x="4908000" y="5364000"/>
            <a:ext cx="4230000" cy="82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b="1" dirty="0" smtClean="0">
                <a:latin typeface="+mn-lt"/>
              </a:rPr>
              <a:t>Declarer </a:t>
            </a:r>
            <a:r>
              <a:rPr lang="en-US" altLang="sv-SE" sz="2400" dirty="0" smtClean="0">
                <a:latin typeface="+mn-lt"/>
              </a:rPr>
              <a:t>plays his own and dummy’s cards from now on.</a:t>
            </a:r>
            <a:endParaRPr lang="en-US" altLang="sv-SE" sz="2400" b="1" dirty="0"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8000" y="1743703"/>
            <a:ext cx="3690000" cy="3616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72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Black" panose="020B0A04020102020204" pitchFamily="34" charset="0"/>
              </a:rPr>
              <a:t>Score Sheet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CFCF14C4-273E-44D3-A03F-AAE73C8A9D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8000" y="1584000"/>
            <a:ext cx="3555000" cy="1936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latin typeface="+mn-lt"/>
              </a:rPr>
              <a:t>After the play, North fills in a score sheet, and writes down the number of tricks won by North-South and East-West, respectively.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AC9589D5-4A0B-4413-B394-CAC04CAEF9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8000" y="3759669"/>
            <a:ext cx="3555000" cy="1936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latin typeface="+mn-lt"/>
              </a:rPr>
              <a:t>When all eight boards have been played, the scores are added. The pair with most tricks wins today’s competition.</a:t>
            </a:r>
            <a:endParaRPr lang="en-US" altLang="sv-SE" sz="2400" dirty="0"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000" y="1358999"/>
            <a:ext cx="4005000" cy="4731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548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639</TotalTime>
  <Words>317</Words>
  <Application>Microsoft Office PowerPoint</Application>
  <PresentationFormat>A4 Paper (210x297 mm)</PresentationFormat>
  <Paragraphs>41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Arial Black</vt:lpstr>
      <vt:lpstr>Berlin Sans FB Demi</vt:lpstr>
      <vt:lpstr>Calibri</vt:lpstr>
      <vt:lpstr>Calibri Light</vt:lpstr>
      <vt:lpstr>Symbol</vt:lpstr>
      <vt:lpstr>Wingdings</vt:lpstr>
      <vt:lpstr>Office-tema</vt:lpstr>
      <vt:lpstr>PowerPoint Presentation</vt:lpstr>
      <vt:lpstr>Bridge is a card game… …for four people</vt:lpstr>
      <vt:lpstr>The goal is to win tricks</vt:lpstr>
      <vt:lpstr>You cannot always follow suit</vt:lpstr>
      <vt:lpstr>Bridge consists of bidding and play</vt:lpstr>
      <vt:lpstr>The Opening Lead</vt:lpstr>
      <vt:lpstr>Score Sheet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Janne</dc:creator>
  <cp:lastModifiedBy>Jan Eric Larsson</cp:lastModifiedBy>
  <cp:revision>63</cp:revision>
  <cp:lastPrinted>2017-05-30T06:54:19Z</cp:lastPrinted>
  <dcterms:created xsi:type="dcterms:W3CDTF">2017-05-29T10:48:30Z</dcterms:created>
  <dcterms:modified xsi:type="dcterms:W3CDTF">2018-10-28T02:29:14Z</dcterms:modified>
</cp:coreProperties>
</file>