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notesMasterIdLst>
    <p:notesMasterId r:id="rId11"/>
  </p:notesMasterIdLst>
  <p:handoutMasterIdLst>
    <p:handoutMasterId r:id="rId12"/>
  </p:handoutMasterIdLst>
  <p:sldIdLst>
    <p:sldId id="257" r:id="rId2"/>
    <p:sldId id="295" r:id="rId3"/>
    <p:sldId id="296" r:id="rId4"/>
    <p:sldId id="297" r:id="rId5"/>
    <p:sldId id="288" r:id="rId6"/>
    <p:sldId id="293" r:id="rId7"/>
    <p:sldId id="277" r:id="rId8"/>
    <p:sldId id="294" r:id="rId9"/>
    <p:sldId id="262" r:id="rId10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8001"/>
    <a:srgbClr val="03A600"/>
    <a:srgbClr val="FF9933"/>
    <a:srgbClr val="A20000"/>
    <a:srgbClr val="FF3505"/>
    <a:srgbClr val="FFFF99"/>
    <a:srgbClr val="0099FF"/>
    <a:srgbClr val="CC6600"/>
    <a:srgbClr val="0CB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9" autoAdjust="0"/>
    <p:restoredTop sz="94660"/>
  </p:normalViewPr>
  <p:slideViewPr>
    <p:cSldViewPr snapToGrid="0">
      <p:cViewPr varScale="1">
        <p:scale>
          <a:sx n="65" d="100"/>
          <a:sy n="65" d="100"/>
        </p:scale>
        <p:origin x="260" y="60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9690" y="0"/>
            <a:ext cx="2946400" cy="496888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r">
              <a:defRPr sz="1200"/>
            </a:lvl1pPr>
          </a:lstStyle>
          <a:p>
            <a:fld id="{F0290B62-E77B-4BCC-98DF-92F1F395F1C1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9690" y="9429750"/>
            <a:ext cx="2946400" cy="496888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r">
              <a:defRPr sz="1200"/>
            </a:lvl1pPr>
          </a:lstStyle>
          <a:p>
            <a:fld id="{DF7C7995-1D95-438D-ABFD-546A3A88981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4584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293" cy="496961"/>
          </a:xfrm>
          <a:prstGeom prst="rect">
            <a:avLst/>
          </a:prstGeom>
        </p:spPr>
        <p:txBody>
          <a:bodyPr vert="horz" lIns="90441" tIns="45221" rIns="90441" bIns="45221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816" y="1"/>
            <a:ext cx="2945293" cy="496961"/>
          </a:xfrm>
          <a:prstGeom prst="rect">
            <a:avLst/>
          </a:prstGeom>
        </p:spPr>
        <p:txBody>
          <a:bodyPr vert="horz" lIns="90441" tIns="45221" rIns="90441" bIns="45221" rtlCol="0"/>
          <a:lstStyle>
            <a:lvl1pPr algn="r">
              <a:defRPr sz="1200"/>
            </a:lvl1pPr>
          </a:lstStyle>
          <a:p>
            <a:fld id="{0A22FDB1-FA32-46E9-909C-E4625520D210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41" tIns="45221" rIns="90441" bIns="45221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925" y="4777745"/>
            <a:ext cx="5437827" cy="3908064"/>
          </a:xfrm>
          <a:prstGeom prst="rect">
            <a:avLst/>
          </a:prstGeom>
        </p:spPr>
        <p:txBody>
          <a:bodyPr vert="horz" lIns="90441" tIns="45221" rIns="90441" bIns="45221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9677"/>
            <a:ext cx="2945293" cy="496961"/>
          </a:xfrm>
          <a:prstGeom prst="rect">
            <a:avLst/>
          </a:prstGeom>
        </p:spPr>
        <p:txBody>
          <a:bodyPr vert="horz" lIns="90441" tIns="45221" rIns="90441" bIns="45221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816" y="9429677"/>
            <a:ext cx="2945293" cy="496961"/>
          </a:xfrm>
          <a:prstGeom prst="rect">
            <a:avLst/>
          </a:prstGeom>
        </p:spPr>
        <p:txBody>
          <a:bodyPr vert="horz" lIns="90441" tIns="45221" rIns="90441" bIns="45221" rtlCol="0" anchor="b"/>
          <a:lstStyle>
            <a:lvl1pPr algn="r">
              <a:defRPr sz="1200"/>
            </a:lvl1pPr>
          </a:lstStyle>
          <a:p>
            <a:fld id="{73A71CA2-67C2-4ABA-BBFD-D5CEB1A5960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4449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111587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sv-SE" altLang="sv-SE" sz="1400" b="0" dirty="0">
                <a:latin typeface="+mn-lt"/>
              </a:rPr>
              <a:t>Lektion </a:t>
            </a:r>
            <a:r>
              <a:rPr lang="sv-SE" altLang="sv-SE" sz="1400" b="0" dirty="0" smtClean="0">
                <a:latin typeface="+mn-lt"/>
              </a:rPr>
              <a:t>9:</a:t>
            </a:r>
            <a:fld id="{780EAF18-22EA-4865-8736-E91E12192CD1}" type="slidenum">
              <a:rPr lang="sv-SE" altLang="sv-SE" sz="1400" b="0" smtClean="0">
                <a:latin typeface="+mn-lt"/>
              </a:rPr>
              <a:pPr>
                <a:defRPr/>
              </a:pPr>
              <a:t>‹#›</a:t>
            </a:fld>
            <a:endParaRPr lang="sv-SE" altLang="sv-SE" sz="800" b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898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111587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sv-SE" altLang="sv-SE" sz="1400" b="0" dirty="0">
                <a:latin typeface="+mn-lt"/>
              </a:rPr>
              <a:t>Lektion 1:</a:t>
            </a:r>
            <a:fld id="{780EAF18-22EA-4865-8736-E91E12192CD1}" type="slidenum">
              <a:rPr lang="sv-SE" altLang="sv-SE" sz="1400" b="0" smtClean="0">
                <a:latin typeface="+mn-lt"/>
              </a:rPr>
              <a:pPr>
                <a:defRPr/>
              </a:pPr>
              <a:t>‹#›</a:t>
            </a:fld>
            <a:endParaRPr lang="sv-SE" altLang="sv-SE" sz="800" b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219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697582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baseline="0" noProof="0" dirty="0" smtClean="0">
                <a:latin typeface="+mn-lt"/>
              </a:rPr>
              <a:t>Notrump Bidding</a:t>
            </a:r>
            <a:r>
              <a:rPr lang="en-US" altLang="sv-SE" sz="1400" b="0" noProof="0" dirty="0" smtClean="0">
                <a:latin typeface="+mn-lt"/>
              </a:rPr>
              <a:t>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632" y="6356352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  <p:sldLayoutId id="2147483699" r:id="rId15"/>
    <p:sldLayoutId id="2147483700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618991" y="4262816"/>
            <a:ext cx="4714868" cy="505127"/>
          </a:xfrm>
        </p:spPr>
        <p:txBody>
          <a:bodyPr>
            <a:noAutofit/>
          </a:bodyPr>
          <a:lstStyle/>
          <a:p>
            <a:pPr marL="0" indent="0" algn="ctr">
              <a:lnSpc>
                <a:spcPts val="3100"/>
              </a:lnSpc>
              <a:spcBef>
                <a:spcPts val="0"/>
              </a:spcBef>
              <a:buNone/>
            </a:pPr>
            <a:r>
              <a:rPr lang="en-US" dirty="0" smtClean="0">
                <a:latin typeface="Arial Black" panose="020B0A04020102020204" pitchFamily="34" charset="0"/>
              </a:rPr>
              <a:t>Notrump Bidding</a:t>
            </a: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138000" y="6398150"/>
            <a:ext cx="3637587" cy="405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 smtClean="0">
                <a:latin typeface="Arial Black" pitchFamily="34" charset="0"/>
              </a:rPr>
              <a:t>Repetition - Lesson 3 and 9</a:t>
            </a:r>
            <a:endParaRPr lang="en-US" sz="1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65" y="2118045"/>
            <a:ext cx="4180115" cy="3786030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191171"/>
            <a:ext cx="9330710" cy="766866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Opening 1NT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92212" y="876065"/>
            <a:ext cx="6750977" cy="547444"/>
          </a:xfrm>
        </p:spPr>
        <p:txBody>
          <a:bodyPr lIns="36000" rIns="36000" anchor="ctr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To open 1NT you need </a:t>
            </a:r>
            <a:r>
              <a:rPr lang="en-US" b="1" dirty="0" smtClean="0">
                <a:solidFill>
                  <a:srgbClr val="002060"/>
                </a:solidFill>
              </a:rPr>
              <a:t>15 – 17 hcp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54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572248" y="1319682"/>
            <a:ext cx="8655725" cy="771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dirty="0" smtClean="0"/>
              <a:t>and </a:t>
            </a:r>
            <a:r>
              <a:rPr lang="en-US" b="1" dirty="0" smtClean="0">
                <a:solidFill>
                  <a:srgbClr val="002060"/>
                </a:solidFill>
              </a:rPr>
              <a:t>one of the distributions 4333, 4432 or 5332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70259" y="5825692"/>
            <a:ext cx="2691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Balanced hand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34" name="textruta 33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195133" y="2049904"/>
            <a:ext cx="4111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8001"/>
                </a:solidFill>
              </a:rPr>
              <a:t>1</a:t>
            </a:r>
            <a:r>
              <a:rPr lang="en-US" sz="2400" b="1" dirty="0" smtClean="0">
                <a:solidFill>
                  <a:srgbClr val="FF8001"/>
                </a:solidFill>
                <a:sym typeface="Symbol" panose="05050102010706020507" pitchFamily="18" charset="2"/>
              </a:rPr>
              <a:t> 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- </a:t>
            </a:r>
            <a:r>
              <a:rPr lang="en-US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1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; </a:t>
            </a:r>
            <a:r>
              <a:rPr lang="en-US" sz="2400" b="1" dirty="0" smtClean="0">
                <a:sym typeface="Symbol" panose="05050102010706020507" pitchFamily="18" charset="2"/>
              </a:rPr>
              <a:t>1NT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shows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 12 -14 hcp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35" name="textruta 3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195133" y="3611223"/>
            <a:ext cx="4111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9933"/>
                </a:solidFill>
              </a:rPr>
              <a:t>1</a:t>
            </a:r>
            <a:r>
              <a:rPr lang="en-US" sz="2400" b="1" dirty="0" smtClean="0">
                <a:solidFill>
                  <a:srgbClr val="FF9933"/>
                </a:solidFill>
                <a:sym typeface="Symbol" panose="05050102010706020507" pitchFamily="18" charset="2"/>
              </a:rPr>
              <a:t>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 - </a:t>
            </a:r>
            <a:r>
              <a:rPr lang="en-US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1</a:t>
            </a:r>
            <a:r>
              <a:rPr lang="en-US" sz="2400" b="1" dirty="0" smtClean="0">
                <a:sym typeface="Symbol" panose="05050102010706020507" pitchFamily="18" charset="2"/>
              </a:rPr>
              <a:t>; 2NT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shows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 18 -19 hcp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36" name="textruta 3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195133" y="5421366"/>
            <a:ext cx="4180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3A600"/>
                </a:solidFill>
              </a:rPr>
              <a:t>2</a:t>
            </a:r>
            <a:r>
              <a:rPr lang="en-US" sz="2400" b="1" dirty="0" smtClean="0">
                <a:solidFill>
                  <a:srgbClr val="03A600"/>
                </a:solidFill>
                <a:sym typeface="Symbol" panose="05050102010706020507" pitchFamily="18" charset="2"/>
              </a:rPr>
              <a:t>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 - </a:t>
            </a:r>
            <a:r>
              <a:rPr lang="en-US" sz="2400" b="1" dirty="0" smtClean="0">
                <a:solidFill>
                  <a:srgbClr val="FF9933"/>
                </a:solidFill>
                <a:sym typeface="Symbol" panose="05050102010706020507" pitchFamily="18" charset="2"/>
              </a:rPr>
              <a:t>2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;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 panose="05050102010706020507" pitchFamily="18" charset="2"/>
              </a:rPr>
              <a:t>2NT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shows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 22 - 24 hcp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37" name="textruta 36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195133" y="2454233"/>
            <a:ext cx="4111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1</a:t>
            </a:r>
            <a:r>
              <a:rPr lang="en-US" sz="2400" b="1" dirty="0" smtClean="0">
                <a:solidFill>
                  <a:srgbClr val="FF8001"/>
                </a:solidFill>
              </a:rPr>
              <a:t> - 2</a:t>
            </a:r>
            <a:r>
              <a:rPr lang="en-US" sz="2400" b="1" dirty="0" smtClean="0">
                <a:solidFill>
                  <a:srgbClr val="FF8001"/>
                </a:solidFill>
                <a:sym typeface="Symbol" panose="05050102010706020507" pitchFamily="18" charset="2"/>
              </a:rPr>
              <a:t></a:t>
            </a:r>
            <a:r>
              <a:rPr lang="en-US" sz="2400" b="1" dirty="0" smtClean="0">
                <a:sym typeface="Symbol" panose="05050102010706020507" pitchFamily="18" charset="2"/>
              </a:rPr>
              <a:t>; 2NT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shows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 12 -14 hcp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39" name="textruta 38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195133" y="4108863"/>
            <a:ext cx="4111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1</a:t>
            </a:r>
            <a:r>
              <a:rPr lang="en-US" sz="2400" b="1" dirty="0" smtClean="0">
                <a:solidFill>
                  <a:srgbClr val="FF8001"/>
                </a:solidFill>
              </a:rPr>
              <a:t> - 2</a:t>
            </a:r>
            <a:r>
              <a:rPr lang="en-US" sz="2400" b="1" dirty="0" smtClean="0">
                <a:solidFill>
                  <a:srgbClr val="FF8001"/>
                </a:solidFill>
                <a:sym typeface="Symbol" panose="05050102010706020507" pitchFamily="18" charset="2"/>
              </a:rPr>
              <a:t></a:t>
            </a:r>
            <a:r>
              <a:rPr lang="en-US" sz="2400" b="1" dirty="0" smtClean="0">
                <a:sym typeface="Symbol" panose="05050102010706020507" pitchFamily="18" charset="2"/>
              </a:rPr>
              <a:t>; 3NT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shows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 18 -19 hcp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4517109" y="3045166"/>
            <a:ext cx="4098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Opening</a:t>
            </a:r>
            <a:r>
              <a:rPr lang="en-US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 </a:t>
            </a:r>
            <a:r>
              <a:rPr lang="en-US" sz="2400" b="1" dirty="0" smtClean="0">
                <a:sym typeface="Symbol" panose="05050102010706020507" pitchFamily="18" charset="2"/>
              </a:rPr>
              <a:t>1NT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shows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 15 -17 hcp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4772145" y="4774442"/>
            <a:ext cx="4167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Opening </a:t>
            </a:r>
            <a:r>
              <a:rPr lang="en-US" sz="2400" b="1" dirty="0" smtClean="0">
                <a:sym typeface="Symbol" panose="05050102010706020507" pitchFamily="18" charset="2"/>
              </a:rPr>
              <a:t>2NT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shows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 20 - 21 hcp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2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  <p:bldP spid="54" grpId="0"/>
      <p:bldP spid="30" grpId="0"/>
      <p:bldP spid="34" grpId="0"/>
      <p:bldP spid="35" grpId="0"/>
      <p:bldP spid="36" grpId="0"/>
      <p:bldP spid="37" grpId="0"/>
      <p:bldP spid="39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583" y="1441610"/>
            <a:ext cx="4197408" cy="2912811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03" y="205639"/>
            <a:ext cx="9423150" cy="784944"/>
          </a:xfrm>
        </p:spPr>
        <p:txBody>
          <a:bodyPr>
            <a:normAutofit/>
          </a:bodyPr>
          <a:lstStyle/>
          <a:p>
            <a:pPr>
              <a:tabLst>
                <a:tab pos="361950" algn="l"/>
              </a:tabLst>
            </a:pPr>
            <a:r>
              <a:rPr lang="en-US" sz="4000" b="1" dirty="0" smtClean="0">
                <a:latin typeface="Arial Black" panose="020B0A04020102020204" pitchFamily="34" charset="0"/>
              </a:rPr>
              <a:t>Balanced Responder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276960" y="877973"/>
            <a:ext cx="2822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What do you bid?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3181102" y="2023244"/>
            <a:ext cx="920630" cy="476723"/>
          </a:xfrm>
          <a:prstGeom prst="roundRect">
            <a:avLst/>
          </a:prstGeom>
          <a:ln w="38100">
            <a:solidFill>
              <a:srgbClr val="FF993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2NT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sp>
        <p:nvSpPr>
          <p:cNvPr id="19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3181102" y="4175815"/>
            <a:ext cx="920630" cy="476723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3NT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sp>
        <p:nvSpPr>
          <p:cNvPr id="52" name="Rektangel med rundade hörn 51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625152" y="2031481"/>
            <a:ext cx="867747" cy="413139"/>
          </a:xfrm>
          <a:prstGeom prst="round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200" b="1" dirty="0" smtClean="0">
                <a:latin typeface="Arial Black" panose="020B0A04020102020204" pitchFamily="34" charset="0"/>
              </a:rPr>
              <a:t>1NT</a:t>
            </a:r>
            <a:endParaRPr lang="en-US" sz="2200" b="1" dirty="0">
              <a:latin typeface="Arial Black" panose="020B0A04020102020204" pitchFamily="34" charset="0"/>
            </a:endParaRPr>
          </a:p>
        </p:txBody>
      </p:sp>
      <p:sp>
        <p:nvSpPr>
          <p:cNvPr id="53" name="Rektangel med rundade hörn 52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625152" y="4224188"/>
            <a:ext cx="867747" cy="413139"/>
          </a:xfrm>
          <a:prstGeom prst="round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200" b="1" dirty="0" smtClean="0">
                <a:latin typeface="Arial Black" panose="020B0A04020102020204" pitchFamily="34" charset="0"/>
              </a:rPr>
              <a:t>2NT</a:t>
            </a:r>
            <a:endParaRPr lang="en-US" sz="2200" b="1" dirty="0">
              <a:latin typeface="Arial Black" panose="020B0A04020102020204" pitchFamily="34" charset="0"/>
            </a:endParaRPr>
          </a:p>
        </p:txBody>
      </p:sp>
      <p:sp>
        <p:nvSpPr>
          <p:cNvPr id="54" name="Rektangel med rundade hörn 53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643813" y="5511805"/>
            <a:ext cx="867747" cy="413139"/>
          </a:xfrm>
          <a:prstGeom prst="round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200" b="1" dirty="0" smtClean="0">
                <a:latin typeface="Arial Black" panose="020B0A04020102020204" pitchFamily="34" charset="0"/>
              </a:rPr>
              <a:t>2NT</a:t>
            </a:r>
            <a:endParaRPr lang="en-US" sz="2200" b="1" dirty="0">
              <a:latin typeface="Arial Black" panose="020B0A04020102020204" pitchFamily="34" charset="0"/>
            </a:endParaRPr>
          </a:p>
        </p:txBody>
      </p:sp>
      <p:grpSp>
        <p:nvGrpSpPr>
          <p:cNvPr id="58" name="Grupp 57"/>
          <p:cNvGrpSpPr/>
          <p:nvPr/>
        </p:nvGrpSpPr>
        <p:grpSpPr>
          <a:xfrm>
            <a:off x="1866119" y="4908672"/>
            <a:ext cx="770711" cy="432092"/>
            <a:chOff x="3069769" y="690589"/>
            <a:chExt cx="770711" cy="432092"/>
          </a:xfrm>
        </p:grpSpPr>
        <p:sp>
          <p:nvSpPr>
            <p:cNvPr id="59" name="Rektangel med rundade hörn 58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069769" y="690589"/>
              <a:ext cx="770711" cy="432092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0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456741" y="796656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3A6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grpSp>
        <p:nvGrpSpPr>
          <p:cNvPr id="61" name="Grupp 60">
            <a:extLst>
              <a:ext uri="{FF2B5EF4-FFF2-40B4-BE49-F238E27FC236}">
                <a16:creationId xmlns:a16="http://schemas.microsoft.com/office/drawing/2014/main" id="{4CC54294-91CD-4FE7-870B-A3D85FECFB8E}"/>
              </a:ext>
            </a:extLst>
          </p:cNvPr>
          <p:cNvGrpSpPr/>
          <p:nvPr/>
        </p:nvGrpSpPr>
        <p:grpSpPr>
          <a:xfrm>
            <a:off x="650445" y="4913209"/>
            <a:ext cx="772422" cy="423019"/>
            <a:chOff x="4741918" y="720827"/>
            <a:chExt cx="772422" cy="423019"/>
          </a:xfrm>
        </p:grpSpPr>
        <p:sp>
          <p:nvSpPr>
            <p:cNvPr id="62" name="Rektangel med rundade hörn 46">
              <a:extLst>
                <a:ext uri="{FF2B5EF4-FFF2-40B4-BE49-F238E27FC236}">
                  <a16:creationId xmlns:a16="http://schemas.microsoft.com/office/drawing/2014/main" id="{EEB34389-FD3F-4944-84FE-26660D134EFA}"/>
                </a:ext>
              </a:extLst>
            </p:cNvPr>
            <p:cNvSpPr/>
            <p:nvPr/>
          </p:nvSpPr>
          <p:spPr>
            <a:xfrm>
              <a:off x="4741918" y="720827"/>
              <a:ext cx="772422" cy="423019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3" name="Freeform 23" descr="90 %">
              <a:extLst>
                <a:ext uri="{FF2B5EF4-FFF2-40B4-BE49-F238E27FC236}">
                  <a16:creationId xmlns:a16="http://schemas.microsoft.com/office/drawing/2014/main" id="{F90D4FC9-50A8-42CE-B423-18EB04C098E7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131277" y="823996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3A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cxnSp>
        <p:nvCxnSpPr>
          <p:cNvPr id="13" name="Rak pil 12"/>
          <p:cNvCxnSpPr/>
          <p:nvPr/>
        </p:nvCxnSpPr>
        <p:spPr>
          <a:xfrm>
            <a:off x="1763486" y="2239345"/>
            <a:ext cx="1119673" cy="0"/>
          </a:xfrm>
          <a:prstGeom prst="straightConnector1">
            <a:avLst/>
          </a:prstGeom>
          <a:ln w="44450">
            <a:solidFill>
              <a:schemeClr val="accent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ak pil 63"/>
          <p:cNvCxnSpPr/>
          <p:nvPr/>
        </p:nvCxnSpPr>
        <p:spPr>
          <a:xfrm>
            <a:off x="1757263" y="4388506"/>
            <a:ext cx="1119673" cy="0"/>
          </a:xfrm>
          <a:prstGeom prst="straightConnector1">
            <a:avLst/>
          </a:prstGeom>
          <a:ln w="44450">
            <a:solidFill>
              <a:schemeClr val="accent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ak pil 64"/>
          <p:cNvCxnSpPr/>
          <p:nvPr/>
        </p:nvCxnSpPr>
        <p:spPr>
          <a:xfrm>
            <a:off x="1723050" y="5679235"/>
            <a:ext cx="1119673" cy="0"/>
          </a:xfrm>
          <a:prstGeom prst="straightConnector1">
            <a:avLst/>
          </a:prstGeom>
          <a:ln w="44450">
            <a:solidFill>
              <a:schemeClr val="accent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ruta 65"/>
          <p:cNvSpPr txBox="1"/>
          <p:nvPr/>
        </p:nvSpPr>
        <p:spPr>
          <a:xfrm>
            <a:off x="4908057" y="5061198"/>
            <a:ext cx="16930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Game - 25 hcp</a:t>
            </a:r>
            <a:endParaRPr lang="en-US" sz="2000" dirty="0"/>
          </a:p>
        </p:txBody>
      </p:sp>
      <p:sp>
        <p:nvSpPr>
          <p:cNvPr id="67" name="textruta 66"/>
          <p:cNvSpPr txBox="1"/>
          <p:nvPr/>
        </p:nvSpPr>
        <p:spPr>
          <a:xfrm>
            <a:off x="5909542" y="5418873"/>
            <a:ext cx="21868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Small slam - 33 hcp</a:t>
            </a:r>
            <a:endParaRPr lang="en-US" sz="2000" dirty="0"/>
          </a:p>
        </p:txBody>
      </p:sp>
      <p:sp>
        <p:nvSpPr>
          <p:cNvPr id="68" name="textruta 67"/>
          <p:cNvSpPr txBox="1"/>
          <p:nvPr/>
        </p:nvSpPr>
        <p:spPr>
          <a:xfrm>
            <a:off x="6814611" y="5754773"/>
            <a:ext cx="2260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Grand slam - 37 hcp</a:t>
            </a:r>
            <a:endParaRPr lang="en-US" sz="2000" dirty="0"/>
          </a:p>
        </p:txBody>
      </p:sp>
      <p:sp>
        <p:nvSpPr>
          <p:cNvPr id="69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3209732" y="5496254"/>
            <a:ext cx="867747" cy="413139"/>
          </a:xfrm>
          <a:prstGeom prst="roundRect">
            <a:avLst/>
          </a:prstGeom>
          <a:ln w="38100">
            <a:solidFill>
              <a:srgbClr val="FF993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200" b="1" dirty="0" smtClean="0">
                <a:latin typeface="Arial Black" panose="020B0A04020102020204" pitchFamily="34" charset="0"/>
              </a:rPr>
              <a:t>4NT</a:t>
            </a:r>
            <a:endParaRPr lang="en-US" sz="2200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5"/>
          <p:cNvGrpSpPr/>
          <p:nvPr/>
        </p:nvGrpSpPr>
        <p:grpSpPr>
          <a:xfrm>
            <a:off x="1068356" y="5124718"/>
            <a:ext cx="788432" cy="387087"/>
            <a:chOff x="1068356" y="5124718"/>
            <a:chExt cx="788432" cy="387087"/>
          </a:xfrm>
        </p:grpSpPr>
        <p:cxnSp>
          <p:nvCxnSpPr>
            <p:cNvPr id="4" name="Rak pil 3"/>
            <p:cNvCxnSpPr/>
            <p:nvPr/>
          </p:nvCxnSpPr>
          <p:spPr>
            <a:xfrm flipV="1">
              <a:off x="1413536" y="5124718"/>
              <a:ext cx="443252" cy="1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ak pil 6"/>
            <p:cNvCxnSpPr/>
            <p:nvPr/>
          </p:nvCxnSpPr>
          <p:spPr>
            <a:xfrm flipH="1">
              <a:off x="1068356" y="5124718"/>
              <a:ext cx="788432" cy="387087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upp 27"/>
          <p:cNvGrpSpPr/>
          <p:nvPr/>
        </p:nvGrpSpPr>
        <p:grpSpPr>
          <a:xfrm>
            <a:off x="620872" y="2810994"/>
            <a:ext cx="782219" cy="423021"/>
            <a:chOff x="6304381" y="1940026"/>
            <a:chExt cx="782219" cy="423021"/>
          </a:xfrm>
        </p:grpSpPr>
        <p:sp>
          <p:nvSpPr>
            <p:cNvPr id="2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0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1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1838133" y="2821473"/>
            <a:ext cx="867747" cy="413139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200" b="1" dirty="0" smtClean="0">
                <a:latin typeface="Arial Black" panose="020B0A04020102020204" pitchFamily="34" charset="0"/>
              </a:rPr>
              <a:t>1NT</a:t>
            </a:r>
            <a:endParaRPr lang="en-US" sz="2200" b="1" dirty="0">
              <a:latin typeface="Arial Black" panose="020B0A04020102020204" pitchFamily="34" charset="0"/>
            </a:endParaRPr>
          </a:p>
        </p:txBody>
      </p:sp>
      <p:sp>
        <p:nvSpPr>
          <p:cNvPr id="32" name="Rektangel med rundade hörn 31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618932" y="3387543"/>
            <a:ext cx="867747" cy="413139"/>
          </a:xfrm>
          <a:prstGeom prst="round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200" b="1" dirty="0" smtClean="0">
                <a:latin typeface="Arial Black" panose="020B0A04020102020204" pitchFamily="34" charset="0"/>
              </a:rPr>
              <a:t>2NT</a:t>
            </a:r>
            <a:endParaRPr lang="en-US" sz="2200" b="1" dirty="0">
              <a:latin typeface="Arial Black" panose="020B0A04020102020204" pitchFamily="34" charset="0"/>
            </a:endParaRPr>
          </a:p>
        </p:txBody>
      </p:sp>
      <p:grpSp>
        <p:nvGrpSpPr>
          <p:cNvPr id="5" name="Grupp 4"/>
          <p:cNvGrpSpPr/>
          <p:nvPr/>
        </p:nvGrpSpPr>
        <p:grpSpPr>
          <a:xfrm>
            <a:off x="1043475" y="3028043"/>
            <a:ext cx="785327" cy="359500"/>
            <a:chOff x="1043475" y="3028043"/>
            <a:chExt cx="785327" cy="359500"/>
          </a:xfrm>
        </p:grpSpPr>
        <p:cxnSp>
          <p:nvCxnSpPr>
            <p:cNvPr id="14" name="Rak pil 13"/>
            <p:cNvCxnSpPr/>
            <p:nvPr/>
          </p:nvCxnSpPr>
          <p:spPr>
            <a:xfrm>
              <a:off x="1393760" y="3031835"/>
              <a:ext cx="435042" cy="5538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ak pil 15"/>
            <p:cNvCxnSpPr/>
            <p:nvPr/>
          </p:nvCxnSpPr>
          <p:spPr>
            <a:xfrm flipH="1">
              <a:off x="1043475" y="3028043"/>
              <a:ext cx="785327" cy="359500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Rak pil 40"/>
          <p:cNvCxnSpPr/>
          <p:nvPr/>
        </p:nvCxnSpPr>
        <p:spPr>
          <a:xfrm>
            <a:off x="1751042" y="3598509"/>
            <a:ext cx="1119673" cy="0"/>
          </a:xfrm>
          <a:prstGeom prst="straightConnector1">
            <a:avLst/>
          </a:prstGeom>
          <a:ln w="44450">
            <a:solidFill>
              <a:schemeClr val="accent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3174882" y="3329839"/>
            <a:ext cx="920630" cy="476723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3NT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sp>
        <p:nvSpPr>
          <p:cNvPr id="44" name="textruta 43"/>
          <p:cNvSpPr txBox="1"/>
          <p:nvPr/>
        </p:nvSpPr>
        <p:spPr>
          <a:xfrm>
            <a:off x="759044" y="1528005"/>
            <a:ext cx="495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textruta 44"/>
          <p:cNvSpPr txBox="1"/>
          <p:nvPr/>
        </p:nvSpPr>
        <p:spPr>
          <a:xfrm>
            <a:off x="2003128" y="1528005"/>
            <a:ext cx="454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textruta 45"/>
          <p:cNvSpPr txBox="1"/>
          <p:nvPr/>
        </p:nvSpPr>
        <p:spPr>
          <a:xfrm>
            <a:off x="3066815" y="1528005"/>
            <a:ext cx="1060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Your bid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textruta 46"/>
          <p:cNvSpPr txBox="1"/>
          <p:nvPr/>
        </p:nvSpPr>
        <p:spPr>
          <a:xfrm>
            <a:off x="4842742" y="4209001"/>
            <a:ext cx="3837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How many hcp does opener have?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ruta 47"/>
          <p:cNvSpPr txBox="1"/>
          <p:nvPr/>
        </p:nvSpPr>
        <p:spPr>
          <a:xfrm>
            <a:off x="4861403" y="4619548"/>
            <a:ext cx="3591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 is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our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combined strength?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91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2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20" grpId="0" animBg="1"/>
      <p:bldP spid="19" grpId="0" animBg="1"/>
      <p:bldP spid="52" grpId="0" animBg="1"/>
      <p:bldP spid="53" grpId="0" animBg="1"/>
      <p:bldP spid="54" grpId="0" animBg="1"/>
      <p:bldP spid="66" grpId="0"/>
      <p:bldP spid="67" grpId="0"/>
      <p:bldP spid="68" grpId="0"/>
      <p:bldP spid="69" grpId="0" animBg="1"/>
      <p:bldP spid="31" grpId="0" animBg="1"/>
      <p:bldP spid="32" grpId="0" animBg="1"/>
      <p:bldP spid="42" grpId="0" animBg="1"/>
      <p:bldP spid="44" grpId="0"/>
      <p:bldP spid="45" grpId="0"/>
      <p:bldP spid="46" grpId="0"/>
      <p:bldP spid="47" grpId="0"/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80" y="289239"/>
            <a:ext cx="9509817" cy="625161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Responder Has a Major</a:t>
            </a:r>
            <a:endParaRPr lang="en-US" sz="36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9" name="Grupp 8"/>
          <p:cNvGrpSpPr/>
          <p:nvPr/>
        </p:nvGrpSpPr>
        <p:grpSpPr>
          <a:xfrm>
            <a:off x="493949" y="904617"/>
            <a:ext cx="2731031" cy="481808"/>
            <a:chOff x="520422" y="1386471"/>
            <a:chExt cx="2389862" cy="481808"/>
          </a:xfrm>
        </p:grpSpPr>
        <p:sp>
          <p:nvSpPr>
            <p:cNvPr id="6" name="textruta 5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520422" y="1386471"/>
              <a:ext cx="14970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Opener bids</a:t>
              </a:r>
              <a:endParaRPr lang="en-US" sz="2400" dirty="0"/>
            </a:p>
          </p:txBody>
        </p:sp>
        <p:sp>
          <p:nvSpPr>
            <p:cNvPr id="42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1989654" y="1391556"/>
              <a:ext cx="920630" cy="476723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1NT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52" name="textruta 51">
            <a:extLst>
              <a:ext uri="{FF2B5EF4-FFF2-40B4-BE49-F238E27FC236}">
                <a16:creationId xmlns:a16="http://schemas.microsoft.com/office/drawing/2014/main" id="{1CE86984-10C1-4999-883E-9B25735821F8}"/>
              </a:ext>
            </a:extLst>
          </p:cNvPr>
          <p:cNvSpPr txBox="1"/>
          <p:nvPr/>
        </p:nvSpPr>
        <p:spPr>
          <a:xfrm>
            <a:off x="3383609" y="927341"/>
            <a:ext cx="1581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You have …</a:t>
            </a:r>
            <a:endParaRPr lang="en-US" sz="2400" dirty="0"/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491" y="2859901"/>
            <a:ext cx="4152122" cy="3036483"/>
          </a:xfrm>
          <a:prstGeom prst="rect">
            <a:avLst/>
          </a:prstGeom>
        </p:spPr>
      </p:pic>
      <p:grpSp>
        <p:nvGrpSpPr>
          <p:cNvPr id="11" name="Grupp 10"/>
          <p:cNvGrpSpPr/>
          <p:nvPr/>
        </p:nvGrpSpPr>
        <p:grpSpPr>
          <a:xfrm>
            <a:off x="512611" y="1462107"/>
            <a:ext cx="5173231" cy="461665"/>
            <a:chOff x="512611" y="1807342"/>
            <a:chExt cx="5173231" cy="461665"/>
          </a:xfrm>
        </p:grpSpPr>
        <p:sp>
          <p:nvSpPr>
            <p:cNvPr id="48" name="textruta 47">
              <a:extLst>
                <a:ext uri="{FF2B5EF4-FFF2-40B4-BE49-F238E27FC236}">
                  <a16:creationId xmlns:a16="http://schemas.microsoft.com/office/drawing/2014/main" id="{47BB7884-352F-4A37-9CF6-EFAABA429673}"/>
                </a:ext>
              </a:extLst>
            </p:cNvPr>
            <p:cNvSpPr txBox="1"/>
            <p:nvPr/>
          </p:nvSpPr>
          <p:spPr>
            <a:xfrm>
              <a:off x="512611" y="1807342"/>
              <a:ext cx="10994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You bid</a:t>
              </a:r>
              <a:endParaRPr lang="en-US" sz="2400" dirty="0"/>
            </a:p>
          </p:txBody>
        </p:sp>
        <p:sp>
          <p:nvSpPr>
            <p:cNvPr id="25" name="textruta 24">
              <a:extLst>
                <a:ext uri="{FF2B5EF4-FFF2-40B4-BE49-F238E27FC236}">
                  <a16:creationId xmlns:a16="http://schemas.microsoft.com/office/drawing/2014/main" id="{1CE86984-10C1-4999-883E-9B25735821F8}"/>
                </a:ext>
              </a:extLst>
            </p:cNvPr>
            <p:cNvSpPr txBox="1"/>
            <p:nvPr/>
          </p:nvSpPr>
          <p:spPr>
            <a:xfrm>
              <a:off x="2826604" y="1807342"/>
              <a:ext cx="19777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transferring to</a:t>
              </a:r>
              <a:endParaRPr lang="en-US" sz="2400" dirty="0"/>
            </a:p>
          </p:txBody>
        </p:sp>
        <p:grpSp>
          <p:nvGrpSpPr>
            <p:cNvPr id="46" name="Grupp 45"/>
            <p:cNvGrpSpPr/>
            <p:nvPr/>
          </p:nvGrpSpPr>
          <p:grpSpPr>
            <a:xfrm>
              <a:off x="1994030" y="1827952"/>
              <a:ext cx="766668" cy="420445"/>
              <a:chOff x="2777802" y="3669410"/>
              <a:chExt cx="766668" cy="420445"/>
            </a:xfrm>
          </p:grpSpPr>
          <p:sp>
            <p:nvSpPr>
              <p:cNvPr id="47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2777802" y="3669410"/>
                <a:ext cx="766668" cy="420445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3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3175744" y="3774346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2" name="Grupp 61"/>
            <p:cNvGrpSpPr/>
            <p:nvPr/>
          </p:nvGrpSpPr>
          <p:grpSpPr>
            <a:xfrm>
              <a:off x="4903623" y="1826664"/>
              <a:ext cx="782219" cy="423021"/>
              <a:chOff x="6304381" y="1940026"/>
              <a:chExt cx="782219" cy="423021"/>
            </a:xfrm>
          </p:grpSpPr>
          <p:sp>
            <p:nvSpPr>
              <p:cNvPr id="63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304381" y="1940026"/>
                <a:ext cx="782219" cy="423021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4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832" y="2039846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5" name="textruta 64">
            <a:extLst>
              <a:ext uri="{FF2B5EF4-FFF2-40B4-BE49-F238E27FC236}">
                <a16:creationId xmlns:a16="http://schemas.microsoft.com/office/drawing/2014/main" id="{1CE86984-10C1-4999-883E-9B25735821F8}"/>
              </a:ext>
            </a:extLst>
          </p:cNvPr>
          <p:cNvSpPr txBox="1"/>
          <p:nvPr/>
        </p:nvSpPr>
        <p:spPr>
          <a:xfrm>
            <a:off x="1330189" y="2829206"/>
            <a:ext cx="19102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After transfer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to </a:t>
            </a:r>
            <a:r>
              <a:rPr lang="en-US" sz="2400" b="1" dirty="0" smtClean="0">
                <a:solidFill>
                  <a:srgbClr val="C00000"/>
                </a:solidFill>
              </a:rPr>
              <a:t>2</a:t>
            </a:r>
            <a:r>
              <a:rPr lang="en-US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/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2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with </a:t>
            </a:r>
            <a:r>
              <a:rPr lang="en-US" sz="2400" b="1" dirty="0" smtClean="0">
                <a:solidFill>
                  <a:srgbClr val="C00000"/>
                </a:solidFill>
              </a:rPr>
              <a:t>5</a:t>
            </a:r>
            <a:r>
              <a:rPr lang="en-US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/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5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66" name="textruta 65">
            <a:extLst>
              <a:ext uri="{FF2B5EF4-FFF2-40B4-BE49-F238E27FC236}">
                <a16:creationId xmlns:a16="http://schemas.microsoft.com/office/drawing/2014/main" id="{1CE86984-10C1-4999-883E-9B25735821F8}"/>
              </a:ext>
            </a:extLst>
          </p:cNvPr>
          <p:cNvSpPr txBox="1"/>
          <p:nvPr/>
        </p:nvSpPr>
        <p:spPr>
          <a:xfrm>
            <a:off x="7578509" y="2841647"/>
            <a:ext cx="19102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After transfer</a:t>
            </a:r>
            <a:b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to </a:t>
            </a:r>
            <a:r>
              <a:rPr lang="en-US" sz="2400" b="1" dirty="0" smtClean="0">
                <a:solidFill>
                  <a:srgbClr val="C00000"/>
                </a:solidFill>
              </a:rPr>
              <a:t>2</a:t>
            </a:r>
            <a:r>
              <a:rPr lang="en-US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/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2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with </a:t>
            </a:r>
            <a:r>
              <a:rPr lang="en-US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6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/</a:t>
            </a:r>
            <a:r>
              <a:rPr lang="en-US" sz="24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6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67" name="textruta 66">
            <a:extLst>
              <a:ext uri="{FF2B5EF4-FFF2-40B4-BE49-F238E27FC236}">
                <a16:creationId xmlns:a16="http://schemas.microsoft.com/office/drawing/2014/main" id="{1CE86984-10C1-4999-883E-9B25735821F8}"/>
              </a:ext>
            </a:extLst>
          </p:cNvPr>
          <p:cNvSpPr txBox="1"/>
          <p:nvPr/>
        </p:nvSpPr>
        <p:spPr>
          <a:xfrm>
            <a:off x="499984" y="4082868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0-8 hcp</a:t>
            </a:r>
            <a:endParaRPr lang="en-US" sz="2400" dirty="0"/>
          </a:p>
        </p:txBody>
      </p:sp>
      <p:sp>
        <p:nvSpPr>
          <p:cNvPr id="68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1864608" y="4101956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9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8169638" y="4092626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0" name="textruta 69">
            <a:extLst>
              <a:ext uri="{FF2B5EF4-FFF2-40B4-BE49-F238E27FC236}">
                <a16:creationId xmlns:a16="http://schemas.microsoft.com/office/drawing/2014/main" id="{1CE86984-10C1-4999-883E-9B25735821F8}"/>
              </a:ext>
            </a:extLst>
          </p:cNvPr>
          <p:cNvSpPr txBox="1"/>
          <p:nvPr/>
        </p:nvSpPr>
        <p:spPr>
          <a:xfrm>
            <a:off x="499984" y="4729791"/>
            <a:ext cx="1268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9-10 hcp</a:t>
            </a:r>
            <a:endParaRPr lang="en-US" sz="2400" dirty="0"/>
          </a:p>
        </p:txBody>
      </p:sp>
      <p:sp>
        <p:nvSpPr>
          <p:cNvPr id="71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1851441" y="4748931"/>
            <a:ext cx="867747" cy="413139"/>
          </a:xfrm>
          <a:prstGeom prst="roundRect">
            <a:avLst/>
          </a:prstGeom>
          <a:ln w="38100">
            <a:solidFill>
              <a:srgbClr val="FF993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200" b="1" dirty="0" smtClean="0">
                <a:latin typeface="Arial Black" panose="020B0A04020102020204" pitchFamily="34" charset="0"/>
              </a:rPr>
              <a:t>2NT</a:t>
            </a:r>
            <a:endParaRPr lang="en-US" sz="2200" b="1" dirty="0">
              <a:latin typeface="Arial Black" panose="020B0A04020102020204" pitchFamily="34" charset="0"/>
            </a:endParaRPr>
          </a:p>
        </p:txBody>
      </p:sp>
      <p:grpSp>
        <p:nvGrpSpPr>
          <p:cNvPr id="72" name="Grupp 71"/>
          <p:cNvGrpSpPr/>
          <p:nvPr/>
        </p:nvGrpSpPr>
        <p:grpSpPr>
          <a:xfrm>
            <a:off x="8708959" y="4773580"/>
            <a:ext cx="782219" cy="423021"/>
            <a:chOff x="3913025" y="2375610"/>
            <a:chExt cx="782219" cy="423021"/>
          </a:xfrm>
        </p:grpSpPr>
        <p:sp>
          <p:nvSpPr>
            <p:cNvPr id="7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913025" y="2375610"/>
              <a:ext cx="782219" cy="423021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4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1476" y="2475430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5" name="Grupp 74"/>
          <p:cNvGrpSpPr/>
          <p:nvPr/>
        </p:nvGrpSpPr>
        <p:grpSpPr>
          <a:xfrm>
            <a:off x="7869205" y="4785976"/>
            <a:ext cx="766668" cy="420445"/>
            <a:chOff x="2793353" y="3022488"/>
            <a:chExt cx="766668" cy="420445"/>
          </a:xfrm>
        </p:grpSpPr>
        <p:sp>
          <p:nvSpPr>
            <p:cNvPr id="7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2793353" y="3022488"/>
              <a:ext cx="766668" cy="420445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191295" y="3127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8" name="textruta 77">
            <a:extLst>
              <a:ext uri="{FF2B5EF4-FFF2-40B4-BE49-F238E27FC236}">
                <a16:creationId xmlns:a16="http://schemas.microsoft.com/office/drawing/2014/main" id="{1CE86984-10C1-4999-883E-9B25735821F8}"/>
              </a:ext>
            </a:extLst>
          </p:cNvPr>
          <p:cNvSpPr txBox="1"/>
          <p:nvPr/>
        </p:nvSpPr>
        <p:spPr>
          <a:xfrm>
            <a:off x="6767045" y="4770225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8-9 hcp</a:t>
            </a:r>
            <a:endParaRPr lang="en-US" sz="2400" dirty="0"/>
          </a:p>
        </p:txBody>
      </p:sp>
      <p:sp>
        <p:nvSpPr>
          <p:cNvPr id="79" name="textruta 78">
            <a:extLst>
              <a:ext uri="{FF2B5EF4-FFF2-40B4-BE49-F238E27FC236}">
                <a16:creationId xmlns:a16="http://schemas.microsoft.com/office/drawing/2014/main" id="{1CE86984-10C1-4999-883E-9B25735821F8}"/>
              </a:ext>
            </a:extLst>
          </p:cNvPr>
          <p:cNvSpPr txBox="1"/>
          <p:nvPr/>
        </p:nvSpPr>
        <p:spPr>
          <a:xfrm>
            <a:off x="6757715" y="5432699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10+ hcp</a:t>
            </a:r>
            <a:endParaRPr lang="en-US" sz="2400" dirty="0"/>
          </a:p>
        </p:txBody>
      </p:sp>
      <p:grpSp>
        <p:nvGrpSpPr>
          <p:cNvPr id="80" name="Grupp 79">
            <a:extLst>
              <a:ext uri="{FF2B5EF4-FFF2-40B4-BE49-F238E27FC236}">
                <a16:creationId xmlns:a16="http://schemas.microsoft.com/office/drawing/2014/main" id="{C4BD5D4B-5288-417C-BE4B-8308728B71BD}"/>
              </a:ext>
            </a:extLst>
          </p:cNvPr>
          <p:cNvGrpSpPr/>
          <p:nvPr/>
        </p:nvGrpSpPr>
        <p:grpSpPr>
          <a:xfrm>
            <a:off x="8694412" y="5459628"/>
            <a:ext cx="782219" cy="423021"/>
            <a:chOff x="6304381" y="1940026"/>
            <a:chExt cx="782219" cy="423021"/>
          </a:xfrm>
        </p:grpSpPr>
        <p:sp>
          <p:nvSpPr>
            <p:cNvPr id="81" name="Rektangel med rundade hörn 46">
              <a:extLst>
                <a:ext uri="{FF2B5EF4-FFF2-40B4-BE49-F238E27FC236}">
                  <a16:creationId xmlns:a16="http://schemas.microsoft.com/office/drawing/2014/main" id="{8024A532-51FB-4330-9292-C0340A6EB236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2" name="Freeform 20" descr="90 %">
              <a:extLst>
                <a:ext uri="{FF2B5EF4-FFF2-40B4-BE49-F238E27FC236}">
                  <a16:creationId xmlns:a16="http://schemas.microsoft.com/office/drawing/2014/main" id="{7EE12A32-AFE9-4F1D-A6C6-53C77E5E6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3" name="Grupp 82"/>
          <p:cNvGrpSpPr/>
          <p:nvPr/>
        </p:nvGrpSpPr>
        <p:grpSpPr>
          <a:xfrm>
            <a:off x="7875426" y="5463998"/>
            <a:ext cx="766668" cy="420445"/>
            <a:chOff x="2743589" y="2431549"/>
            <a:chExt cx="766668" cy="420445"/>
          </a:xfrm>
        </p:grpSpPr>
        <p:sp>
          <p:nvSpPr>
            <p:cNvPr id="84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2743589" y="2431549"/>
              <a:ext cx="766668" cy="420445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5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141531" y="2536485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6" name="textruta 85">
            <a:extLst>
              <a:ext uri="{FF2B5EF4-FFF2-40B4-BE49-F238E27FC236}">
                <a16:creationId xmlns:a16="http://schemas.microsoft.com/office/drawing/2014/main" id="{1CE86984-10C1-4999-883E-9B25735821F8}"/>
              </a:ext>
            </a:extLst>
          </p:cNvPr>
          <p:cNvSpPr txBox="1"/>
          <p:nvPr/>
        </p:nvSpPr>
        <p:spPr>
          <a:xfrm>
            <a:off x="499984" y="5398488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11+ hcp</a:t>
            </a:r>
            <a:endParaRPr lang="en-US" sz="2400" dirty="0"/>
          </a:p>
        </p:txBody>
      </p:sp>
      <p:sp>
        <p:nvSpPr>
          <p:cNvPr id="87" name="Rektangel med rundade hörn 86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1851441" y="5399834"/>
            <a:ext cx="867747" cy="413139"/>
          </a:xfrm>
          <a:prstGeom prst="round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200" b="1" dirty="0" smtClean="0">
                <a:latin typeface="Arial Black" panose="020B0A04020102020204" pitchFamily="34" charset="0"/>
              </a:rPr>
              <a:t>3NT</a:t>
            </a:r>
            <a:endParaRPr lang="en-US" sz="2200" b="1" dirty="0">
              <a:latin typeface="Arial Black" panose="020B0A04020102020204" pitchFamily="34" charset="0"/>
            </a:endParaRPr>
          </a:p>
        </p:txBody>
      </p:sp>
      <p:sp>
        <p:nvSpPr>
          <p:cNvPr id="88" name="textruta 87">
            <a:extLst>
              <a:ext uri="{FF2B5EF4-FFF2-40B4-BE49-F238E27FC236}">
                <a16:creationId xmlns:a16="http://schemas.microsoft.com/office/drawing/2014/main" id="{1CE86984-10C1-4999-883E-9B25735821F8}"/>
              </a:ext>
            </a:extLst>
          </p:cNvPr>
          <p:cNvSpPr txBox="1"/>
          <p:nvPr/>
        </p:nvSpPr>
        <p:spPr>
          <a:xfrm>
            <a:off x="257387" y="5902337"/>
            <a:ext cx="61459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2">
                    <a:lumMod val="50000"/>
                  </a:schemeClr>
                </a:solidFill>
              </a:rPr>
              <a:t>Opener bids </a:t>
            </a:r>
            <a:r>
              <a:rPr lang="en-US" sz="2200" b="1" dirty="0" smtClean="0">
                <a:solidFill>
                  <a:srgbClr val="C00000"/>
                </a:solidFill>
              </a:rPr>
              <a:t>3</a:t>
            </a:r>
            <a:r>
              <a:rPr lang="en-US" sz="22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2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/</a:t>
            </a:r>
            <a:r>
              <a:rPr lang="en-US" sz="22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3 </a:t>
            </a:r>
            <a:r>
              <a:rPr lang="en-US" sz="22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or </a:t>
            </a:r>
            <a:r>
              <a:rPr lang="en-US" sz="22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4</a:t>
            </a:r>
            <a:r>
              <a:rPr lang="en-US" sz="22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/</a:t>
            </a:r>
            <a:r>
              <a:rPr lang="en-US" sz="22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4 </a:t>
            </a:r>
            <a:r>
              <a:rPr lang="en-US" sz="2200" b="1" dirty="0" smtClean="0">
                <a:solidFill>
                  <a:schemeClr val="bg2">
                    <a:lumMod val="50000"/>
                  </a:schemeClr>
                </a:solidFill>
                <a:sym typeface="Symbol" panose="05050102010706020507" pitchFamily="18" charset="2"/>
              </a:rPr>
              <a:t>with 3+card support</a:t>
            </a:r>
            <a:endParaRPr lang="en-US" sz="2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9" name="textruta 88">
            <a:extLst>
              <a:ext uri="{FF2B5EF4-FFF2-40B4-BE49-F238E27FC236}">
                <a16:creationId xmlns:a16="http://schemas.microsoft.com/office/drawing/2014/main" id="{1CE86984-10C1-4999-883E-9B25735821F8}"/>
              </a:ext>
            </a:extLst>
          </p:cNvPr>
          <p:cNvSpPr txBox="1"/>
          <p:nvPr/>
        </p:nvSpPr>
        <p:spPr>
          <a:xfrm>
            <a:off x="7068735" y="4082870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0-7 hcp</a:t>
            </a:r>
            <a:endParaRPr lang="en-US" sz="2400" dirty="0"/>
          </a:p>
        </p:txBody>
      </p:sp>
      <p:sp>
        <p:nvSpPr>
          <p:cNvPr id="43" name="textruta 42">
            <a:extLst>
              <a:ext uri="{FF2B5EF4-FFF2-40B4-BE49-F238E27FC236}">
                <a16:creationId xmlns:a16="http://schemas.microsoft.com/office/drawing/2014/main" id="{1CE86984-10C1-4999-883E-9B25735821F8}"/>
              </a:ext>
            </a:extLst>
          </p:cNvPr>
          <p:cNvSpPr txBox="1"/>
          <p:nvPr/>
        </p:nvSpPr>
        <p:spPr>
          <a:xfrm>
            <a:off x="509314" y="1974149"/>
            <a:ext cx="67715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We transfer to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protect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 the strong hand from the lead</a:t>
            </a:r>
          </a:p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And it makes the continued bidding easier.</a:t>
            </a: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374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65" grpId="0"/>
      <p:bldP spid="66" grpId="0"/>
      <p:bldP spid="67" grpId="0"/>
      <p:bldP spid="68" grpId="0" animBg="1"/>
      <p:bldP spid="69" grpId="0" animBg="1"/>
      <p:bldP spid="70" grpId="0"/>
      <p:bldP spid="71" grpId="0" animBg="1"/>
      <p:bldP spid="78" grpId="0"/>
      <p:bldP spid="79" grpId="0"/>
      <p:bldP spid="86" grpId="0"/>
      <p:bldP spid="87" grpId="0" animBg="1"/>
      <p:bldP spid="88" grpId="0"/>
      <p:bldP spid="89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73" y="243358"/>
            <a:ext cx="9507895" cy="640275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</a:rPr>
              <a:t>Example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1495959" y="1404563"/>
            <a:ext cx="1306905" cy="1570303"/>
            <a:chOff x="1208584" y="1916832"/>
            <a:chExt cx="1306619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3531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KQJ8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A83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J93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7125882" y="1404563"/>
            <a:ext cx="1540942" cy="1570303"/>
            <a:chOff x="1208584" y="1916832"/>
            <a:chExt cx="1540605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6930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T75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KQT52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AQ86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0" name="textruta 19"/>
          <p:cNvSpPr txBox="1"/>
          <p:nvPr/>
        </p:nvSpPr>
        <p:spPr>
          <a:xfrm>
            <a:off x="1416920" y="931807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ruta 20"/>
          <p:cNvSpPr txBox="1"/>
          <p:nvPr/>
        </p:nvSpPr>
        <p:spPr>
          <a:xfrm>
            <a:off x="6923249" y="931807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135007" y="3133436"/>
            <a:ext cx="3648425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 smtClean="0"/>
              <a:t>2Di</a:t>
            </a:r>
            <a:r>
              <a:rPr lang="en-US" sz="2400" dirty="0" smtClean="0"/>
              <a:t>: Asks opener to bid 2He</a:t>
            </a:r>
            <a:r>
              <a:rPr lang="en-US" sz="2800" dirty="0" smtClean="0"/>
              <a:t> </a:t>
            </a:r>
            <a:endParaRPr lang="en-US" sz="2400" dirty="0"/>
          </a:p>
        </p:txBody>
      </p:sp>
      <p:grpSp>
        <p:nvGrpSpPr>
          <p:cNvPr id="45" name="Grupp 10">
            <a:extLst>
              <a:ext uri="{FF2B5EF4-FFF2-40B4-BE49-F238E27FC236}">
                <a16:creationId xmlns:a16="http://schemas.microsoft.com/office/drawing/2014/main" id="{58F95404-8459-40F8-8459-509E024F2CCC}"/>
              </a:ext>
            </a:extLst>
          </p:cNvPr>
          <p:cNvGrpSpPr>
            <a:grpSpLocks/>
          </p:cNvGrpSpPr>
          <p:nvPr/>
        </p:nvGrpSpPr>
        <p:grpSpPr bwMode="auto">
          <a:xfrm>
            <a:off x="1479394" y="3700775"/>
            <a:ext cx="1326140" cy="1570303"/>
            <a:chOff x="1208584" y="1916832"/>
            <a:chExt cx="1325850" cy="1570568"/>
          </a:xfrm>
        </p:grpSpPr>
        <p:sp>
          <p:nvSpPr>
            <p:cNvPr id="51" name="Rectangle 34">
              <a:extLst>
                <a:ext uri="{FF2B5EF4-FFF2-40B4-BE49-F238E27FC236}">
                  <a16:creationId xmlns:a16="http://schemas.microsoft.com/office/drawing/2014/main" id="{DBD6253B-E9CC-4CC2-B69C-67D741D25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1054545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A52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AKQ3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2" name="Grupp 29">
              <a:extLst>
                <a:ext uri="{FF2B5EF4-FFF2-40B4-BE49-F238E27FC236}">
                  <a16:creationId xmlns:a16="http://schemas.microsoft.com/office/drawing/2014/main" id="{80A2793D-7CD6-4877-89E3-AD6F890D90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6" name="Freeform 20" descr="90 %">
                <a:extLst>
                  <a:ext uri="{FF2B5EF4-FFF2-40B4-BE49-F238E27FC236}">
                    <a16:creationId xmlns:a16="http://schemas.microsoft.com/office/drawing/2014/main" id="{51A5B4BC-F1C9-4FD7-A2DF-95E64EBD0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21">
                <a:extLst>
                  <a:ext uri="{FF2B5EF4-FFF2-40B4-BE49-F238E27FC236}">
                    <a16:creationId xmlns:a16="http://schemas.microsoft.com/office/drawing/2014/main" id="{874AD3E7-562A-490B-A236-594B0882A3FF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22">
                <a:extLst>
                  <a:ext uri="{FF2B5EF4-FFF2-40B4-BE49-F238E27FC236}">
                    <a16:creationId xmlns:a16="http://schemas.microsoft.com/office/drawing/2014/main" id="{32BE16DF-2747-4779-8941-34230B2B7A50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" name="Freeform 23" descr="90 %">
                <a:extLst>
                  <a:ext uri="{FF2B5EF4-FFF2-40B4-BE49-F238E27FC236}">
                    <a16:creationId xmlns:a16="http://schemas.microsoft.com/office/drawing/2014/main" id="{4DDADAAA-70EA-4522-B576-236EE25C2AE6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2" name="Grupp 10">
            <a:extLst>
              <a:ext uri="{FF2B5EF4-FFF2-40B4-BE49-F238E27FC236}">
                <a16:creationId xmlns:a16="http://schemas.microsoft.com/office/drawing/2014/main" id="{C4B37829-2305-4696-9817-006D1A90BFA9}"/>
              </a:ext>
            </a:extLst>
          </p:cNvPr>
          <p:cNvGrpSpPr>
            <a:grpSpLocks/>
          </p:cNvGrpSpPr>
          <p:nvPr/>
        </p:nvGrpSpPr>
        <p:grpSpPr bwMode="auto">
          <a:xfrm>
            <a:off x="7138061" y="3694151"/>
            <a:ext cx="1627504" cy="1570303"/>
            <a:chOff x="1208584" y="1916832"/>
            <a:chExt cx="1627148" cy="1570568"/>
          </a:xfrm>
        </p:grpSpPr>
        <p:sp>
          <p:nvSpPr>
            <p:cNvPr id="33" name="Rectangle 34">
              <a:extLst>
                <a:ext uri="{FF2B5EF4-FFF2-40B4-BE49-F238E27FC236}">
                  <a16:creationId xmlns:a16="http://schemas.microsoft.com/office/drawing/2014/main" id="{123B48DC-C40C-401B-B644-A80373331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1355843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KJT832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963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982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35" name="Grupp 29">
              <a:extLst>
                <a:ext uri="{FF2B5EF4-FFF2-40B4-BE49-F238E27FC236}">
                  <a16:creationId xmlns:a16="http://schemas.microsoft.com/office/drawing/2014/main" id="{6F08E866-5A15-421F-9C11-C78A9C01FD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36" name="Freeform 20" descr="90 %">
                <a:extLst>
                  <a:ext uri="{FF2B5EF4-FFF2-40B4-BE49-F238E27FC236}">
                    <a16:creationId xmlns:a16="http://schemas.microsoft.com/office/drawing/2014/main" id="{DF768106-074F-4641-9409-D308E4503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21">
                <a:extLst>
                  <a:ext uri="{FF2B5EF4-FFF2-40B4-BE49-F238E27FC236}">
                    <a16:creationId xmlns:a16="http://schemas.microsoft.com/office/drawing/2014/main" id="{43641823-5644-42DA-ABEA-4BB286A10650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22">
                <a:extLst>
                  <a:ext uri="{FF2B5EF4-FFF2-40B4-BE49-F238E27FC236}">
                    <a16:creationId xmlns:a16="http://schemas.microsoft.com/office/drawing/2014/main" id="{CBF0D51B-2A4F-4722-A7A8-54EEF47A2A12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0" name="Freeform 23" descr="90 %">
                <a:extLst>
                  <a:ext uri="{FF2B5EF4-FFF2-40B4-BE49-F238E27FC236}">
                    <a16:creationId xmlns:a16="http://schemas.microsoft.com/office/drawing/2014/main" id="{0E141AB5-B7DB-4299-A799-A85D97FE65D3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55" name="textruta 54">
            <a:extLst>
              <a:ext uri="{FF2B5EF4-FFF2-40B4-BE49-F238E27FC236}">
                <a16:creationId xmlns:a16="http://schemas.microsoft.com/office/drawing/2014/main" id="{A1467D3C-7C78-446E-87B8-F3A4FEB63787}"/>
              </a:ext>
            </a:extLst>
          </p:cNvPr>
          <p:cNvSpPr txBox="1"/>
          <p:nvPr/>
        </p:nvSpPr>
        <p:spPr>
          <a:xfrm>
            <a:off x="3227391" y="5923037"/>
            <a:ext cx="3695858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 smtClean="0"/>
              <a:t>3He</a:t>
            </a:r>
            <a:r>
              <a:rPr lang="en-US" sz="2400" dirty="0" smtClean="0"/>
              <a:t>: 5+spades and 0+ hcp</a:t>
            </a:r>
            <a:endParaRPr lang="en-US" sz="2400" dirty="0"/>
          </a:p>
        </p:txBody>
      </p:sp>
      <p:cxnSp>
        <p:nvCxnSpPr>
          <p:cNvPr id="3" name="Rak koppling 2">
            <a:extLst>
              <a:ext uri="{FF2B5EF4-FFF2-40B4-BE49-F238E27FC236}">
                <a16:creationId xmlns:a16="http://schemas.microsoft.com/office/drawing/2014/main" id="{7F70FCCC-883B-4A3F-BFD0-0DF52E6D183D}"/>
              </a:ext>
            </a:extLst>
          </p:cNvPr>
          <p:cNvCxnSpPr/>
          <p:nvPr/>
        </p:nvCxnSpPr>
        <p:spPr>
          <a:xfrm>
            <a:off x="448797" y="3538332"/>
            <a:ext cx="9004852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upp 64">
            <a:extLst>
              <a:ext uri="{FF2B5EF4-FFF2-40B4-BE49-F238E27FC236}">
                <a16:creationId xmlns:a16="http://schemas.microsoft.com/office/drawing/2014/main" id="{ABF9A6F1-80EE-427F-84B3-154407F9F16D}"/>
              </a:ext>
            </a:extLst>
          </p:cNvPr>
          <p:cNvGrpSpPr/>
          <p:nvPr/>
        </p:nvGrpSpPr>
        <p:grpSpPr>
          <a:xfrm>
            <a:off x="5170236" y="1509382"/>
            <a:ext cx="770711" cy="432092"/>
            <a:chOff x="3222169" y="3772463"/>
            <a:chExt cx="770711" cy="432092"/>
          </a:xfrm>
        </p:grpSpPr>
        <p:sp>
          <p:nvSpPr>
            <p:cNvPr id="66" name="Rektangel med rundade hörn 46">
              <a:extLst>
                <a:ext uri="{FF2B5EF4-FFF2-40B4-BE49-F238E27FC236}">
                  <a16:creationId xmlns:a16="http://schemas.microsoft.com/office/drawing/2014/main" id="{4542A87E-55C9-4364-AE66-2D00C491E4E7}"/>
                </a:ext>
              </a:extLst>
            </p:cNvPr>
            <p:cNvSpPr/>
            <p:nvPr/>
          </p:nvSpPr>
          <p:spPr>
            <a:xfrm>
              <a:off x="3222169" y="3772463"/>
              <a:ext cx="770711" cy="432092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7" name="Freeform 22">
              <a:extLst>
                <a:ext uri="{FF2B5EF4-FFF2-40B4-BE49-F238E27FC236}">
                  <a16:creationId xmlns:a16="http://schemas.microsoft.com/office/drawing/2014/main" id="{469E4601-A0C3-408E-BC5C-91EBA7CF087B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09141" y="3878530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sp>
        <p:nvSpPr>
          <p:cNvPr id="74" name="Platshållare för innehåll 2">
            <a:extLst>
              <a:ext uri="{FF2B5EF4-FFF2-40B4-BE49-F238E27FC236}">
                <a16:creationId xmlns:a16="http://schemas.microsoft.com/office/drawing/2014/main" id="{4FBAF8CE-234A-473F-BF9E-87ED982ABC9C}"/>
              </a:ext>
            </a:extLst>
          </p:cNvPr>
          <p:cNvSpPr txBox="1">
            <a:spLocks/>
          </p:cNvSpPr>
          <p:nvPr/>
        </p:nvSpPr>
        <p:spPr>
          <a:xfrm>
            <a:off x="5137096" y="2652216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84" name="Grupp 83">
            <a:extLst>
              <a:ext uri="{FF2B5EF4-FFF2-40B4-BE49-F238E27FC236}">
                <a16:creationId xmlns:a16="http://schemas.microsoft.com/office/drawing/2014/main" id="{96E20D24-5A0A-4E3F-8DFF-97B07C7602E9}"/>
              </a:ext>
            </a:extLst>
          </p:cNvPr>
          <p:cNvGrpSpPr/>
          <p:nvPr/>
        </p:nvGrpSpPr>
        <p:grpSpPr>
          <a:xfrm>
            <a:off x="5143972" y="4311694"/>
            <a:ext cx="766668" cy="420445"/>
            <a:chOff x="7843932" y="3821362"/>
            <a:chExt cx="766668" cy="420445"/>
          </a:xfrm>
        </p:grpSpPr>
        <p:sp>
          <p:nvSpPr>
            <p:cNvPr id="85" name="Rektangel med rundade hörn 46">
              <a:extLst>
                <a:ext uri="{FF2B5EF4-FFF2-40B4-BE49-F238E27FC236}">
                  <a16:creationId xmlns:a16="http://schemas.microsoft.com/office/drawing/2014/main" id="{DC60F4C7-F0EF-4343-8BD7-5F7210ED8DE2}"/>
                </a:ext>
              </a:extLst>
            </p:cNvPr>
            <p:cNvSpPr/>
            <p:nvPr/>
          </p:nvSpPr>
          <p:spPr>
            <a:xfrm>
              <a:off x="7843932" y="3821362"/>
              <a:ext cx="766668" cy="420445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6" name="Freeform 21">
              <a:extLst>
                <a:ext uri="{FF2B5EF4-FFF2-40B4-BE49-F238E27FC236}">
                  <a16:creationId xmlns:a16="http://schemas.microsoft.com/office/drawing/2014/main" id="{4990B521-04B0-425D-98BC-17A5401071E7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4" y="3926298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7" name="Platshållare för innehåll 2">
            <a:extLst>
              <a:ext uri="{FF2B5EF4-FFF2-40B4-BE49-F238E27FC236}">
                <a16:creationId xmlns:a16="http://schemas.microsoft.com/office/drawing/2014/main" id="{E6DDAC94-61A5-4972-A2A8-4304041FBAB6}"/>
              </a:ext>
            </a:extLst>
          </p:cNvPr>
          <p:cNvSpPr txBox="1">
            <a:spLocks/>
          </p:cNvSpPr>
          <p:nvPr/>
        </p:nvSpPr>
        <p:spPr>
          <a:xfrm>
            <a:off x="3960185" y="5377109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91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3936853" y="1494464"/>
            <a:ext cx="920630" cy="476723"/>
          </a:xfrm>
          <a:prstGeom prst="round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1NT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grpSp>
        <p:nvGrpSpPr>
          <p:cNvPr id="95" name="Grupp 94"/>
          <p:cNvGrpSpPr/>
          <p:nvPr/>
        </p:nvGrpSpPr>
        <p:grpSpPr>
          <a:xfrm>
            <a:off x="5141951" y="3745830"/>
            <a:ext cx="770711" cy="432092"/>
            <a:chOff x="3222169" y="3772463"/>
            <a:chExt cx="770711" cy="432092"/>
          </a:xfrm>
        </p:grpSpPr>
        <p:sp>
          <p:nvSpPr>
            <p:cNvPr id="9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222169" y="3772463"/>
              <a:ext cx="770711" cy="432092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7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09141" y="3878530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grpSp>
        <p:nvGrpSpPr>
          <p:cNvPr id="98" name="Grupp 97"/>
          <p:cNvGrpSpPr/>
          <p:nvPr/>
        </p:nvGrpSpPr>
        <p:grpSpPr>
          <a:xfrm>
            <a:off x="3994680" y="3740557"/>
            <a:ext cx="772422" cy="423019"/>
            <a:chOff x="4894318" y="3802701"/>
            <a:chExt cx="772422" cy="423019"/>
          </a:xfrm>
        </p:grpSpPr>
        <p:sp>
          <p:nvSpPr>
            <p:cNvPr id="9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894318" y="3802701"/>
              <a:ext cx="772422" cy="423019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0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3905870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106" name="Grupp 105"/>
          <p:cNvGrpSpPr/>
          <p:nvPr/>
        </p:nvGrpSpPr>
        <p:grpSpPr>
          <a:xfrm>
            <a:off x="5136197" y="4862259"/>
            <a:ext cx="782219" cy="423021"/>
            <a:chOff x="6304381" y="1940026"/>
            <a:chExt cx="782219" cy="423021"/>
          </a:xfrm>
        </p:grpSpPr>
        <p:sp>
          <p:nvSpPr>
            <p:cNvPr id="107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8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1" name="Grupp 60"/>
          <p:cNvGrpSpPr/>
          <p:nvPr/>
        </p:nvGrpSpPr>
        <p:grpSpPr>
          <a:xfrm>
            <a:off x="3977656" y="2134748"/>
            <a:ext cx="766668" cy="420445"/>
            <a:chOff x="7691532" y="739488"/>
            <a:chExt cx="766668" cy="420445"/>
          </a:xfrm>
        </p:grpSpPr>
        <p:sp>
          <p:nvSpPr>
            <p:cNvPr id="62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4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3929897" y="4241670"/>
            <a:ext cx="920630" cy="476723"/>
          </a:xfrm>
          <a:prstGeom prst="round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2NT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grpSp>
        <p:nvGrpSpPr>
          <p:cNvPr id="68" name="Grupp 67"/>
          <p:cNvGrpSpPr/>
          <p:nvPr/>
        </p:nvGrpSpPr>
        <p:grpSpPr>
          <a:xfrm>
            <a:off x="3993247" y="4841300"/>
            <a:ext cx="782219" cy="423021"/>
            <a:chOff x="6151981" y="712359"/>
            <a:chExt cx="782219" cy="423021"/>
          </a:xfrm>
        </p:grpSpPr>
        <p:sp>
          <p:nvSpPr>
            <p:cNvPr id="6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51981" y="712359"/>
              <a:ext cx="782219" cy="423021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0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432" y="812179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1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5080672" y="2089406"/>
            <a:ext cx="920630" cy="476723"/>
          </a:xfrm>
          <a:prstGeom prst="round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3NT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grpSp>
        <p:nvGrpSpPr>
          <p:cNvPr id="72" name="Grupp 71"/>
          <p:cNvGrpSpPr/>
          <p:nvPr/>
        </p:nvGrpSpPr>
        <p:grpSpPr>
          <a:xfrm>
            <a:off x="3965899" y="2627490"/>
            <a:ext cx="766668" cy="420445"/>
            <a:chOff x="2743589" y="2431549"/>
            <a:chExt cx="766668" cy="420445"/>
          </a:xfrm>
        </p:grpSpPr>
        <p:sp>
          <p:nvSpPr>
            <p:cNvPr id="7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2743589" y="2431549"/>
              <a:ext cx="766668" cy="420445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5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141531" y="2536485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2951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00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0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4000"/>
                            </p:stCondLst>
                            <p:childTnLst>
                              <p:par>
                                <p:cTn id="1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000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4000"/>
                            </p:stCondLst>
                            <p:childTnLst>
                              <p:par>
                                <p:cTn id="1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8" grpId="0"/>
      <p:bldP spid="55" grpId="0"/>
      <p:bldP spid="74" grpId="0" animBg="1"/>
      <p:bldP spid="87" grpId="0" animBg="1"/>
      <p:bldP spid="91" grpId="0" animBg="1"/>
      <p:bldP spid="64" grpId="0" animBg="1"/>
      <p:bldP spid="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2B8C3422-7A67-410C-9ED4-CA3AEBCF46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571" y="2189856"/>
            <a:ext cx="6402473" cy="4130356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93" y="253831"/>
            <a:ext cx="6500448" cy="776249"/>
          </a:xfrm>
        </p:spPr>
        <p:txBody>
          <a:bodyPr/>
          <a:lstStyle/>
          <a:p>
            <a:r>
              <a:rPr lang="en-US" sz="4000" b="1" dirty="0" err="1" smtClean="0">
                <a:latin typeface="Arial Black" panose="020B0A04020102020204" pitchFamily="34" charset="0"/>
              </a:rPr>
              <a:t>Stayman</a:t>
            </a:r>
            <a:r>
              <a:rPr lang="en-US" b="1" dirty="0" smtClean="0">
                <a:latin typeface="Stag Medium" panose="02000603060000020004"/>
              </a:rPr>
              <a:t> </a:t>
            </a:r>
            <a:endParaRPr lang="en-US" b="1" dirty="0">
              <a:latin typeface="Stag Medium" panose="02000603060000020004"/>
            </a:endParaRP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7386465" y="5857658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C1FC472C-F9C3-4B1C-9F63-C157AED303D5}"/>
              </a:ext>
            </a:extLst>
          </p:cNvPr>
          <p:cNvSpPr txBox="1"/>
          <p:nvPr/>
        </p:nvSpPr>
        <p:spPr>
          <a:xfrm>
            <a:off x="359467" y="1289336"/>
            <a:ext cx="77521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If we have eight cards in a major, we prefer to play </a:t>
            </a:r>
            <a:r>
              <a:rPr lang="en-US" sz="2800" b="1" dirty="0" smtClean="0">
                <a:solidFill>
                  <a:srgbClr val="C00000"/>
                </a:solidFill>
              </a:rPr>
              <a:t>4</a:t>
            </a:r>
            <a:r>
              <a:rPr lang="en-US" sz="28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or </a:t>
            </a:r>
            <a:r>
              <a:rPr lang="en-US" sz="2800" b="1" dirty="0" smtClean="0">
                <a:solidFill>
                  <a:srgbClr val="002060"/>
                </a:solidFill>
              </a:rPr>
              <a:t>4</a:t>
            </a:r>
            <a:r>
              <a:rPr lang="en-US" sz="28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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rather than 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3NT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BA632EC0-8258-45A4-AC50-D54FD33B131F}"/>
              </a:ext>
            </a:extLst>
          </p:cNvPr>
          <p:cNvSpPr txBox="1"/>
          <p:nvPr/>
        </p:nvSpPr>
        <p:spPr>
          <a:xfrm>
            <a:off x="368609" y="2495035"/>
            <a:ext cx="34521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With 9+ hcp and </a:t>
            </a: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At least one 4-card major,</a:t>
            </a: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we can use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" name="textruta 31">
            <a:extLst>
              <a:ext uri="{FF2B5EF4-FFF2-40B4-BE49-F238E27FC236}">
                <a16:creationId xmlns:a16="http://schemas.microsoft.com/office/drawing/2014/main" id="{CAD8E97C-7EBD-4488-BC36-81A794458B48}"/>
              </a:ext>
            </a:extLst>
          </p:cNvPr>
          <p:cNvSpPr txBox="1"/>
          <p:nvPr/>
        </p:nvSpPr>
        <p:spPr>
          <a:xfrm>
            <a:off x="466264" y="3783579"/>
            <a:ext cx="165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Stayman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3" name="Grupp 2"/>
          <p:cNvGrpSpPr/>
          <p:nvPr/>
        </p:nvGrpSpPr>
        <p:grpSpPr>
          <a:xfrm>
            <a:off x="2965637" y="410323"/>
            <a:ext cx="1054360" cy="556604"/>
            <a:chOff x="4327908" y="613731"/>
            <a:chExt cx="1054360" cy="556604"/>
          </a:xfrm>
        </p:grpSpPr>
        <p:sp>
          <p:nvSpPr>
            <p:cNvPr id="15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327908" y="613731"/>
              <a:ext cx="1054360" cy="556604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0000"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6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4855088" y="729148"/>
              <a:ext cx="337653" cy="313336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17" name="Grupp 16"/>
          <p:cNvGrpSpPr/>
          <p:nvPr/>
        </p:nvGrpSpPr>
        <p:grpSpPr>
          <a:xfrm>
            <a:off x="759159" y="4310424"/>
            <a:ext cx="1054360" cy="556604"/>
            <a:chOff x="4193335" y="3767408"/>
            <a:chExt cx="1054360" cy="556604"/>
          </a:xfrm>
        </p:grpSpPr>
        <p:sp>
          <p:nvSpPr>
            <p:cNvPr id="18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193335" y="3767408"/>
              <a:ext cx="1054360" cy="556604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0000"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9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4741216" y="3889042"/>
              <a:ext cx="337653" cy="313336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8098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75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37" y="261203"/>
            <a:ext cx="9306981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Example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18" name="Grupp 10"/>
          <p:cNvGrpSpPr>
            <a:grpSpLocks/>
          </p:cNvGrpSpPr>
          <p:nvPr/>
        </p:nvGrpSpPr>
        <p:grpSpPr bwMode="auto">
          <a:xfrm>
            <a:off x="841445" y="2359139"/>
            <a:ext cx="1326140" cy="1570303"/>
            <a:chOff x="1208584" y="1916832"/>
            <a:chExt cx="1325850" cy="1570568"/>
          </a:xfrm>
        </p:grpSpPr>
        <p:sp>
          <p:nvSpPr>
            <p:cNvPr id="19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54545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A732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AQ84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65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2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2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3" name="Grupp 10"/>
          <p:cNvGrpSpPr>
            <a:grpSpLocks/>
          </p:cNvGrpSpPr>
          <p:nvPr/>
        </p:nvGrpSpPr>
        <p:grpSpPr bwMode="auto">
          <a:xfrm>
            <a:off x="7573745" y="2359139"/>
            <a:ext cx="1262020" cy="1570303"/>
            <a:chOff x="1208584" y="1916832"/>
            <a:chExt cx="1261744" cy="1570568"/>
          </a:xfrm>
        </p:grpSpPr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990439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AJ42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AK65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Q4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3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3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50" name="textruta 4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959046" y="4870889"/>
            <a:ext cx="10909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Four or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five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hearts</a:t>
            </a:r>
            <a:endParaRPr lang="en-US" sz="2400" dirty="0"/>
          </a:p>
        </p:txBody>
      </p:sp>
      <p:grpSp>
        <p:nvGrpSpPr>
          <p:cNvPr id="64" name="Grupp 10"/>
          <p:cNvGrpSpPr>
            <a:grpSpLocks/>
          </p:cNvGrpSpPr>
          <p:nvPr/>
        </p:nvGrpSpPr>
        <p:grpSpPr bwMode="auto">
          <a:xfrm>
            <a:off x="2963631" y="2359139"/>
            <a:ext cx="1513692" cy="1570303"/>
            <a:chOff x="1208584" y="1916832"/>
            <a:chExt cx="1513361" cy="1570568"/>
          </a:xfrm>
        </p:grpSpPr>
        <p:sp>
          <p:nvSpPr>
            <p:cNvPr id="65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42056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AJT92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66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67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75" name="textruta 7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7229967" y="4870889"/>
            <a:ext cx="19495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With 4  hearts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and 4 spades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we bid </a:t>
            </a:r>
            <a:r>
              <a:rPr lang="en-US" sz="2400" dirty="0" smtClean="0">
                <a:solidFill>
                  <a:srgbClr val="C00000"/>
                </a:solidFill>
              </a:rPr>
              <a:t>2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400" dirty="0" smtClean="0">
                <a:sym typeface="Symbol" panose="05050102010706020507" pitchFamily="18" charset="2"/>
              </a:rPr>
              <a:t>.</a:t>
            </a:r>
            <a:endParaRPr lang="en-US" sz="2400" dirty="0"/>
          </a:p>
        </p:txBody>
      </p:sp>
      <p:grpSp>
        <p:nvGrpSpPr>
          <p:cNvPr id="44" name="Grupp 10">
            <a:extLst>
              <a:ext uri="{FF2B5EF4-FFF2-40B4-BE49-F238E27FC236}">
                <a16:creationId xmlns:a16="http://schemas.microsoft.com/office/drawing/2014/main" id="{6D1D8B30-4C82-472F-9525-E1500E3928B2}"/>
              </a:ext>
            </a:extLst>
          </p:cNvPr>
          <p:cNvGrpSpPr>
            <a:grpSpLocks/>
          </p:cNvGrpSpPr>
          <p:nvPr/>
        </p:nvGrpSpPr>
        <p:grpSpPr bwMode="auto">
          <a:xfrm>
            <a:off x="5028552" y="2293825"/>
            <a:ext cx="1476822" cy="1570303"/>
            <a:chOff x="1208584" y="1916832"/>
            <a:chExt cx="1476499" cy="1570568"/>
          </a:xfrm>
        </p:grpSpPr>
        <p:sp>
          <p:nvSpPr>
            <p:cNvPr id="47" name="Rectangle 34">
              <a:extLst>
                <a:ext uri="{FF2B5EF4-FFF2-40B4-BE49-F238E27FC236}">
                  <a16:creationId xmlns:a16="http://schemas.microsoft.com/office/drawing/2014/main" id="{DCF8B1E0-886F-4699-BF33-0481AC53B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120519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AKJT9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Q76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QJ7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K5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3" name="Grupp 29">
              <a:extLst>
                <a:ext uri="{FF2B5EF4-FFF2-40B4-BE49-F238E27FC236}">
                  <a16:creationId xmlns:a16="http://schemas.microsoft.com/office/drawing/2014/main" id="{1A17C3B4-E5DC-4085-B31F-7F0ED1CC0B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4" name="Freeform 20" descr="90 %">
                <a:extLst>
                  <a:ext uri="{FF2B5EF4-FFF2-40B4-BE49-F238E27FC236}">
                    <a16:creationId xmlns:a16="http://schemas.microsoft.com/office/drawing/2014/main" id="{D9A30A79-DDE4-47A8-868A-720A55AAD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" name="Freeform 21">
                <a:extLst>
                  <a:ext uri="{FF2B5EF4-FFF2-40B4-BE49-F238E27FC236}">
                    <a16:creationId xmlns:a16="http://schemas.microsoft.com/office/drawing/2014/main" id="{B4A5C037-48A7-40B3-9806-F60AD1BE3562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22">
                <a:extLst>
                  <a:ext uri="{FF2B5EF4-FFF2-40B4-BE49-F238E27FC236}">
                    <a16:creationId xmlns:a16="http://schemas.microsoft.com/office/drawing/2014/main" id="{E3FDB782-DBF8-4D25-A595-FD22D383A631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23" descr="90 %">
                <a:extLst>
                  <a:ext uri="{FF2B5EF4-FFF2-40B4-BE49-F238E27FC236}">
                    <a16:creationId xmlns:a16="http://schemas.microsoft.com/office/drawing/2014/main" id="{0895AF27-1067-42A2-9020-51CC6279EF4E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90" name="textruta 89">
            <a:extLst>
              <a:ext uri="{FF2B5EF4-FFF2-40B4-BE49-F238E27FC236}">
                <a16:creationId xmlns:a16="http://schemas.microsoft.com/office/drawing/2014/main" id="{EC0EEABD-E97A-40A4-9F97-0AC290BC8533}"/>
              </a:ext>
            </a:extLst>
          </p:cNvPr>
          <p:cNvSpPr txBox="1"/>
          <p:nvPr/>
        </p:nvSpPr>
        <p:spPr>
          <a:xfrm>
            <a:off x="2932652" y="4870889"/>
            <a:ext cx="13871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No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Four-card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major</a:t>
            </a:r>
            <a:endParaRPr lang="en-US" sz="2400" dirty="0"/>
          </a:p>
        </p:txBody>
      </p:sp>
      <p:sp>
        <p:nvSpPr>
          <p:cNvPr id="91" name="textruta 90">
            <a:extLst>
              <a:ext uri="{FF2B5EF4-FFF2-40B4-BE49-F238E27FC236}">
                <a16:creationId xmlns:a16="http://schemas.microsoft.com/office/drawing/2014/main" id="{32D9D827-2C6B-4668-8AEF-F4F5D561D249}"/>
              </a:ext>
            </a:extLst>
          </p:cNvPr>
          <p:cNvSpPr txBox="1"/>
          <p:nvPr/>
        </p:nvSpPr>
        <p:spPr>
          <a:xfrm>
            <a:off x="5095800" y="4870889"/>
            <a:ext cx="1678228" cy="71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Four or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five spades</a:t>
            </a:r>
            <a:endParaRPr lang="en-US" sz="2400" b="1" dirty="0"/>
          </a:p>
        </p:txBody>
      </p:sp>
      <p:sp>
        <p:nvSpPr>
          <p:cNvPr id="78" name="textruta 77"/>
          <p:cNvSpPr txBox="1"/>
          <p:nvPr/>
        </p:nvSpPr>
        <p:spPr>
          <a:xfrm>
            <a:off x="3954111" y="1708318"/>
            <a:ext cx="2822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What do you bid?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" name="Grupp 2"/>
          <p:cNvGrpSpPr/>
          <p:nvPr/>
        </p:nvGrpSpPr>
        <p:grpSpPr>
          <a:xfrm>
            <a:off x="2369574" y="1188914"/>
            <a:ext cx="2475950" cy="523220"/>
            <a:chOff x="2369574" y="1132928"/>
            <a:chExt cx="2475950" cy="523220"/>
          </a:xfrm>
        </p:grpSpPr>
        <p:sp>
          <p:nvSpPr>
            <p:cNvPr id="48" name="textruta 47"/>
            <p:cNvSpPr txBox="1"/>
            <p:nvPr/>
          </p:nvSpPr>
          <p:spPr>
            <a:xfrm>
              <a:off x="2369574" y="1132928"/>
              <a:ext cx="16911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1">
                      <a:lumMod val="75000"/>
                    </a:schemeClr>
                  </a:solidFill>
                </a:rPr>
                <a:t>You open </a:t>
              </a:r>
              <a:endParaRPr lang="en-US" sz="28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58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3924894" y="1182482"/>
              <a:ext cx="920630" cy="450378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1NT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6" name="Grupp 5"/>
          <p:cNvGrpSpPr/>
          <p:nvPr/>
        </p:nvGrpSpPr>
        <p:grpSpPr>
          <a:xfrm>
            <a:off x="5042846" y="1182875"/>
            <a:ext cx="2805652" cy="523220"/>
            <a:chOff x="5968180" y="1136037"/>
            <a:chExt cx="2805652" cy="523220"/>
          </a:xfrm>
        </p:grpSpPr>
        <p:sp>
          <p:nvSpPr>
            <p:cNvPr id="77" name="textruta 76"/>
            <p:cNvSpPr txBox="1"/>
            <p:nvPr/>
          </p:nvSpPr>
          <p:spPr>
            <a:xfrm>
              <a:off x="5968180" y="1136037"/>
              <a:ext cx="21139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1">
                      <a:lumMod val="75000"/>
                    </a:schemeClr>
                  </a:solidFill>
                </a:rPr>
                <a:t>Partner bids</a:t>
              </a:r>
              <a:endParaRPr lang="en-US" sz="28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59" name="Grupp 58"/>
            <p:cNvGrpSpPr/>
            <p:nvPr/>
          </p:nvGrpSpPr>
          <p:grpSpPr>
            <a:xfrm>
              <a:off x="8001410" y="1186138"/>
              <a:ext cx="772422" cy="423019"/>
              <a:chOff x="4894318" y="3802701"/>
              <a:chExt cx="772422" cy="423019"/>
            </a:xfrm>
          </p:grpSpPr>
          <p:sp>
            <p:nvSpPr>
              <p:cNvPr id="60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4894318" y="3802701"/>
                <a:ext cx="772422" cy="423019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3A6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3400" b="1" dirty="0">
                  <a:solidFill>
                    <a:srgbClr val="03A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1" name="Freeform 23" descr="90 %">
                <a:extLst>
                  <a:ext uri="{FF2B5EF4-FFF2-40B4-BE49-F238E27FC236}">
                    <a16:creationId xmlns:a16="http://schemas.microsoft.com/office/drawing/2014/main" id="{335CBF56-C075-49AB-89C4-5C21B2549EFB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283677" y="3905870"/>
                <a:ext cx="240239" cy="222937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rgbClr val="0CB303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</p:grpSp>
      <p:grpSp>
        <p:nvGrpSpPr>
          <p:cNvPr id="74" name="Grupp 73"/>
          <p:cNvGrpSpPr/>
          <p:nvPr/>
        </p:nvGrpSpPr>
        <p:grpSpPr>
          <a:xfrm>
            <a:off x="3096146" y="4096195"/>
            <a:ext cx="1054360" cy="582385"/>
            <a:chOff x="3096146" y="690588"/>
            <a:chExt cx="1054360" cy="582385"/>
          </a:xfrm>
        </p:grpSpPr>
        <p:sp>
          <p:nvSpPr>
            <p:cNvPr id="7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096146" y="690588"/>
              <a:ext cx="1054360" cy="582385"/>
            </a:xfrm>
            <a:prstGeom prst="roundRect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9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39620" y="811895"/>
              <a:ext cx="323485" cy="31198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3" name="Grupp 82"/>
          <p:cNvGrpSpPr/>
          <p:nvPr/>
        </p:nvGrpSpPr>
        <p:grpSpPr>
          <a:xfrm>
            <a:off x="5339854" y="4096195"/>
            <a:ext cx="1054360" cy="582385"/>
            <a:chOff x="6131705" y="749681"/>
            <a:chExt cx="1054360" cy="582385"/>
          </a:xfrm>
        </p:grpSpPr>
        <p:sp>
          <p:nvSpPr>
            <p:cNvPr id="84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31705" y="749681"/>
              <a:ext cx="1054360" cy="582385"/>
            </a:xfrm>
            <a:prstGeom prst="roundRect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5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3639" y="864741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6" name="Grupp 85"/>
          <p:cNvGrpSpPr/>
          <p:nvPr/>
        </p:nvGrpSpPr>
        <p:grpSpPr>
          <a:xfrm>
            <a:off x="894806" y="4096195"/>
            <a:ext cx="1054360" cy="582385"/>
            <a:chOff x="7691532" y="731021"/>
            <a:chExt cx="1054360" cy="582385"/>
          </a:xfrm>
        </p:grpSpPr>
        <p:sp>
          <p:nvSpPr>
            <p:cNvPr id="87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1021"/>
              <a:ext cx="1054360" cy="582385"/>
            </a:xfrm>
            <a:prstGeom prst="roundRect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8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5" y="856278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2" name="Grupp 61"/>
          <p:cNvGrpSpPr/>
          <p:nvPr/>
        </p:nvGrpSpPr>
        <p:grpSpPr>
          <a:xfrm>
            <a:off x="7671934" y="4108634"/>
            <a:ext cx="1054360" cy="582385"/>
            <a:chOff x="7691532" y="731021"/>
            <a:chExt cx="1054360" cy="582385"/>
          </a:xfrm>
        </p:grpSpPr>
        <p:sp>
          <p:nvSpPr>
            <p:cNvPr id="6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1021"/>
              <a:ext cx="1054360" cy="582385"/>
            </a:xfrm>
            <a:prstGeom prst="roundRect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5" y="856278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643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75" grpId="0"/>
      <p:bldP spid="90" grpId="0"/>
      <p:bldP spid="91" grpId="0"/>
      <p:bldP spid="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87" y="234026"/>
            <a:ext cx="9242783" cy="640275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latin typeface="Arial Black" panose="020B0A04020102020204" pitchFamily="34" charset="0"/>
              </a:rPr>
              <a:t>Stayman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1495959" y="1441792"/>
            <a:ext cx="1306904" cy="1570303"/>
            <a:chOff x="1208584" y="1916832"/>
            <a:chExt cx="1306618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35313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AQ9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QJ63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A962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Q4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7125882" y="1451218"/>
            <a:ext cx="1225151" cy="1570303"/>
            <a:chOff x="1208584" y="1916832"/>
            <a:chExt cx="1224883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953578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KJ87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KJ74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832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0" name="textruta 19"/>
          <p:cNvSpPr txBox="1"/>
          <p:nvPr/>
        </p:nvSpPr>
        <p:spPr>
          <a:xfrm>
            <a:off x="1416920" y="978462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ruta 20"/>
          <p:cNvSpPr txBox="1"/>
          <p:nvPr/>
        </p:nvSpPr>
        <p:spPr>
          <a:xfrm>
            <a:off x="6923249" y="978462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5" name="Grupp 10">
            <a:extLst>
              <a:ext uri="{FF2B5EF4-FFF2-40B4-BE49-F238E27FC236}">
                <a16:creationId xmlns:a16="http://schemas.microsoft.com/office/drawing/2014/main" id="{58F95404-8459-40F8-8459-509E024F2CCC}"/>
              </a:ext>
            </a:extLst>
          </p:cNvPr>
          <p:cNvGrpSpPr>
            <a:grpSpLocks/>
          </p:cNvGrpSpPr>
          <p:nvPr/>
        </p:nvGrpSpPr>
        <p:grpSpPr bwMode="auto">
          <a:xfrm>
            <a:off x="1488725" y="3859399"/>
            <a:ext cx="1326140" cy="1570303"/>
            <a:chOff x="1208584" y="1916832"/>
            <a:chExt cx="1325850" cy="1570568"/>
          </a:xfrm>
        </p:grpSpPr>
        <p:sp>
          <p:nvSpPr>
            <p:cNvPr id="51" name="Rectangle 34">
              <a:extLst>
                <a:ext uri="{FF2B5EF4-FFF2-40B4-BE49-F238E27FC236}">
                  <a16:creationId xmlns:a16="http://schemas.microsoft.com/office/drawing/2014/main" id="{DBD6253B-E9CC-4CC2-B69C-67D741D25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1054545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AQ96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QJ64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K4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2" name="Grupp 29">
              <a:extLst>
                <a:ext uri="{FF2B5EF4-FFF2-40B4-BE49-F238E27FC236}">
                  <a16:creationId xmlns:a16="http://schemas.microsoft.com/office/drawing/2014/main" id="{80A2793D-7CD6-4877-89E3-AD6F890D90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6" name="Freeform 20" descr="90 %">
                <a:extLst>
                  <a:ext uri="{FF2B5EF4-FFF2-40B4-BE49-F238E27FC236}">
                    <a16:creationId xmlns:a16="http://schemas.microsoft.com/office/drawing/2014/main" id="{51A5B4BC-F1C9-4FD7-A2DF-95E64EBD0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21">
                <a:extLst>
                  <a:ext uri="{FF2B5EF4-FFF2-40B4-BE49-F238E27FC236}">
                    <a16:creationId xmlns:a16="http://schemas.microsoft.com/office/drawing/2014/main" id="{874AD3E7-562A-490B-A236-594B0882A3FF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22">
                <a:extLst>
                  <a:ext uri="{FF2B5EF4-FFF2-40B4-BE49-F238E27FC236}">
                    <a16:creationId xmlns:a16="http://schemas.microsoft.com/office/drawing/2014/main" id="{32BE16DF-2747-4779-8941-34230B2B7A50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" name="Freeform 23" descr="90 %">
                <a:extLst>
                  <a:ext uri="{FF2B5EF4-FFF2-40B4-BE49-F238E27FC236}">
                    <a16:creationId xmlns:a16="http://schemas.microsoft.com/office/drawing/2014/main" id="{4DDADAAA-70EA-4522-B576-236EE25C2AE6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2" name="Grupp 10">
            <a:extLst>
              <a:ext uri="{FF2B5EF4-FFF2-40B4-BE49-F238E27FC236}">
                <a16:creationId xmlns:a16="http://schemas.microsoft.com/office/drawing/2014/main" id="{C4B37829-2305-4696-9817-006D1A90BFA9}"/>
              </a:ext>
            </a:extLst>
          </p:cNvPr>
          <p:cNvGrpSpPr>
            <a:grpSpLocks/>
          </p:cNvGrpSpPr>
          <p:nvPr/>
        </p:nvGrpSpPr>
        <p:grpSpPr bwMode="auto">
          <a:xfrm>
            <a:off x="7147392" y="3852775"/>
            <a:ext cx="1225151" cy="1570303"/>
            <a:chOff x="1208584" y="1916832"/>
            <a:chExt cx="1224883" cy="1570568"/>
          </a:xfrm>
        </p:grpSpPr>
        <p:sp>
          <p:nvSpPr>
            <p:cNvPr id="33" name="Rectangle 34">
              <a:extLst>
                <a:ext uri="{FF2B5EF4-FFF2-40B4-BE49-F238E27FC236}">
                  <a16:creationId xmlns:a16="http://schemas.microsoft.com/office/drawing/2014/main" id="{123B48DC-C40C-401B-B644-A80373331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953578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KJ87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9832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35" name="Grupp 29">
              <a:extLst>
                <a:ext uri="{FF2B5EF4-FFF2-40B4-BE49-F238E27FC236}">
                  <a16:creationId xmlns:a16="http://schemas.microsoft.com/office/drawing/2014/main" id="{6F08E866-5A15-421F-9C11-C78A9C01FD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36" name="Freeform 20" descr="90 %">
                <a:extLst>
                  <a:ext uri="{FF2B5EF4-FFF2-40B4-BE49-F238E27FC236}">
                    <a16:creationId xmlns:a16="http://schemas.microsoft.com/office/drawing/2014/main" id="{DF768106-074F-4641-9409-D308E4503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21">
                <a:extLst>
                  <a:ext uri="{FF2B5EF4-FFF2-40B4-BE49-F238E27FC236}">
                    <a16:creationId xmlns:a16="http://schemas.microsoft.com/office/drawing/2014/main" id="{43641823-5644-42DA-ABEA-4BB286A10650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22">
                <a:extLst>
                  <a:ext uri="{FF2B5EF4-FFF2-40B4-BE49-F238E27FC236}">
                    <a16:creationId xmlns:a16="http://schemas.microsoft.com/office/drawing/2014/main" id="{CBF0D51B-2A4F-4722-A7A8-54EEF47A2A12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0" name="Freeform 23" descr="90 %">
                <a:extLst>
                  <a:ext uri="{FF2B5EF4-FFF2-40B4-BE49-F238E27FC236}">
                    <a16:creationId xmlns:a16="http://schemas.microsoft.com/office/drawing/2014/main" id="{0E141AB5-B7DB-4299-A799-A85D97FE65D3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cxnSp>
        <p:nvCxnSpPr>
          <p:cNvPr id="3" name="Rak koppling 2">
            <a:extLst>
              <a:ext uri="{FF2B5EF4-FFF2-40B4-BE49-F238E27FC236}">
                <a16:creationId xmlns:a16="http://schemas.microsoft.com/office/drawing/2014/main" id="{7F70FCCC-883B-4A3F-BFD0-0DF52E6D183D}"/>
              </a:ext>
            </a:extLst>
          </p:cNvPr>
          <p:cNvCxnSpPr/>
          <p:nvPr/>
        </p:nvCxnSpPr>
        <p:spPr>
          <a:xfrm>
            <a:off x="337118" y="3454357"/>
            <a:ext cx="9004852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Platshållare för innehåll 2">
            <a:extLst>
              <a:ext uri="{FF2B5EF4-FFF2-40B4-BE49-F238E27FC236}">
                <a16:creationId xmlns:a16="http://schemas.microsoft.com/office/drawing/2014/main" id="{4FBAF8CE-234A-473F-BF9E-87ED982ABC9C}"/>
              </a:ext>
            </a:extLst>
          </p:cNvPr>
          <p:cNvSpPr txBox="1">
            <a:spLocks/>
          </p:cNvSpPr>
          <p:nvPr/>
        </p:nvSpPr>
        <p:spPr>
          <a:xfrm>
            <a:off x="4008090" y="2726861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7" name="Platshållare för innehåll 2">
            <a:extLst>
              <a:ext uri="{FF2B5EF4-FFF2-40B4-BE49-F238E27FC236}">
                <a16:creationId xmlns:a16="http://schemas.microsoft.com/office/drawing/2014/main" id="{E6DDAC94-61A5-4972-A2A8-4304041FBAB6}"/>
              </a:ext>
            </a:extLst>
          </p:cNvPr>
          <p:cNvSpPr txBox="1">
            <a:spLocks/>
          </p:cNvSpPr>
          <p:nvPr/>
        </p:nvSpPr>
        <p:spPr>
          <a:xfrm>
            <a:off x="5070238" y="5031879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91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3936853" y="1541119"/>
            <a:ext cx="920630" cy="476723"/>
          </a:xfrm>
          <a:prstGeom prst="round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1NT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grpSp>
        <p:nvGrpSpPr>
          <p:cNvPr id="98" name="Grupp 97"/>
          <p:cNvGrpSpPr/>
          <p:nvPr/>
        </p:nvGrpSpPr>
        <p:grpSpPr>
          <a:xfrm>
            <a:off x="5095692" y="3880518"/>
            <a:ext cx="772422" cy="423019"/>
            <a:chOff x="4894318" y="3802701"/>
            <a:chExt cx="772422" cy="423019"/>
          </a:xfrm>
        </p:grpSpPr>
        <p:sp>
          <p:nvSpPr>
            <p:cNvPr id="9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894318" y="3802701"/>
              <a:ext cx="772422" cy="423019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0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3905870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02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5030918" y="4454011"/>
            <a:ext cx="920630" cy="476723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3NT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grpSp>
        <p:nvGrpSpPr>
          <p:cNvPr id="61" name="Grupp 60"/>
          <p:cNvGrpSpPr/>
          <p:nvPr/>
        </p:nvGrpSpPr>
        <p:grpSpPr>
          <a:xfrm>
            <a:off x="5127584" y="1582015"/>
            <a:ext cx="772422" cy="423019"/>
            <a:chOff x="4894318" y="3802701"/>
            <a:chExt cx="772422" cy="423019"/>
          </a:xfrm>
        </p:grpSpPr>
        <p:sp>
          <p:nvSpPr>
            <p:cNvPr id="62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894318" y="3802701"/>
              <a:ext cx="772422" cy="423019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3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3905870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64" name="Grupp 63"/>
          <p:cNvGrpSpPr/>
          <p:nvPr/>
        </p:nvGrpSpPr>
        <p:grpSpPr>
          <a:xfrm>
            <a:off x="5119394" y="2172429"/>
            <a:ext cx="766668" cy="420445"/>
            <a:chOff x="7843932" y="1967155"/>
            <a:chExt cx="766668" cy="420445"/>
          </a:xfrm>
        </p:grpSpPr>
        <p:sp>
          <p:nvSpPr>
            <p:cNvPr id="68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843932" y="1967155"/>
              <a:ext cx="766668" cy="420445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9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4" y="2072091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0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3883979" y="3839562"/>
            <a:ext cx="920630" cy="476723"/>
          </a:xfrm>
          <a:prstGeom prst="round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1NT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grpSp>
        <p:nvGrpSpPr>
          <p:cNvPr id="54" name="Grupp 53"/>
          <p:cNvGrpSpPr/>
          <p:nvPr/>
        </p:nvGrpSpPr>
        <p:grpSpPr>
          <a:xfrm>
            <a:off x="4024793" y="2181404"/>
            <a:ext cx="766668" cy="420445"/>
            <a:chOff x="7691532" y="739488"/>
            <a:chExt cx="766668" cy="420445"/>
          </a:xfrm>
        </p:grpSpPr>
        <p:sp>
          <p:nvSpPr>
            <p:cNvPr id="55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" name="Grupp 70"/>
          <p:cNvGrpSpPr/>
          <p:nvPr/>
        </p:nvGrpSpPr>
        <p:grpSpPr>
          <a:xfrm>
            <a:off x="3962789" y="4462513"/>
            <a:ext cx="766668" cy="420445"/>
            <a:chOff x="7691532" y="739488"/>
            <a:chExt cx="766668" cy="420445"/>
          </a:xfrm>
        </p:grpSpPr>
        <p:sp>
          <p:nvSpPr>
            <p:cNvPr id="72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3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5" name="Grupp 74">
            <a:extLst>
              <a:ext uri="{FF2B5EF4-FFF2-40B4-BE49-F238E27FC236}">
                <a16:creationId xmlns:a16="http://schemas.microsoft.com/office/drawing/2014/main" id="{C4BD5D4B-5288-417C-BE4B-8308728B71BD}"/>
              </a:ext>
            </a:extLst>
          </p:cNvPr>
          <p:cNvGrpSpPr/>
          <p:nvPr/>
        </p:nvGrpSpPr>
        <p:grpSpPr>
          <a:xfrm>
            <a:off x="3935800" y="5039751"/>
            <a:ext cx="782219" cy="423021"/>
            <a:chOff x="6304381" y="1940026"/>
            <a:chExt cx="782219" cy="423021"/>
          </a:xfrm>
        </p:grpSpPr>
        <p:sp>
          <p:nvSpPr>
            <p:cNvPr id="76" name="Rektangel med rundade hörn 46">
              <a:extLst>
                <a:ext uri="{FF2B5EF4-FFF2-40B4-BE49-F238E27FC236}">
                  <a16:creationId xmlns:a16="http://schemas.microsoft.com/office/drawing/2014/main" id="{8024A532-51FB-4330-9292-C0340A6EB236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7" name="Freeform 20" descr="90 %">
              <a:extLst>
                <a:ext uri="{FF2B5EF4-FFF2-40B4-BE49-F238E27FC236}">
                  <a16:creationId xmlns:a16="http://schemas.microsoft.com/office/drawing/2014/main" id="{7EE12A32-AFE9-4F1D-A6C6-53C77E5E6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8" name="textruta 77">
            <a:extLst>
              <a:ext uri="{FF2B5EF4-FFF2-40B4-BE49-F238E27FC236}">
                <a16:creationId xmlns:a16="http://schemas.microsoft.com/office/drawing/2014/main" id="{A1467D3C-7C78-446E-87B8-F3A4FEB63787}"/>
              </a:ext>
            </a:extLst>
          </p:cNvPr>
          <p:cNvSpPr txBox="1"/>
          <p:nvPr/>
        </p:nvSpPr>
        <p:spPr>
          <a:xfrm>
            <a:off x="858417" y="5792968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 smtClean="0"/>
              <a:t>Note</a:t>
            </a:r>
            <a:r>
              <a:rPr lang="en-US" sz="2400" dirty="0" smtClean="0"/>
              <a:t>! Responder must have at least one 4-card major to bid </a:t>
            </a:r>
            <a:r>
              <a:rPr lang="en-US" sz="2400" dirty="0" smtClean="0">
                <a:solidFill>
                  <a:srgbClr val="009900"/>
                </a:solidFill>
              </a:rPr>
              <a:t>2</a:t>
            </a:r>
            <a:r>
              <a:rPr lang="en-US" sz="2400" dirty="0" smtClean="0">
                <a:solidFill>
                  <a:srgbClr val="009900"/>
                </a:solidFill>
                <a:sym typeface="Symbol" panose="05050102010706020507" pitchFamily="18" charset="2"/>
              </a:rPr>
              <a:t></a:t>
            </a:r>
            <a:r>
              <a:rPr lang="en-US" sz="2400" dirty="0" smtClean="0">
                <a:sym typeface="Symbol" panose="05050102010706020507" pitchFamily="18" charset="2"/>
              </a:rPr>
              <a:t>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7401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00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0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74" grpId="0" animBg="1"/>
      <p:bldP spid="87" grpId="0" animBg="1"/>
      <p:bldP spid="91" grpId="0" animBg="1"/>
      <p:bldP spid="102" grpId="0" animBg="1"/>
      <p:bldP spid="70" grpId="0" animBg="1"/>
      <p:bldP spid="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031" y="214971"/>
            <a:ext cx="8543925" cy="680767"/>
          </a:xfrm>
        </p:spPr>
        <p:txBody>
          <a:bodyPr>
            <a:normAutofit/>
          </a:bodyPr>
          <a:lstStyle/>
          <a:p>
            <a:pPr>
              <a:tabLst>
                <a:tab pos="361950" algn="l"/>
              </a:tabLst>
            </a:pPr>
            <a:r>
              <a:rPr lang="en-US" sz="4000" b="1" dirty="0" smtClean="0">
                <a:latin typeface="Arial Black" panose="020B0A04020102020204" pitchFamily="34" charset="0"/>
              </a:rPr>
              <a:t>Comparing 1NT and 2NT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37" name="textruta 36"/>
          <p:cNvSpPr txBox="1"/>
          <p:nvPr/>
        </p:nvSpPr>
        <p:spPr>
          <a:xfrm>
            <a:off x="585725" y="1188413"/>
            <a:ext cx="8931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135313" algn="l"/>
                <a:tab pos="5113338" algn="l"/>
                <a:tab pos="7081838" algn="l"/>
              </a:tabLst>
            </a:pPr>
            <a:r>
              <a:rPr lang="en-US" sz="2400" b="1" dirty="0" smtClean="0"/>
              <a:t>Opener	1NT	2NT	</a:t>
            </a:r>
            <a:r>
              <a:rPr lang="en-US" sz="2400" b="1" dirty="0" smtClean="0">
                <a:solidFill>
                  <a:srgbClr val="009900"/>
                </a:solidFill>
              </a:rPr>
              <a:t>2</a:t>
            </a:r>
            <a:r>
              <a:rPr lang="en-US" sz="2400" b="1" dirty="0" smtClean="0">
                <a:solidFill>
                  <a:srgbClr val="009900"/>
                </a:solidFill>
                <a:sym typeface="Symbol" panose="05050102010706020507" pitchFamily="18" charset="2"/>
              </a:rPr>
              <a:t></a:t>
            </a:r>
            <a:r>
              <a:rPr lang="en-US" sz="2400" b="1" dirty="0" smtClean="0">
                <a:sym typeface="Symbol" panose="05050102010706020507" pitchFamily="18" charset="2"/>
              </a:rPr>
              <a:t>-</a:t>
            </a:r>
            <a:r>
              <a:rPr lang="en-US" sz="2400" b="1" dirty="0" smtClean="0">
                <a:solidFill>
                  <a:srgbClr val="FF8001"/>
                </a:solidFill>
                <a:sym typeface="Symbol" panose="05050102010706020507" pitchFamily="18" charset="2"/>
              </a:rPr>
              <a:t>2</a:t>
            </a:r>
            <a:r>
              <a:rPr lang="en-US" sz="2400" b="1" dirty="0" smtClean="0">
                <a:sym typeface="Symbol" panose="05050102010706020507" pitchFamily="18" charset="2"/>
              </a:rPr>
              <a:t>;2NT</a:t>
            </a:r>
            <a:endParaRPr lang="en-US" sz="2400" b="1" dirty="0"/>
          </a:p>
        </p:txBody>
      </p:sp>
      <p:cxnSp>
        <p:nvCxnSpPr>
          <p:cNvPr id="115" name="Rak 114"/>
          <p:cNvCxnSpPr/>
          <p:nvPr/>
        </p:nvCxnSpPr>
        <p:spPr>
          <a:xfrm flipV="1">
            <a:off x="609601" y="3891679"/>
            <a:ext cx="8658808" cy="8518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ak 15"/>
          <p:cNvCxnSpPr/>
          <p:nvPr/>
        </p:nvCxnSpPr>
        <p:spPr>
          <a:xfrm flipV="1">
            <a:off x="653143" y="1642185"/>
            <a:ext cx="8658808" cy="8518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upp 89"/>
          <p:cNvGrpSpPr/>
          <p:nvPr/>
        </p:nvGrpSpPr>
        <p:grpSpPr>
          <a:xfrm>
            <a:off x="3687850" y="1927840"/>
            <a:ext cx="772422" cy="423019"/>
            <a:chOff x="4894318" y="3802701"/>
            <a:chExt cx="772422" cy="423019"/>
          </a:xfrm>
        </p:grpSpPr>
        <p:sp>
          <p:nvSpPr>
            <p:cNvPr id="91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894318" y="3802701"/>
              <a:ext cx="772422" cy="423019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2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3905870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93" name="textruta 92">
            <a:extLst>
              <a:ext uri="{FF2B5EF4-FFF2-40B4-BE49-F238E27FC236}">
                <a16:creationId xmlns:a16="http://schemas.microsoft.com/office/drawing/2014/main" id="{7CD581F3-B873-4AC9-A012-2DF941AC2544}"/>
              </a:ext>
            </a:extLst>
          </p:cNvPr>
          <p:cNvSpPr txBox="1"/>
          <p:nvPr/>
        </p:nvSpPr>
        <p:spPr>
          <a:xfrm>
            <a:off x="558793" y="1902985"/>
            <a:ext cx="2007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tabLst>
                <a:tab pos="1614488" algn="l"/>
              </a:tabLst>
            </a:pPr>
            <a:r>
              <a:rPr lang="en-US" sz="2400" dirty="0" err="1" smtClean="0"/>
              <a:t>Stayman</a:t>
            </a:r>
            <a:endParaRPr lang="en-US" sz="2400" b="1" dirty="0">
              <a:solidFill>
                <a:srgbClr val="009900"/>
              </a:solidFill>
            </a:endParaRPr>
          </a:p>
        </p:txBody>
      </p:sp>
      <p:grpSp>
        <p:nvGrpSpPr>
          <p:cNvPr id="110" name="Grupp 109"/>
          <p:cNvGrpSpPr/>
          <p:nvPr/>
        </p:nvGrpSpPr>
        <p:grpSpPr>
          <a:xfrm>
            <a:off x="3679376" y="2611457"/>
            <a:ext cx="770711" cy="432092"/>
            <a:chOff x="3222169" y="3772463"/>
            <a:chExt cx="770711" cy="432092"/>
          </a:xfrm>
        </p:grpSpPr>
        <p:sp>
          <p:nvSpPr>
            <p:cNvPr id="111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222169" y="3772463"/>
              <a:ext cx="770711" cy="432092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2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09141" y="3878530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sp>
        <p:nvSpPr>
          <p:cNvPr id="119" name="textruta 118">
            <a:extLst>
              <a:ext uri="{FF2B5EF4-FFF2-40B4-BE49-F238E27FC236}">
                <a16:creationId xmlns:a16="http://schemas.microsoft.com/office/drawing/2014/main" id="{7CD581F3-B873-4AC9-A012-2DF941AC2544}"/>
              </a:ext>
            </a:extLst>
          </p:cNvPr>
          <p:cNvSpPr txBox="1"/>
          <p:nvPr/>
        </p:nvSpPr>
        <p:spPr>
          <a:xfrm>
            <a:off x="4449666" y="2585672"/>
            <a:ext cx="1180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tabLst>
                <a:tab pos="1614488" algn="l"/>
              </a:tabLst>
            </a:pPr>
            <a:r>
              <a:rPr lang="en-US" sz="2400" dirty="0" smtClean="0"/>
              <a:t> 0+ hcp</a:t>
            </a:r>
            <a:endParaRPr lang="en-US" sz="2000" b="1" dirty="0"/>
          </a:p>
        </p:txBody>
      </p:sp>
      <p:sp>
        <p:nvSpPr>
          <p:cNvPr id="42" name="textruta 41">
            <a:extLst>
              <a:ext uri="{FF2B5EF4-FFF2-40B4-BE49-F238E27FC236}">
                <a16:creationId xmlns:a16="http://schemas.microsoft.com/office/drawing/2014/main" id="{7CD581F3-B873-4AC9-A012-2DF941AC2544}"/>
              </a:ext>
            </a:extLst>
          </p:cNvPr>
          <p:cNvSpPr txBox="1"/>
          <p:nvPr/>
        </p:nvSpPr>
        <p:spPr>
          <a:xfrm>
            <a:off x="4521199" y="1916983"/>
            <a:ext cx="1109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tabLst>
                <a:tab pos="1614488" algn="l"/>
              </a:tabLst>
            </a:pPr>
            <a:r>
              <a:rPr lang="en-US" sz="2400" dirty="0" smtClean="0"/>
              <a:t>9+ hcp</a:t>
            </a:r>
            <a:endParaRPr lang="en-US" sz="2400" b="1" dirty="0">
              <a:solidFill>
                <a:srgbClr val="A20000"/>
              </a:solidFill>
            </a:endParaRPr>
          </a:p>
        </p:txBody>
      </p:sp>
      <p:grpSp>
        <p:nvGrpSpPr>
          <p:cNvPr id="43" name="Grupp 42"/>
          <p:cNvGrpSpPr/>
          <p:nvPr/>
        </p:nvGrpSpPr>
        <p:grpSpPr>
          <a:xfrm>
            <a:off x="5669052" y="1968272"/>
            <a:ext cx="772422" cy="423019"/>
            <a:chOff x="4894318" y="3802701"/>
            <a:chExt cx="772422" cy="423019"/>
          </a:xfrm>
        </p:grpSpPr>
        <p:sp>
          <p:nvSpPr>
            <p:cNvPr id="44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894318" y="3802701"/>
              <a:ext cx="772422" cy="423019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3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5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3905870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6" name="textruta 45">
            <a:extLst>
              <a:ext uri="{FF2B5EF4-FFF2-40B4-BE49-F238E27FC236}">
                <a16:creationId xmlns:a16="http://schemas.microsoft.com/office/drawing/2014/main" id="{7CD581F3-B873-4AC9-A012-2DF941AC2544}"/>
              </a:ext>
            </a:extLst>
          </p:cNvPr>
          <p:cNvSpPr txBox="1"/>
          <p:nvPr/>
        </p:nvSpPr>
        <p:spPr>
          <a:xfrm>
            <a:off x="6502401" y="1957415"/>
            <a:ext cx="1167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tabLst>
                <a:tab pos="1614488" algn="l"/>
              </a:tabLst>
            </a:pPr>
            <a:r>
              <a:rPr lang="en-US" sz="2400" dirty="0" smtClean="0"/>
              <a:t>5+ hcp</a:t>
            </a:r>
            <a:endParaRPr lang="en-US" sz="2400" b="1" dirty="0">
              <a:solidFill>
                <a:srgbClr val="A20000"/>
              </a:solidFill>
            </a:endParaRPr>
          </a:p>
        </p:txBody>
      </p:sp>
      <p:grpSp>
        <p:nvGrpSpPr>
          <p:cNvPr id="47" name="Grupp 46"/>
          <p:cNvGrpSpPr/>
          <p:nvPr/>
        </p:nvGrpSpPr>
        <p:grpSpPr>
          <a:xfrm>
            <a:off x="7665793" y="1977599"/>
            <a:ext cx="772422" cy="423019"/>
            <a:chOff x="4894318" y="3802701"/>
            <a:chExt cx="772422" cy="423019"/>
          </a:xfrm>
        </p:grpSpPr>
        <p:sp>
          <p:nvSpPr>
            <p:cNvPr id="48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894318" y="3802701"/>
              <a:ext cx="772422" cy="423019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3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9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3905870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50" name="textruta 49">
            <a:extLst>
              <a:ext uri="{FF2B5EF4-FFF2-40B4-BE49-F238E27FC236}">
                <a16:creationId xmlns:a16="http://schemas.microsoft.com/office/drawing/2014/main" id="{7CD581F3-B873-4AC9-A012-2DF941AC2544}"/>
              </a:ext>
            </a:extLst>
          </p:cNvPr>
          <p:cNvSpPr txBox="1"/>
          <p:nvPr/>
        </p:nvSpPr>
        <p:spPr>
          <a:xfrm>
            <a:off x="8499141" y="1966742"/>
            <a:ext cx="1102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tabLst>
                <a:tab pos="1614488" algn="l"/>
              </a:tabLst>
            </a:pPr>
            <a:r>
              <a:rPr lang="en-US" sz="2400" dirty="0" smtClean="0"/>
              <a:t>3+ hcp</a:t>
            </a:r>
            <a:endParaRPr lang="en-US" sz="2400" b="1" dirty="0">
              <a:solidFill>
                <a:srgbClr val="A20000"/>
              </a:solidFill>
            </a:endParaRPr>
          </a:p>
        </p:txBody>
      </p:sp>
      <p:sp>
        <p:nvSpPr>
          <p:cNvPr id="51" name="textruta 50">
            <a:extLst>
              <a:ext uri="{FF2B5EF4-FFF2-40B4-BE49-F238E27FC236}">
                <a16:creationId xmlns:a16="http://schemas.microsoft.com/office/drawing/2014/main" id="{7CD581F3-B873-4AC9-A012-2DF941AC2544}"/>
              </a:ext>
            </a:extLst>
          </p:cNvPr>
          <p:cNvSpPr txBox="1"/>
          <p:nvPr/>
        </p:nvSpPr>
        <p:spPr>
          <a:xfrm>
            <a:off x="571234" y="2568567"/>
            <a:ext cx="2759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tabLst>
                <a:tab pos="1614488" algn="l"/>
              </a:tabLst>
            </a:pPr>
            <a:r>
              <a:rPr lang="en-US" sz="2400" dirty="0" smtClean="0"/>
              <a:t>Transfer with </a:t>
            </a:r>
            <a:r>
              <a:rPr lang="en-US" sz="2400" dirty="0" smtClean="0">
                <a:solidFill>
                  <a:srgbClr val="C00000"/>
                </a:solidFill>
              </a:rPr>
              <a:t>5+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endParaRPr lang="en-US" sz="2400" b="1" dirty="0">
              <a:solidFill>
                <a:srgbClr val="C00000"/>
              </a:solidFill>
            </a:endParaRPr>
          </a:p>
        </p:txBody>
      </p:sp>
      <p:grpSp>
        <p:nvGrpSpPr>
          <p:cNvPr id="14" name="Grupp 13"/>
          <p:cNvGrpSpPr/>
          <p:nvPr/>
        </p:nvGrpSpPr>
        <p:grpSpPr>
          <a:xfrm>
            <a:off x="5669906" y="2588782"/>
            <a:ext cx="2030925" cy="476538"/>
            <a:chOff x="5753874" y="2383510"/>
            <a:chExt cx="2030925" cy="476538"/>
          </a:xfrm>
        </p:grpSpPr>
        <p:grpSp>
          <p:nvGrpSpPr>
            <p:cNvPr id="53" name="Grupp 52"/>
            <p:cNvGrpSpPr/>
            <p:nvPr/>
          </p:nvGrpSpPr>
          <p:grpSpPr>
            <a:xfrm>
              <a:off x="5753874" y="2427956"/>
              <a:ext cx="770711" cy="432092"/>
              <a:chOff x="3222169" y="3772463"/>
              <a:chExt cx="770711" cy="432092"/>
            </a:xfrm>
          </p:grpSpPr>
          <p:sp>
            <p:nvSpPr>
              <p:cNvPr id="54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3222169" y="3772463"/>
                <a:ext cx="770711" cy="432092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3</a:t>
                </a:r>
                <a:endParaRPr lang="en-US" sz="3400" b="1" dirty="0">
                  <a:solidFill>
                    <a:srgbClr val="CC6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5" name="Freeform 22">
                <a:extLst>
                  <a:ext uri="{FF2B5EF4-FFF2-40B4-BE49-F238E27FC236}">
                    <a16:creationId xmlns:a16="http://schemas.microsoft.com/office/drawing/2014/main" id="{ADD459F6-EFDB-4E0C-958A-04E3C3503EA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3609141" y="3878530"/>
                <a:ext cx="230158" cy="22197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2000"/>
              <a:lstStyle/>
              <a:p>
                <a:endParaRPr lang="en-US" dirty="0"/>
              </a:p>
            </p:txBody>
          </p:sp>
        </p:grpSp>
        <p:sp>
          <p:nvSpPr>
            <p:cNvPr id="56" name="textruta 55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6496173" y="2383510"/>
              <a:ext cx="12886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 0+ hcp</a:t>
              </a:r>
              <a:endParaRPr lang="en-US" sz="2000" b="1" dirty="0"/>
            </a:p>
          </p:txBody>
        </p:sp>
      </p:grpSp>
      <p:grpSp>
        <p:nvGrpSpPr>
          <p:cNvPr id="3" name="Grupp 2"/>
          <p:cNvGrpSpPr/>
          <p:nvPr/>
        </p:nvGrpSpPr>
        <p:grpSpPr>
          <a:xfrm>
            <a:off x="7669763" y="2582562"/>
            <a:ext cx="1931843" cy="461665"/>
            <a:chOff x="7903027" y="2377290"/>
            <a:chExt cx="1931843" cy="461665"/>
          </a:xfrm>
        </p:grpSpPr>
        <p:grpSp>
          <p:nvGrpSpPr>
            <p:cNvPr id="57" name="Grupp 56"/>
            <p:cNvGrpSpPr/>
            <p:nvPr/>
          </p:nvGrpSpPr>
          <p:grpSpPr>
            <a:xfrm>
              <a:off x="7903027" y="2403075"/>
              <a:ext cx="770711" cy="432092"/>
              <a:chOff x="3222169" y="3772463"/>
              <a:chExt cx="770711" cy="432092"/>
            </a:xfrm>
          </p:grpSpPr>
          <p:sp>
            <p:nvSpPr>
              <p:cNvPr id="58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3222169" y="3772463"/>
                <a:ext cx="770711" cy="432092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3</a:t>
                </a:r>
                <a:endParaRPr lang="en-US" sz="3400" b="1" dirty="0">
                  <a:solidFill>
                    <a:srgbClr val="CC6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9" name="Freeform 22">
                <a:extLst>
                  <a:ext uri="{FF2B5EF4-FFF2-40B4-BE49-F238E27FC236}">
                    <a16:creationId xmlns:a16="http://schemas.microsoft.com/office/drawing/2014/main" id="{ADD459F6-EFDB-4E0C-958A-04E3C3503EA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3609141" y="3878530"/>
                <a:ext cx="230158" cy="22197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2000"/>
              <a:lstStyle/>
              <a:p>
                <a:endParaRPr lang="en-US" dirty="0"/>
              </a:p>
            </p:txBody>
          </p:sp>
        </p:grpSp>
        <p:sp>
          <p:nvSpPr>
            <p:cNvPr id="60" name="textruta 59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8673317" y="2377290"/>
              <a:ext cx="11615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 0+ hcp</a:t>
              </a:r>
              <a:endParaRPr lang="en-US" sz="2000" b="1" dirty="0"/>
            </a:p>
          </p:txBody>
        </p:sp>
      </p:grpSp>
      <p:sp>
        <p:nvSpPr>
          <p:cNvPr id="66" name="textruta 65">
            <a:extLst>
              <a:ext uri="{FF2B5EF4-FFF2-40B4-BE49-F238E27FC236}">
                <a16:creationId xmlns:a16="http://schemas.microsoft.com/office/drawing/2014/main" id="{7CD581F3-B873-4AC9-A012-2DF941AC2544}"/>
              </a:ext>
            </a:extLst>
          </p:cNvPr>
          <p:cNvSpPr txBox="1"/>
          <p:nvPr/>
        </p:nvSpPr>
        <p:spPr>
          <a:xfrm>
            <a:off x="4452776" y="3223266"/>
            <a:ext cx="1248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tabLst>
                <a:tab pos="1614488" algn="l"/>
              </a:tabLst>
            </a:pPr>
            <a:r>
              <a:rPr lang="en-US" sz="2400" dirty="0" smtClean="0"/>
              <a:t> 0+ hcp</a:t>
            </a:r>
            <a:endParaRPr lang="en-US" sz="2000" b="1" dirty="0"/>
          </a:p>
        </p:txBody>
      </p:sp>
      <p:sp>
        <p:nvSpPr>
          <p:cNvPr id="67" name="textruta 66">
            <a:extLst>
              <a:ext uri="{FF2B5EF4-FFF2-40B4-BE49-F238E27FC236}">
                <a16:creationId xmlns:a16="http://schemas.microsoft.com/office/drawing/2014/main" id="{7CD581F3-B873-4AC9-A012-2DF941AC2544}"/>
              </a:ext>
            </a:extLst>
          </p:cNvPr>
          <p:cNvSpPr txBox="1"/>
          <p:nvPr/>
        </p:nvSpPr>
        <p:spPr>
          <a:xfrm>
            <a:off x="574344" y="3206161"/>
            <a:ext cx="2759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tabLst>
                <a:tab pos="1614488" algn="l"/>
              </a:tabLst>
            </a:pPr>
            <a:r>
              <a:rPr lang="en-US" sz="2400" dirty="0" smtClean="0"/>
              <a:t>Transfer with </a:t>
            </a:r>
            <a:r>
              <a:rPr lang="en-US" sz="2400" dirty="0" smtClean="0">
                <a:solidFill>
                  <a:srgbClr val="002060"/>
                </a:solidFill>
              </a:rPr>
              <a:t>5+</a:t>
            </a:r>
            <a:r>
              <a:rPr lang="en-US" sz="2400" dirty="0" smtClean="0">
                <a:solidFill>
                  <a:srgbClr val="002060"/>
                </a:solidFill>
                <a:sym typeface="Symbol" panose="05050102010706020507" pitchFamily="18" charset="2"/>
              </a:rPr>
              <a:t>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70" name="textruta 69">
            <a:extLst>
              <a:ext uri="{FF2B5EF4-FFF2-40B4-BE49-F238E27FC236}">
                <a16:creationId xmlns:a16="http://schemas.microsoft.com/office/drawing/2014/main" id="{7CD581F3-B873-4AC9-A012-2DF941AC2544}"/>
              </a:ext>
            </a:extLst>
          </p:cNvPr>
          <p:cNvSpPr txBox="1"/>
          <p:nvPr/>
        </p:nvSpPr>
        <p:spPr>
          <a:xfrm>
            <a:off x="6415315" y="3226376"/>
            <a:ext cx="122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tabLst>
                <a:tab pos="1614488" algn="l"/>
              </a:tabLst>
            </a:pPr>
            <a:r>
              <a:rPr lang="en-US" sz="2400" dirty="0" smtClean="0"/>
              <a:t> 0+ hcp</a:t>
            </a:r>
            <a:endParaRPr lang="en-US" sz="2000" b="1" dirty="0"/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7CD581F3-B873-4AC9-A012-2DF941AC2544}"/>
              </a:ext>
            </a:extLst>
          </p:cNvPr>
          <p:cNvSpPr txBox="1"/>
          <p:nvPr/>
        </p:nvSpPr>
        <p:spPr>
          <a:xfrm>
            <a:off x="8443163" y="3220156"/>
            <a:ext cx="1185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tabLst>
                <a:tab pos="1614488" algn="l"/>
              </a:tabLst>
            </a:pPr>
            <a:r>
              <a:rPr lang="en-US" sz="2400" dirty="0" smtClean="0"/>
              <a:t> 0+ hcp</a:t>
            </a:r>
            <a:endParaRPr lang="en-US" sz="2000" b="1" dirty="0"/>
          </a:p>
        </p:txBody>
      </p:sp>
      <p:grpSp>
        <p:nvGrpSpPr>
          <p:cNvPr id="102" name="Grupp 101"/>
          <p:cNvGrpSpPr/>
          <p:nvPr/>
        </p:nvGrpSpPr>
        <p:grpSpPr>
          <a:xfrm>
            <a:off x="3682879" y="3296185"/>
            <a:ext cx="766668" cy="420445"/>
            <a:chOff x="2777802" y="3669410"/>
            <a:chExt cx="766668" cy="420445"/>
          </a:xfrm>
        </p:grpSpPr>
        <p:sp>
          <p:nvSpPr>
            <p:cNvPr id="10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2777802" y="3669410"/>
              <a:ext cx="766668" cy="420445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4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175744" y="3774346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05" name="Grupp 104"/>
          <p:cNvGrpSpPr/>
          <p:nvPr/>
        </p:nvGrpSpPr>
        <p:grpSpPr>
          <a:xfrm>
            <a:off x="5664079" y="3280634"/>
            <a:ext cx="766668" cy="420445"/>
            <a:chOff x="2777802" y="3669410"/>
            <a:chExt cx="766668" cy="420445"/>
          </a:xfrm>
        </p:grpSpPr>
        <p:sp>
          <p:nvSpPr>
            <p:cNvPr id="10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2777802" y="3669410"/>
              <a:ext cx="766668" cy="420445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7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175744" y="3774346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08" name="Grupp 107"/>
          <p:cNvGrpSpPr/>
          <p:nvPr/>
        </p:nvGrpSpPr>
        <p:grpSpPr>
          <a:xfrm>
            <a:off x="7682595" y="3274414"/>
            <a:ext cx="766668" cy="420445"/>
            <a:chOff x="2777802" y="3669410"/>
            <a:chExt cx="766668" cy="420445"/>
          </a:xfrm>
        </p:grpSpPr>
        <p:sp>
          <p:nvSpPr>
            <p:cNvPr id="10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2777802" y="3669410"/>
              <a:ext cx="766668" cy="420445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3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175744" y="3774346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3" name="textruta 72">
            <a:extLst>
              <a:ext uri="{FF2B5EF4-FFF2-40B4-BE49-F238E27FC236}">
                <a16:creationId xmlns:a16="http://schemas.microsoft.com/office/drawing/2014/main" id="{7CD581F3-B873-4AC9-A012-2DF941AC2544}"/>
              </a:ext>
            </a:extLst>
          </p:cNvPr>
          <p:cNvSpPr txBox="1"/>
          <p:nvPr/>
        </p:nvSpPr>
        <p:spPr>
          <a:xfrm>
            <a:off x="552570" y="4108121"/>
            <a:ext cx="2181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tabLst>
                <a:tab pos="1614488" algn="l"/>
              </a:tabLst>
            </a:pPr>
            <a:r>
              <a:rPr lang="en-US" sz="2400" dirty="0" smtClean="0"/>
              <a:t>Responses to </a:t>
            </a:r>
            <a:r>
              <a:rPr lang="en-US" sz="2400" dirty="0" err="1" smtClean="0"/>
              <a:t>Stayman</a:t>
            </a:r>
            <a:endParaRPr lang="en-US" sz="2400" b="1" dirty="0">
              <a:solidFill>
                <a:srgbClr val="009900"/>
              </a:solidFill>
            </a:endParaRPr>
          </a:p>
        </p:txBody>
      </p:sp>
      <p:grpSp>
        <p:nvGrpSpPr>
          <p:cNvPr id="74" name="Grupp 73"/>
          <p:cNvGrpSpPr/>
          <p:nvPr/>
        </p:nvGrpSpPr>
        <p:grpSpPr>
          <a:xfrm>
            <a:off x="3704252" y="4787513"/>
            <a:ext cx="766668" cy="420445"/>
            <a:chOff x="7691532" y="739488"/>
            <a:chExt cx="766668" cy="420445"/>
          </a:xfrm>
        </p:grpSpPr>
        <p:sp>
          <p:nvSpPr>
            <p:cNvPr id="7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" name="Grupp 77"/>
          <p:cNvGrpSpPr/>
          <p:nvPr/>
        </p:nvGrpSpPr>
        <p:grpSpPr>
          <a:xfrm>
            <a:off x="3704252" y="5342702"/>
            <a:ext cx="782219" cy="423021"/>
            <a:chOff x="6304381" y="1940026"/>
            <a:chExt cx="782219" cy="423021"/>
          </a:xfrm>
        </p:grpSpPr>
        <p:sp>
          <p:nvSpPr>
            <p:cNvPr id="7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0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" name="Grupp 80"/>
          <p:cNvGrpSpPr/>
          <p:nvPr/>
        </p:nvGrpSpPr>
        <p:grpSpPr>
          <a:xfrm>
            <a:off x="3704252" y="4220677"/>
            <a:ext cx="770711" cy="432092"/>
            <a:chOff x="3069769" y="690589"/>
            <a:chExt cx="770711" cy="432092"/>
          </a:xfrm>
        </p:grpSpPr>
        <p:sp>
          <p:nvSpPr>
            <p:cNvPr id="82" name="Rektangel med rundade hörn 81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069769" y="690589"/>
              <a:ext cx="770711" cy="432092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3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456741" y="796656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grpSp>
        <p:nvGrpSpPr>
          <p:cNvPr id="84" name="Grupp 83"/>
          <p:cNvGrpSpPr/>
          <p:nvPr/>
        </p:nvGrpSpPr>
        <p:grpSpPr>
          <a:xfrm>
            <a:off x="5694786" y="4787513"/>
            <a:ext cx="766668" cy="420445"/>
            <a:chOff x="7691532" y="739488"/>
            <a:chExt cx="766668" cy="420445"/>
          </a:xfrm>
        </p:grpSpPr>
        <p:sp>
          <p:nvSpPr>
            <p:cNvPr id="85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8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9" name="Grupp 88"/>
          <p:cNvGrpSpPr/>
          <p:nvPr/>
        </p:nvGrpSpPr>
        <p:grpSpPr>
          <a:xfrm>
            <a:off x="5694786" y="5342702"/>
            <a:ext cx="782219" cy="423021"/>
            <a:chOff x="6304381" y="1940026"/>
            <a:chExt cx="782219" cy="423021"/>
          </a:xfrm>
        </p:grpSpPr>
        <p:sp>
          <p:nvSpPr>
            <p:cNvPr id="94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5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96" name="Grupp 95"/>
          <p:cNvGrpSpPr/>
          <p:nvPr/>
        </p:nvGrpSpPr>
        <p:grpSpPr>
          <a:xfrm>
            <a:off x="5694786" y="4220677"/>
            <a:ext cx="770711" cy="432092"/>
            <a:chOff x="3069769" y="690589"/>
            <a:chExt cx="770711" cy="432092"/>
          </a:xfrm>
        </p:grpSpPr>
        <p:sp>
          <p:nvSpPr>
            <p:cNvPr id="97" name="Rektangel med rundade hörn 9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069769" y="690589"/>
              <a:ext cx="770711" cy="432092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3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8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456741" y="796656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grpSp>
        <p:nvGrpSpPr>
          <p:cNvPr id="99" name="Grupp 98"/>
          <p:cNvGrpSpPr/>
          <p:nvPr/>
        </p:nvGrpSpPr>
        <p:grpSpPr>
          <a:xfrm>
            <a:off x="7703971" y="4787513"/>
            <a:ext cx="766668" cy="420445"/>
            <a:chOff x="7691532" y="739488"/>
            <a:chExt cx="766668" cy="420445"/>
          </a:xfrm>
        </p:grpSpPr>
        <p:sp>
          <p:nvSpPr>
            <p:cNvPr id="100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1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14" name="Grupp 113"/>
          <p:cNvGrpSpPr/>
          <p:nvPr/>
        </p:nvGrpSpPr>
        <p:grpSpPr>
          <a:xfrm>
            <a:off x="7703971" y="5342702"/>
            <a:ext cx="782219" cy="423021"/>
            <a:chOff x="6304381" y="1940026"/>
            <a:chExt cx="782219" cy="423021"/>
          </a:xfrm>
        </p:grpSpPr>
        <p:sp>
          <p:nvSpPr>
            <p:cNvPr id="11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7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18" name="Grupp 117"/>
          <p:cNvGrpSpPr/>
          <p:nvPr/>
        </p:nvGrpSpPr>
        <p:grpSpPr>
          <a:xfrm>
            <a:off x="7703971" y="4220677"/>
            <a:ext cx="770711" cy="432092"/>
            <a:chOff x="3069769" y="690589"/>
            <a:chExt cx="770711" cy="432092"/>
          </a:xfrm>
        </p:grpSpPr>
        <p:sp>
          <p:nvSpPr>
            <p:cNvPr id="120" name="Rektangel med rundade hörn 119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069769" y="690589"/>
              <a:ext cx="770711" cy="432092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3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31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456741" y="796656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grpSp>
        <p:nvGrpSpPr>
          <p:cNvPr id="4" name="Grupp 3"/>
          <p:cNvGrpSpPr/>
          <p:nvPr/>
        </p:nvGrpSpPr>
        <p:grpSpPr>
          <a:xfrm>
            <a:off x="630510" y="5013164"/>
            <a:ext cx="1745918" cy="429239"/>
            <a:chOff x="630510" y="5013164"/>
            <a:chExt cx="1745918" cy="429239"/>
          </a:xfrm>
        </p:grpSpPr>
        <p:grpSp>
          <p:nvGrpSpPr>
            <p:cNvPr id="132" name="Grupp 131"/>
            <p:cNvGrpSpPr/>
            <p:nvPr/>
          </p:nvGrpSpPr>
          <p:grpSpPr>
            <a:xfrm>
              <a:off x="630510" y="5019384"/>
              <a:ext cx="772422" cy="423019"/>
              <a:chOff x="4894318" y="3802701"/>
              <a:chExt cx="772422" cy="423019"/>
            </a:xfrm>
          </p:grpSpPr>
          <p:sp>
            <p:nvSpPr>
              <p:cNvPr id="133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4894318" y="3802701"/>
                <a:ext cx="772422" cy="423019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3A6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3400" b="1" dirty="0">
                  <a:solidFill>
                    <a:srgbClr val="03A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34" name="Freeform 23" descr="90 %">
                <a:extLst>
                  <a:ext uri="{FF2B5EF4-FFF2-40B4-BE49-F238E27FC236}">
                    <a16:creationId xmlns:a16="http://schemas.microsoft.com/office/drawing/2014/main" id="{335CBF56-C075-49AB-89C4-5C21B2549EFB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283677" y="3905870"/>
                <a:ext cx="240239" cy="222937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rgbClr val="0CB303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grpSp>
          <p:nvGrpSpPr>
            <p:cNvPr id="135" name="Grupp 134"/>
            <p:cNvGrpSpPr/>
            <p:nvPr/>
          </p:nvGrpSpPr>
          <p:grpSpPr>
            <a:xfrm>
              <a:off x="1604006" y="5013164"/>
              <a:ext cx="772422" cy="423019"/>
              <a:chOff x="4894318" y="3802701"/>
              <a:chExt cx="772422" cy="423019"/>
            </a:xfrm>
          </p:grpSpPr>
          <p:sp>
            <p:nvSpPr>
              <p:cNvPr id="136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4894318" y="3802701"/>
                <a:ext cx="772422" cy="423019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3A600"/>
                    </a:solidFill>
                    <a:latin typeface="Arial Black" panose="020B0A04020102020204" pitchFamily="34" charset="0"/>
                  </a:rPr>
                  <a:t>3</a:t>
                </a:r>
                <a:endParaRPr lang="en-US" sz="3400" b="1" dirty="0">
                  <a:solidFill>
                    <a:srgbClr val="03A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37" name="Freeform 23" descr="90 %">
                <a:extLst>
                  <a:ext uri="{FF2B5EF4-FFF2-40B4-BE49-F238E27FC236}">
                    <a16:creationId xmlns:a16="http://schemas.microsoft.com/office/drawing/2014/main" id="{335CBF56-C075-49AB-89C4-5C21B2549EFB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283677" y="3905870"/>
                <a:ext cx="240239" cy="222937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rgbClr val="0CB303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cxnSp>
          <p:nvCxnSpPr>
            <p:cNvPr id="5" name="Rak 4"/>
            <p:cNvCxnSpPr/>
            <p:nvPr/>
          </p:nvCxnSpPr>
          <p:spPr>
            <a:xfrm flipV="1">
              <a:off x="1455572" y="5029202"/>
              <a:ext cx="74645" cy="410547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8" name="textruta 137">
            <a:extLst>
              <a:ext uri="{FF2B5EF4-FFF2-40B4-BE49-F238E27FC236}">
                <a16:creationId xmlns:a16="http://schemas.microsoft.com/office/drawing/2014/main" id="{7CD581F3-B873-4AC9-A012-2DF941AC2544}"/>
              </a:ext>
            </a:extLst>
          </p:cNvPr>
          <p:cNvSpPr txBox="1"/>
          <p:nvPr/>
        </p:nvSpPr>
        <p:spPr>
          <a:xfrm>
            <a:off x="2801253" y="4248081"/>
            <a:ext cx="80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  <a:tabLst>
                <a:tab pos="1614488" algn="l"/>
              </a:tabLst>
            </a:pPr>
            <a:r>
              <a:rPr lang="en-US" sz="2000" dirty="0" smtClean="0"/>
              <a:t>None</a:t>
            </a:r>
            <a:endParaRPr lang="en-US" sz="2000" b="1" dirty="0">
              <a:solidFill>
                <a:srgbClr val="009900"/>
              </a:solidFill>
            </a:endParaRPr>
          </a:p>
        </p:txBody>
      </p:sp>
      <p:sp>
        <p:nvSpPr>
          <p:cNvPr id="139" name="textruta 138">
            <a:extLst>
              <a:ext uri="{FF2B5EF4-FFF2-40B4-BE49-F238E27FC236}">
                <a16:creationId xmlns:a16="http://schemas.microsoft.com/office/drawing/2014/main" id="{7CD581F3-B873-4AC9-A012-2DF941AC2544}"/>
              </a:ext>
            </a:extLst>
          </p:cNvPr>
          <p:cNvSpPr txBox="1"/>
          <p:nvPr/>
        </p:nvSpPr>
        <p:spPr>
          <a:xfrm>
            <a:off x="2603247" y="4792364"/>
            <a:ext cx="1045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  <a:tabLst>
                <a:tab pos="1614488" algn="l"/>
              </a:tabLst>
            </a:pPr>
            <a:r>
              <a:rPr lang="en-US" sz="2000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000" dirty="0" smtClean="0">
                <a:sym typeface="Symbol" panose="05050102010706020507" pitchFamily="18" charset="2"/>
              </a:rPr>
              <a:t>{</a:t>
            </a:r>
            <a:r>
              <a:rPr lang="en-US" sz="2000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000" dirty="0" smtClean="0">
                <a:solidFill>
                  <a:srgbClr val="002060"/>
                </a:solidFill>
                <a:sym typeface="Symbol" panose="05050102010706020507" pitchFamily="18" charset="2"/>
              </a:rPr>
              <a:t>}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140" name="textruta 139">
            <a:extLst>
              <a:ext uri="{FF2B5EF4-FFF2-40B4-BE49-F238E27FC236}">
                <a16:creationId xmlns:a16="http://schemas.microsoft.com/office/drawing/2014/main" id="{7CD581F3-B873-4AC9-A012-2DF941AC2544}"/>
              </a:ext>
            </a:extLst>
          </p:cNvPr>
          <p:cNvSpPr txBox="1"/>
          <p:nvPr/>
        </p:nvSpPr>
        <p:spPr>
          <a:xfrm>
            <a:off x="3250170" y="5355312"/>
            <a:ext cx="3607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  <a:tabLst>
                <a:tab pos="1614488" algn="l"/>
              </a:tabLst>
            </a:pPr>
            <a:r>
              <a:rPr lang="en-US" sz="2000" dirty="0" smtClean="0">
                <a:solidFill>
                  <a:srgbClr val="002060"/>
                </a:solidFill>
                <a:sym typeface="Symbol" panose="05050102010706020507" pitchFamily="18" charset="2"/>
              </a:rPr>
              <a:t></a:t>
            </a:r>
            <a:endParaRPr lang="en-US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41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00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000"/>
                            </p:stCondLst>
                            <p:childTnLst>
                              <p:par>
                                <p:cTn id="1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4000"/>
                            </p:stCondLst>
                            <p:childTnLst>
                              <p:par>
                                <p:cTn id="1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0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"/>
                            </p:stCondLst>
                            <p:childTnLst>
                              <p:par>
                                <p:cTn id="1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000"/>
                            </p:stCondLst>
                            <p:childTnLst>
                              <p:par>
                                <p:cTn id="1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6000"/>
                            </p:stCondLst>
                            <p:childTnLst>
                              <p:par>
                                <p:cTn id="1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93" grpId="0"/>
      <p:bldP spid="119" grpId="0"/>
      <p:bldP spid="42" grpId="0"/>
      <p:bldP spid="46" grpId="0"/>
      <p:bldP spid="50" grpId="0"/>
      <p:bldP spid="51" grpId="0"/>
      <p:bldP spid="66" grpId="0"/>
      <p:bldP spid="67" grpId="0"/>
      <p:bldP spid="70" grpId="0"/>
      <p:bldP spid="75" grpId="0"/>
      <p:bldP spid="73" grpId="0"/>
      <p:bldP spid="138" grpId="0"/>
      <p:bldP spid="139" grpId="0"/>
      <p:bldP spid="140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6817</TotalTime>
  <Words>507</Words>
  <Application>Microsoft Office PowerPoint</Application>
  <PresentationFormat>A4 Paper (210x297 mm)</PresentationFormat>
  <Paragraphs>214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MS PGothic</vt:lpstr>
      <vt:lpstr>Arial</vt:lpstr>
      <vt:lpstr>Arial Black</vt:lpstr>
      <vt:lpstr>Berlin Sans FB Demi</vt:lpstr>
      <vt:lpstr>Calibri</vt:lpstr>
      <vt:lpstr>Calibri Light</vt:lpstr>
      <vt:lpstr>Comic Sans MS</vt:lpstr>
      <vt:lpstr>Stag Medium</vt:lpstr>
      <vt:lpstr>Symbol</vt:lpstr>
      <vt:lpstr>Tahoma</vt:lpstr>
      <vt:lpstr>Wingdings</vt:lpstr>
      <vt:lpstr>Office-tema</vt:lpstr>
      <vt:lpstr>PowerPoint Presentation</vt:lpstr>
      <vt:lpstr>Opening 1NT</vt:lpstr>
      <vt:lpstr>Balanced Responder</vt:lpstr>
      <vt:lpstr>Responder Has a Major</vt:lpstr>
      <vt:lpstr>Example</vt:lpstr>
      <vt:lpstr>Stayman </vt:lpstr>
      <vt:lpstr>Example</vt:lpstr>
      <vt:lpstr>Stayman</vt:lpstr>
      <vt:lpstr>Comparing 1NT and 2NT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434</cp:revision>
  <cp:lastPrinted>2017-11-26T19:34:16Z</cp:lastPrinted>
  <dcterms:created xsi:type="dcterms:W3CDTF">2017-05-29T10:48:30Z</dcterms:created>
  <dcterms:modified xsi:type="dcterms:W3CDTF">2018-10-27T10:12:11Z</dcterms:modified>
</cp:coreProperties>
</file>