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10"/>
  </p:notesMasterIdLst>
  <p:sldIdLst>
    <p:sldId id="257" r:id="rId2"/>
    <p:sldId id="306" r:id="rId3"/>
    <p:sldId id="300" r:id="rId4"/>
    <p:sldId id="271" r:id="rId5"/>
    <p:sldId id="304" r:id="rId6"/>
    <p:sldId id="301" r:id="rId7"/>
    <p:sldId id="302" r:id="rId8"/>
    <p:sldId id="305" r:id="rId9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CB303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98" autoAdjust="0"/>
    <p:restoredTop sz="94668" autoAdjust="0"/>
  </p:normalViewPr>
  <p:slideViewPr>
    <p:cSldViewPr snapToGrid="0">
      <p:cViewPr varScale="1">
        <p:scale>
          <a:sx n="61" d="100"/>
          <a:sy n="61" d="100"/>
        </p:scale>
        <p:origin x="360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E68EB-A79D-4B86-B992-D68B7B963A3C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E1395-6AFF-4B82-A1C0-51E0CA98FF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253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E1395-6AFF-4B82-A1C0-51E0CA98FF7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641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7: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18" Type="http://schemas.openxmlformats.org/officeDocument/2006/relationships/image" Target="../media/image55.jpeg"/><Relationship Id="rId26" Type="http://schemas.openxmlformats.org/officeDocument/2006/relationships/image" Target="../media/image63.jpeg"/><Relationship Id="rId3" Type="http://schemas.openxmlformats.org/officeDocument/2006/relationships/image" Target="../media/image40.jpeg"/><Relationship Id="rId21" Type="http://schemas.openxmlformats.org/officeDocument/2006/relationships/image" Target="../media/image58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5" Type="http://schemas.openxmlformats.org/officeDocument/2006/relationships/image" Target="../media/image62.jpeg"/><Relationship Id="rId2" Type="http://schemas.openxmlformats.org/officeDocument/2006/relationships/image" Target="../media/image39.jpeg"/><Relationship Id="rId16" Type="http://schemas.openxmlformats.org/officeDocument/2006/relationships/image" Target="../media/image53.jpeg"/><Relationship Id="rId20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24" Type="http://schemas.openxmlformats.org/officeDocument/2006/relationships/image" Target="../media/image61.jpeg"/><Relationship Id="rId5" Type="http://schemas.openxmlformats.org/officeDocument/2006/relationships/image" Target="../media/image42.jpeg"/><Relationship Id="rId15" Type="http://schemas.openxmlformats.org/officeDocument/2006/relationships/image" Target="../media/image52.jpeg"/><Relationship Id="rId23" Type="http://schemas.openxmlformats.org/officeDocument/2006/relationships/image" Target="../media/image60.jpeg"/><Relationship Id="rId28" Type="http://schemas.openxmlformats.org/officeDocument/2006/relationships/image" Target="../media/image65.jpeg"/><Relationship Id="rId10" Type="http://schemas.openxmlformats.org/officeDocument/2006/relationships/image" Target="../media/image47.jpeg"/><Relationship Id="rId19" Type="http://schemas.openxmlformats.org/officeDocument/2006/relationships/image" Target="../media/image56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Relationship Id="rId22" Type="http://schemas.openxmlformats.org/officeDocument/2006/relationships/image" Target="../media/image59.jpeg"/><Relationship Id="rId27" Type="http://schemas.openxmlformats.org/officeDocument/2006/relationships/image" Target="../media/image6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3.jpeg"/><Relationship Id="rId18" Type="http://schemas.openxmlformats.org/officeDocument/2006/relationships/image" Target="../media/image76.jpeg"/><Relationship Id="rId26" Type="http://schemas.openxmlformats.org/officeDocument/2006/relationships/image" Target="../media/image82.jpeg"/><Relationship Id="rId3" Type="http://schemas.openxmlformats.org/officeDocument/2006/relationships/image" Target="../media/image42.jpeg"/><Relationship Id="rId21" Type="http://schemas.openxmlformats.org/officeDocument/2006/relationships/image" Target="../media/image77.jpeg"/><Relationship Id="rId7" Type="http://schemas.openxmlformats.org/officeDocument/2006/relationships/image" Target="../media/image69.jpeg"/><Relationship Id="rId12" Type="http://schemas.openxmlformats.org/officeDocument/2006/relationships/image" Target="../media/image73.jpeg"/><Relationship Id="rId17" Type="http://schemas.openxmlformats.org/officeDocument/2006/relationships/image" Target="../media/image48.jpeg"/><Relationship Id="rId25" Type="http://schemas.openxmlformats.org/officeDocument/2006/relationships/image" Target="../media/image81.jpeg"/><Relationship Id="rId2" Type="http://schemas.openxmlformats.org/officeDocument/2006/relationships/image" Target="../media/image39.jpeg"/><Relationship Id="rId16" Type="http://schemas.openxmlformats.org/officeDocument/2006/relationships/image" Target="../media/image47.jpeg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11" Type="http://schemas.openxmlformats.org/officeDocument/2006/relationships/image" Target="../media/image72.jpeg"/><Relationship Id="rId24" Type="http://schemas.openxmlformats.org/officeDocument/2006/relationships/image" Target="../media/image80.jpeg"/><Relationship Id="rId5" Type="http://schemas.openxmlformats.org/officeDocument/2006/relationships/image" Target="../media/image67.jpeg"/><Relationship Id="rId15" Type="http://schemas.openxmlformats.org/officeDocument/2006/relationships/image" Target="../media/image75.jpeg"/><Relationship Id="rId23" Type="http://schemas.openxmlformats.org/officeDocument/2006/relationships/image" Target="../media/image79.jpeg"/><Relationship Id="rId28" Type="http://schemas.openxmlformats.org/officeDocument/2006/relationships/image" Target="../media/image84.jpeg"/><Relationship Id="rId10" Type="http://schemas.openxmlformats.org/officeDocument/2006/relationships/image" Target="../media/image71.jpeg"/><Relationship Id="rId19" Type="http://schemas.openxmlformats.org/officeDocument/2006/relationships/image" Target="../media/image51.jpeg"/><Relationship Id="rId4" Type="http://schemas.openxmlformats.org/officeDocument/2006/relationships/image" Target="../media/image66.jpeg"/><Relationship Id="rId9" Type="http://schemas.openxmlformats.org/officeDocument/2006/relationships/image" Target="../media/image70.jpeg"/><Relationship Id="rId14" Type="http://schemas.openxmlformats.org/officeDocument/2006/relationships/image" Target="../media/image74.jpeg"/><Relationship Id="rId22" Type="http://schemas.openxmlformats.org/officeDocument/2006/relationships/image" Target="../media/image78.jpeg"/><Relationship Id="rId27" Type="http://schemas.openxmlformats.org/officeDocument/2006/relationships/image" Target="../media/image8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7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150019" y="4007220"/>
            <a:ext cx="5696121" cy="16469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Signals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Declarer Strategy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arallelltrapets 48">
            <a:extLst>
              <a:ext uri="{FF2B5EF4-FFF2-40B4-BE49-F238E27FC236}">
                <a16:creationId xmlns:a16="http://schemas.microsoft.com/office/drawing/2014/main" id="{C46C0A95-6349-4F5E-8E23-56239C2700AC}"/>
              </a:ext>
            </a:extLst>
          </p:cNvPr>
          <p:cNvSpPr/>
          <p:nvPr/>
        </p:nvSpPr>
        <p:spPr>
          <a:xfrm>
            <a:off x="461961" y="1984953"/>
            <a:ext cx="5085796" cy="3192835"/>
          </a:xfrm>
          <a:prstGeom prst="trapezoid">
            <a:avLst>
              <a:gd name="adj" fmla="val 29576"/>
            </a:avLst>
          </a:prstGeom>
          <a:solidFill>
            <a:srgbClr val="03A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7022" y="287306"/>
            <a:ext cx="8740876" cy="6475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Return Partner’s Suit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25" name="Bildobjekt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443" y="1421635"/>
            <a:ext cx="814280" cy="125311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92" y="1428641"/>
            <a:ext cx="804528" cy="12531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Bildobjekt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78" y="1423570"/>
            <a:ext cx="814278" cy="124823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707883" y="970566"/>
            <a:ext cx="2099969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South plays 3NT.</a:t>
            </a:r>
            <a:endParaRPr lang="en-US" altLang="sv-SE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5707883" y="1847191"/>
            <a:ext cx="3609696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West leads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4</a:t>
            </a:r>
            <a:r>
              <a:rPr lang="en-US" altLang="sv-SE" sz="2200" dirty="0" smtClean="0">
                <a:latin typeface="+mn-lt"/>
              </a:rPr>
              <a:t>, 1-3-5.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5707883" y="2263627"/>
            <a:ext cx="3371561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You win the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A</a:t>
            </a:r>
            <a:r>
              <a:rPr lang="en-US" altLang="sv-SE" sz="2200" dirty="0" smtClean="0">
                <a:latin typeface="+mn-lt"/>
              </a:rPr>
              <a:t>.</a:t>
            </a:r>
            <a:endParaRPr lang="en-US" altLang="sv-SE" sz="2200" dirty="0">
              <a:latin typeface="+mn-lt"/>
            </a:endParaRPr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36" y="4339755"/>
            <a:ext cx="806131" cy="1273886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Bildobjekt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503" y="2918630"/>
            <a:ext cx="794773" cy="124823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5707883" y="1448029"/>
            <a:ext cx="2099969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You are East.</a:t>
            </a:r>
            <a:endParaRPr lang="en-US" altLang="sv-SE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5707883" y="2752244"/>
            <a:ext cx="3641354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How are spades distributed?</a:t>
            </a:r>
            <a:endParaRPr lang="en-US" altLang="sv-SE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5722248" y="3240861"/>
            <a:ext cx="3595331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Your partner has five cards, since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♠4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 is the lowest spade in partner’s hand.</a:t>
            </a:r>
            <a:endParaRPr lang="en-US" altLang="sv-SE" sz="2200" dirty="0">
              <a:latin typeface="+mn-lt"/>
            </a:endParaRPr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225" y="4342361"/>
            <a:ext cx="801642" cy="1259021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41668" y="2908422"/>
            <a:ext cx="809838" cy="1259020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60" y="2915179"/>
            <a:ext cx="814278" cy="12579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5757268" y="4378205"/>
            <a:ext cx="3834951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You return the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9</a:t>
            </a:r>
            <a:r>
              <a:rPr lang="en-US" altLang="sv-SE" sz="2200" dirty="0" smtClean="0">
                <a:latin typeface="+mn-lt"/>
              </a:rPr>
              <a:t>,1-3-5.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70" name="Rectangle 3"/>
          <p:cNvSpPr>
            <a:spLocks noChangeArrowheads="1"/>
          </p:cNvSpPr>
          <p:nvPr/>
        </p:nvSpPr>
        <p:spPr bwMode="auto">
          <a:xfrm>
            <a:off x="5764724" y="4890280"/>
            <a:ext cx="3943480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When you gain the lead, you continue spades. Partner can cash all his spades and you will beat the contract.</a:t>
            </a:r>
            <a:endParaRPr lang="en-US" altLang="sv-SE" sz="2200" dirty="0">
              <a:latin typeface="+mn-lt"/>
            </a:endParaRP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B3B55C95-4EB8-4208-B255-39013C0C117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8" y="2888238"/>
            <a:ext cx="819111" cy="1270863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DD54AD8E-3BEC-4077-AD96-24B90B9CCD6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42" y="2874635"/>
            <a:ext cx="830991" cy="1281528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73C965BC-42B2-4BF4-A011-3F0673593AA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82" y="2901552"/>
            <a:ext cx="808365" cy="1264407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Bildobjekt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2" y="2886586"/>
            <a:ext cx="801088" cy="12708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52" y="2892759"/>
            <a:ext cx="789899" cy="125311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8067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-4.44444E-6 L 0.00048 -0.066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1.11111E-6 L -5.12821E-7 -0.0745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3.33333E-6 L -2.05128E-6 -0.091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4.44444E-6 L -4.87179E-6 -0.092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5897E-6 -7.40741E-7 L -4.35897E-6 -0.083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1.48148E-6 L -7.69231E-7 -0.0680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2564E-6 4.07407E-6 L -1.02564E-6 -0.0884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8205E-6 2.96296E-6 L 1.28205E-6 -0.0782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84" grpId="0"/>
      <p:bldP spid="48" grpId="0"/>
      <p:bldP spid="50" grpId="0"/>
      <p:bldP spid="67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354466" y="318622"/>
            <a:ext cx="8543925" cy="69374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Attitude Signals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2" name="Grupp 1"/>
          <p:cNvGrpSpPr/>
          <p:nvPr/>
        </p:nvGrpSpPr>
        <p:grpSpPr>
          <a:xfrm>
            <a:off x="620111" y="4209728"/>
            <a:ext cx="3637524" cy="459100"/>
            <a:chOff x="620111" y="4736195"/>
            <a:chExt cx="3637524" cy="459100"/>
          </a:xfrm>
        </p:grpSpPr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620111" y="4736195"/>
              <a:ext cx="3637524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Signal positively with 4.</a:t>
              </a:r>
              <a:endParaRPr lang="en-US" altLang="sv-SE" sz="2400" dirty="0">
                <a:latin typeface="+mn-lt"/>
              </a:endParaRPr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blackWhite">
            <a:xfrm>
              <a:off x="3624943" y="4820672"/>
              <a:ext cx="272143" cy="255473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5" name="Grupp 82"/>
          <p:cNvGrpSpPr>
            <a:grpSpLocks/>
          </p:cNvGrpSpPr>
          <p:nvPr/>
        </p:nvGrpSpPr>
        <p:grpSpPr bwMode="auto">
          <a:xfrm>
            <a:off x="1806963" y="2910768"/>
            <a:ext cx="947737" cy="866775"/>
            <a:chOff x="1528763" y="1914525"/>
            <a:chExt cx="947445" cy="867090"/>
          </a:xfrm>
        </p:grpSpPr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7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70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1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6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7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78" name="Bildobjekt 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1" y="2615204"/>
            <a:ext cx="902519" cy="14229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1" name="Bildobjekt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172" y="2606479"/>
            <a:ext cx="896983" cy="14174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2" name="Bildobjekt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867" y="2604320"/>
            <a:ext cx="930203" cy="142299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3" name="Bildobjekt 8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2" y="1165975"/>
            <a:ext cx="919130" cy="142299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9" name="Bildobjekt 7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962" y="1168193"/>
            <a:ext cx="924667" cy="14229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7" name="Grupp 6"/>
          <p:cNvGrpSpPr/>
          <p:nvPr/>
        </p:nvGrpSpPr>
        <p:grpSpPr>
          <a:xfrm>
            <a:off x="2766962" y="4691749"/>
            <a:ext cx="4354286" cy="947060"/>
            <a:chOff x="3047999" y="5323114"/>
            <a:chExt cx="4354286" cy="947060"/>
          </a:xfrm>
        </p:grpSpPr>
        <p:sp>
          <p:nvSpPr>
            <p:cNvPr id="29" name="Rektangel med rundade hörn 28"/>
            <p:cNvSpPr/>
            <p:nvPr/>
          </p:nvSpPr>
          <p:spPr>
            <a:xfrm>
              <a:off x="3047999" y="5323114"/>
              <a:ext cx="4354286" cy="94706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Rectangle 3"/>
            <p:cNvSpPr>
              <a:spLocks noChangeArrowheads="1"/>
            </p:cNvSpPr>
            <p:nvPr/>
          </p:nvSpPr>
          <p:spPr bwMode="auto">
            <a:xfrm>
              <a:off x="3174964" y="5400202"/>
              <a:ext cx="4107580" cy="82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b="1" dirty="0" smtClean="0">
                  <a:solidFill>
                    <a:srgbClr val="006600"/>
                  </a:solidFill>
                  <a:latin typeface="+mn-lt"/>
                </a:rPr>
                <a:t>Positive</a:t>
              </a:r>
              <a:r>
                <a:rPr lang="en-US" altLang="sv-SE" sz="2400" b="1" dirty="0" smtClean="0">
                  <a:latin typeface="+mn-lt"/>
                </a:rPr>
                <a:t> </a:t>
              </a:r>
              <a:r>
                <a:rPr lang="en-US" altLang="sv-SE" sz="2400" dirty="0" smtClean="0">
                  <a:latin typeface="+mn-lt"/>
                </a:rPr>
                <a:t>signal….… </a:t>
              </a:r>
              <a:r>
                <a:rPr lang="en-US" altLang="sv-SE" sz="2400" b="1" dirty="0" smtClean="0">
                  <a:latin typeface="+mn-lt"/>
                </a:rPr>
                <a:t>low</a:t>
              </a:r>
              <a:r>
                <a:rPr lang="en-US" altLang="sv-SE" sz="2400" dirty="0" smtClean="0">
                  <a:latin typeface="+mn-lt"/>
                </a:rPr>
                <a:t> card</a:t>
              </a:r>
            </a:p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b="1" dirty="0" smtClean="0">
                  <a:solidFill>
                    <a:srgbClr val="C00000"/>
                  </a:solidFill>
                  <a:latin typeface="+mn-lt"/>
                </a:rPr>
                <a:t>Negative</a:t>
              </a:r>
              <a:r>
                <a:rPr lang="en-US" altLang="sv-SE" sz="2400" b="1" dirty="0" smtClean="0">
                  <a:latin typeface="+mn-lt"/>
                </a:rPr>
                <a:t> </a:t>
              </a:r>
              <a:r>
                <a:rPr lang="en-US" altLang="sv-SE" sz="2400" dirty="0" smtClean="0">
                  <a:latin typeface="+mn-lt"/>
                </a:rPr>
                <a:t>signal….. </a:t>
              </a:r>
              <a:r>
                <a:rPr lang="en-US" altLang="sv-SE" sz="2400" b="1" dirty="0" smtClean="0">
                  <a:latin typeface="+mn-lt"/>
                </a:rPr>
                <a:t>high</a:t>
              </a:r>
              <a:r>
                <a:rPr lang="en-US" altLang="sv-SE" sz="2400" dirty="0" smtClean="0">
                  <a:latin typeface="+mn-lt"/>
                </a:rPr>
                <a:t> card</a:t>
              </a:r>
              <a:endParaRPr lang="en-US" altLang="sv-SE" sz="2400" dirty="0">
                <a:latin typeface="+mn-lt"/>
              </a:endParaRPr>
            </a:p>
          </p:txBody>
        </p:sp>
      </p:grpSp>
      <p:grpSp>
        <p:nvGrpSpPr>
          <p:cNvPr id="56" name="Grupp 82"/>
          <p:cNvGrpSpPr>
            <a:grpSpLocks/>
          </p:cNvGrpSpPr>
          <p:nvPr/>
        </p:nvGrpSpPr>
        <p:grpSpPr bwMode="auto">
          <a:xfrm>
            <a:off x="6857936" y="2954311"/>
            <a:ext cx="947737" cy="866775"/>
            <a:chOff x="1528763" y="1914525"/>
            <a:chExt cx="947445" cy="867090"/>
          </a:xfrm>
        </p:grpSpPr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1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2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3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1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5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96" name="Bildobjekt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668" y="2615204"/>
            <a:ext cx="902519" cy="14229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7" name="Bildobjekt 9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89" y="1165975"/>
            <a:ext cx="919130" cy="142299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8" name="Bildobjekt 9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510" y="1153281"/>
            <a:ext cx="924667" cy="14229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9" name="Rectangle 3"/>
          <p:cNvSpPr>
            <a:spLocks noChangeArrowheads="1"/>
          </p:cNvSpPr>
          <p:nvPr/>
        </p:nvSpPr>
        <p:spPr bwMode="auto">
          <a:xfrm>
            <a:off x="3901220" y="1133967"/>
            <a:ext cx="2099969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South plays </a:t>
            </a:r>
            <a:r>
              <a:rPr lang="en-US" altLang="sv-SE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4</a:t>
            </a:r>
            <a:r>
              <a:rPr lang="en-US" altLang="sv-SE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0" name="Rectangle 3"/>
          <p:cNvSpPr>
            <a:spLocks noChangeArrowheads="1"/>
          </p:cNvSpPr>
          <p:nvPr/>
        </p:nvSpPr>
        <p:spPr bwMode="auto">
          <a:xfrm>
            <a:off x="3898316" y="1602053"/>
            <a:ext cx="1991113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You are East.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6" name="Grupp 5"/>
          <p:cNvGrpSpPr/>
          <p:nvPr/>
        </p:nvGrpSpPr>
        <p:grpSpPr>
          <a:xfrm>
            <a:off x="5612524" y="4166185"/>
            <a:ext cx="3956019" cy="459100"/>
            <a:chOff x="615981" y="5509081"/>
            <a:chExt cx="3956019" cy="459100"/>
          </a:xfrm>
        </p:grpSpPr>
        <p:sp>
          <p:nvSpPr>
            <p:cNvPr id="103" name="Rectangle 3"/>
            <p:cNvSpPr>
              <a:spLocks noChangeArrowheads="1"/>
            </p:cNvSpPr>
            <p:nvPr/>
          </p:nvSpPr>
          <p:spPr bwMode="auto">
            <a:xfrm>
              <a:off x="615981" y="5509081"/>
              <a:ext cx="3956019" cy="45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Signal negatively with 8.</a:t>
              </a:r>
              <a:endParaRPr lang="en-US" altLang="sv-SE" sz="2400" dirty="0">
                <a:latin typeface="+mn-lt"/>
              </a:endParaRPr>
            </a:p>
          </p:txBody>
        </p:sp>
        <p:sp>
          <p:nvSpPr>
            <p:cNvPr id="104" name="Freeform 21"/>
            <p:cNvSpPr>
              <a:spLocks/>
            </p:cNvSpPr>
            <p:nvPr/>
          </p:nvSpPr>
          <p:spPr bwMode="blackWhite">
            <a:xfrm>
              <a:off x="3744688" y="5593558"/>
              <a:ext cx="274577" cy="255473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80" name="Bildobjekt 7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950" y="2602160"/>
            <a:ext cx="902520" cy="14285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4" name="Bildobjekt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335" y="2582214"/>
            <a:ext cx="930203" cy="142299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2" name="Rectangle 3">
            <a:extLst>
              <a:ext uri="{FF2B5EF4-FFF2-40B4-BE49-F238E27FC236}">
                <a16:creationId xmlns:a16="http://schemas.microsoft.com/office/drawing/2014/main" id="{1E9B6037-3962-4651-84AC-9ED078C16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442" y="5751453"/>
            <a:ext cx="7876725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Discarding is a very good opportunity to signal to partner!</a:t>
            </a:r>
            <a:endParaRPr lang="en-US" altLang="sv-SE" sz="2400" dirty="0">
              <a:latin typeface="+mn-lt"/>
            </a:endParaRPr>
          </a:p>
        </p:txBody>
      </p:sp>
      <p:pic>
        <p:nvPicPr>
          <p:cNvPr id="53" name="Bildobjekt 52" descr="Hjärter 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32788" y="2590799"/>
            <a:ext cx="903260" cy="140425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5" name="Bildobjekt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763" y="2589290"/>
            <a:ext cx="902520" cy="14285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6644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-4.07407E-6 L -0.00048 -0.09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692E-6 -4.81481E-6 L 0.00128 -0.0969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7.40741E-7 L -3.58974E-6 -0.0738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5897E-6 -4.07407E-6 L -4.35897E-6 -0.10463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517753" y="351279"/>
            <a:ext cx="8543925" cy="67197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Attitude Signals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2305">
            <a:off x="766410" y="2109591"/>
            <a:ext cx="1702656" cy="267958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2855">
            <a:off x="946399" y="1944720"/>
            <a:ext cx="1695678" cy="26795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16558">
            <a:off x="1160741" y="1798155"/>
            <a:ext cx="1723588" cy="26795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6" name="Grupp 5"/>
          <p:cNvGrpSpPr/>
          <p:nvPr/>
        </p:nvGrpSpPr>
        <p:grpSpPr>
          <a:xfrm>
            <a:off x="1387006" y="1450048"/>
            <a:ext cx="3667306" cy="3009339"/>
            <a:chOff x="1387006" y="1450048"/>
            <a:chExt cx="3667306" cy="3009339"/>
          </a:xfrm>
        </p:grpSpPr>
        <p:pic>
          <p:nvPicPr>
            <p:cNvPr id="12" name="Bildobjekt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23831">
              <a:off x="1387006" y="1614949"/>
              <a:ext cx="1737546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3" name="Bildobjekt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14482">
              <a:off x="1647842" y="1523329"/>
              <a:ext cx="1727079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4" name="Bildobjekt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27949">
              <a:off x="1907541" y="1486690"/>
              <a:ext cx="1734057" cy="267959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5" name="Bildobjekt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59267">
              <a:off x="2195407" y="1450048"/>
              <a:ext cx="1702656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6" name="Bildobjekt 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3418" y="1523325"/>
              <a:ext cx="1709634" cy="267959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7" name="Bildobjekt 1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1288">
              <a:off x="2751435" y="1614921"/>
              <a:ext cx="1716612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9" name="Bildobjekt 1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75886">
              <a:off x="3017539" y="1706526"/>
              <a:ext cx="1737546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0" name="Bildobjekt 1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45182">
              <a:off x="3337700" y="1779798"/>
              <a:ext cx="1716612" cy="267958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pic>
        <p:nvPicPr>
          <p:cNvPr id="21" name="Bildobjekt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9587">
            <a:off x="3487470" y="2054609"/>
            <a:ext cx="1723588" cy="26795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5162">
            <a:off x="3636104" y="2274465"/>
            <a:ext cx="1748013" cy="267958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8" name="Rectangle 3"/>
          <p:cNvSpPr>
            <a:spLocks noChangeArrowheads="1"/>
          </p:cNvSpPr>
          <p:nvPr/>
        </p:nvSpPr>
        <p:spPr bwMode="auto">
          <a:xfrm>
            <a:off x="5354588" y="5354656"/>
            <a:ext cx="4273649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You can signal when </a:t>
            </a:r>
            <a:r>
              <a:rPr lang="en-US" altLang="sv-SE" sz="2400" b="1" dirty="0" smtClean="0">
                <a:latin typeface="+mn-lt"/>
              </a:rPr>
              <a:t>discarding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grpSp>
        <p:nvGrpSpPr>
          <p:cNvPr id="9" name="Grupp 8"/>
          <p:cNvGrpSpPr/>
          <p:nvPr/>
        </p:nvGrpSpPr>
        <p:grpSpPr>
          <a:xfrm>
            <a:off x="5707599" y="3475309"/>
            <a:ext cx="3850060" cy="1567096"/>
            <a:chOff x="5658438" y="3966923"/>
            <a:chExt cx="3850060" cy="1567096"/>
          </a:xfrm>
        </p:grpSpPr>
        <p:sp>
          <p:nvSpPr>
            <p:cNvPr id="46" name="Freeform 22"/>
            <p:cNvSpPr>
              <a:spLocks/>
            </p:cNvSpPr>
            <p:nvPr/>
          </p:nvSpPr>
          <p:spPr bwMode="blackWhite">
            <a:xfrm>
              <a:off x="7811234" y="4750548"/>
              <a:ext cx="320089" cy="320087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9" name="Rectangle 3"/>
            <p:cNvSpPr>
              <a:spLocks noChangeArrowheads="1"/>
            </p:cNvSpPr>
            <p:nvPr/>
          </p:nvSpPr>
          <p:spPr bwMode="auto">
            <a:xfrm>
              <a:off x="5658438" y="3966923"/>
              <a:ext cx="3850060" cy="15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Declarer plays three rounds of spades and in the third round you play         2 to show your good diamond suit.</a:t>
              </a:r>
              <a:endParaRPr lang="en-US" altLang="sv-SE" sz="2400" dirty="0">
                <a:latin typeface="+mn-lt"/>
              </a:endParaRPr>
            </a:p>
          </p:txBody>
        </p:sp>
      </p:grpSp>
      <p:grpSp>
        <p:nvGrpSpPr>
          <p:cNvPr id="30" name="Grupp 29"/>
          <p:cNvGrpSpPr/>
          <p:nvPr/>
        </p:nvGrpSpPr>
        <p:grpSpPr>
          <a:xfrm>
            <a:off x="892302" y="5353793"/>
            <a:ext cx="3511532" cy="849745"/>
            <a:chOff x="3648364" y="5375564"/>
            <a:chExt cx="3805382" cy="849745"/>
          </a:xfrm>
        </p:grpSpPr>
        <p:sp>
          <p:nvSpPr>
            <p:cNvPr id="29" name="Rektangel med rundade hörn 28"/>
            <p:cNvSpPr/>
            <p:nvPr/>
          </p:nvSpPr>
          <p:spPr>
            <a:xfrm>
              <a:off x="3648364" y="5375564"/>
              <a:ext cx="3805382" cy="84974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Rectangle 3"/>
            <p:cNvSpPr>
              <a:spLocks noChangeArrowheads="1"/>
            </p:cNvSpPr>
            <p:nvPr/>
          </p:nvSpPr>
          <p:spPr bwMode="auto">
            <a:xfrm>
              <a:off x="3806886" y="5453712"/>
              <a:ext cx="3646859" cy="70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000" b="1" dirty="0" smtClean="0">
                  <a:solidFill>
                    <a:srgbClr val="006600"/>
                  </a:solidFill>
                  <a:latin typeface="+mn-lt"/>
                </a:rPr>
                <a:t>Positive</a:t>
              </a:r>
              <a:r>
                <a:rPr lang="en-US" altLang="sv-SE" sz="2000" b="1" dirty="0" smtClean="0">
                  <a:latin typeface="+mn-lt"/>
                </a:rPr>
                <a:t> </a:t>
              </a:r>
              <a:r>
                <a:rPr lang="en-US" altLang="sv-SE" sz="2000" dirty="0" smtClean="0">
                  <a:latin typeface="+mn-lt"/>
                </a:rPr>
                <a:t>signal….… low card</a:t>
              </a:r>
            </a:p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000" b="1" dirty="0" smtClean="0">
                  <a:solidFill>
                    <a:srgbClr val="C00000"/>
                  </a:solidFill>
                  <a:latin typeface="+mn-lt"/>
                </a:rPr>
                <a:t>Negative</a:t>
              </a:r>
              <a:r>
                <a:rPr lang="en-US" altLang="sv-SE" sz="2000" b="1" dirty="0" smtClean="0">
                  <a:latin typeface="+mn-lt"/>
                </a:rPr>
                <a:t> </a:t>
              </a:r>
              <a:r>
                <a:rPr lang="en-US" altLang="sv-SE" sz="2000" dirty="0" smtClean="0">
                  <a:latin typeface="+mn-lt"/>
                </a:rPr>
                <a:t>signal….. high card</a:t>
              </a:r>
              <a:endParaRPr lang="en-US" altLang="sv-SE" sz="2000" dirty="0">
                <a:latin typeface="+mn-lt"/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5747756" y="1377507"/>
            <a:ext cx="3760038" cy="828432"/>
            <a:chOff x="5649433" y="1387340"/>
            <a:chExt cx="3760038" cy="828432"/>
          </a:xfrm>
        </p:grpSpPr>
        <p:sp>
          <p:nvSpPr>
            <p:cNvPr id="26" name="Rectangle 3"/>
            <p:cNvSpPr>
              <a:spLocks noChangeArrowheads="1"/>
            </p:cNvSpPr>
            <p:nvPr/>
          </p:nvSpPr>
          <p:spPr bwMode="auto">
            <a:xfrm>
              <a:off x="5649433" y="1387340"/>
              <a:ext cx="3760038" cy="82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Your partner leads the      Q ,</a:t>
              </a:r>
            </a:p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US" altLang="sv-SE" sz="2400" dirty="0" smtClean="0">
                  <a:latin typeface="+mn-lt"/>
                </a:rPr>
                <a:t>and declarer wins.</a:t>
              </a:r>
              <a:endParaRPr lang="en-US" altLang="sv-SE" sz="2400" dirty="0">
                <a:latin typeface="+mn-lt"/>
              </a:endParaRPr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blackWhite">
            <a:xfrm>
              <a:off x="8570569" y="1497369"/>
              <a:ext cx="272143" cy="255473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1523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91181" y="204155"/>
            <a:ext cx="9489659" cy="74521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Ruffing in the Short Hand</a:t>
            </a:r>
            <a:endParaRPr lang="en-US" sz="3600" b="1" spc="400" dirty="0">
              <a:latin typeface="Arial Black" panose="020B0A04020102020204" pitchFamily="34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655128" y="1145818"/>
            <a:ext cx="393238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You play a heart contract.</a:t>
            </a:r>
            <a:endParaRPr lang="en-US" altLang="sv-SE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655128" y="2550453"/>
            <a:ext cx="4519842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None/>
            </a:pPr>
            <a:r>
              <a:rPr lang="en-US" altLang="sv-SE" sz="2200" dirty="0" smtClean="0">
                <a:latin typeface="+mn-lt"/>
              </a:rPr>
              <a:t>This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gives five certain trump tricks</a:t>
            </a:r>
          </a:p>
          <a:p>
            <a:pPr marL="342900" indent="-34290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sv-SE" sz="2200" dirty="0" smtClean="0">
                <a:latin typeface="+mn-lt"/>
              </a:rPr>
              <a:t>stops the opponents from ruffing with their trumps</a:t>
            </a:r>
            <a:endParaRPr lang="en-US" altLang="sv-SE" sz="2200" dirty="0">
              <a:latin typeface="+mn-lt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4761345" y="5249340"/>
            <a:ext cx="4673953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latin typeface="+mn-lt"/>
              </a:rPr>
              <a:t>This is called 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 smtClean="0">
                <a:latin typeface="+mn-lt"/>
              </a:rPr>
              <a:t>“</a:t>
            </a:r>
            <a:r>
              <a:rPr lang="en-US" altLang="sv-SE" sz="2200" b="1" dirty="0" smtClean="0">
                <a:solidFill>
                  <a:srgbClr val="C00000"/>
                </a:solidFill>
                <a:latin typeface="+mn-lt"/>
              </a:rPr>
              <a:t>ruffing in the short hand</a:t>
            </a:r>
            <a:r>
              <a:rPr lang="en-US" altLang="sv-SE" sz="2200" b="1" dirty="0" smtClean="0">
                <a:latin typeface="+mn-lt"/>
              </a:rPr>
              <a:t>”</a:t>
            </a:r>
            <a:endParaRPr lang="en-US" altLang="sv-SE" sz="2200" dirty="0">
              <a:latin typeface="+mn-lt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655128" y="1720346"/>
            <a:ext cx="5025712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general rule is t draw trumps as soon as you can. </a:t>
            </a:r>
            <a:endParaRPr lang="en-US" altLang="sv-SE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22AAF32-8C61-42EC-94C2-1A728AEB0C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0" y="885960"/>
            <a:ext cx="3721568" cy="2778978"/>
          </a:xfrm>
          <a:prstGeom prst="rect">
            <a:avLst/>
          </a:prstGeom>
        </p:spPr>
      </p:pic>
      <p:sp>
        <p:nvSpPr>
          <p:cNvPr id="36" name="Rectangle 3">
            <a:extLst>
              <a:ext uri="{FF2B5EF4-FFF2-40B4-BE49-F238E27FC236}">
                <a16:creationId xmlns:a16="http://schemas.microsoft.com/office/drawing/2014/main" id="{112F44F1-5513-4FA5-82FE-2D160ACF1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1345" y="3979338"/>
            <a:ext cx="5144655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Ruffing in the short hand (North) before drawing trumps gives extra tricks.</a:t>
            </a:r>
            <a:endParaRPr lang="en-US" altLang="sv-SE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6D3A173F-0488-4789-9540-25A3E2566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5" y="3664938"/>
            <a:ext cx="3446259" cy="256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8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54" y="2175814"/>
            <a:ext cx="4721400" cy="3899338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91181" y="278043"/>
            <a:ext cx="9399133" cy="69808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Declarer’s ABC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54507" y="1025109"/>
            <a:ext cx="8726207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Arial Black" panose="020B0A04020102020204" pitchFamily="34" charset="0"/>
              </a:rPr>
              <a:t>Plan the play </a:t>
            </a:r>
            <a:r>
              <a:rPr lang="en-US" altLang="sv-SE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before the first trick </a:t>
            </a:r>
            <a:r>
              <a:rPr lang="en-US" altLang="sv-SE" sz="2400" dirty="0" smtClean="0">
                <a:latin typeface="Arial Black" panose="020B0A04020102020204" pitchFamily="34" charset="0"/>
              </a:rPr>
              <a:t>is played!</a:t>
            </a:r>
            <a:endParaRPr lang="en-US" altLang="sv-SE" sz="2400" dirty="0">
              <a:latin typeface="Arial Black" panose="020B0A04020102020204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93914" y="1493196"/>
            <a:ext cx="7489372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Recall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 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– How many tricks do you need? </a:t>
            </a:r>
            <a:endParaRPr lang="en-US" altLang="sv-SE" sz="2400" dirty="0">
              <a:latin typeface="Comic Sans MS" panose="030F0702030302020204" pitchFamily="66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304800" y="5814825"/>
            <a:ext cx="7587343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Do it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 – Play according to the plan you made </a:t>
            </a:r>
            <a:endParaRPr lang="en-US" altLang="sv-SE" sz="2400" dirty="0">
              <a:latin typeface="Comic Sans MS" panose="030F0702030302020204" pitchFamily="66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293914" y="2527340"/>
            <a:ext cx="7489372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Analyze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 – </a:t>
            </a:r>
            <a:r>
              <a:rPr lang="en-US" altLang="sv-SE" sz="2400" dirty="0">
                <a:latin typeface="Comic Sans MS" panose="030F0702030302020204" pitchFamily="66" charset="0"/>
              </a:rPr>
              <a:t>W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hat tricks can be established?  </a:t>
            </a:r>
            <a:endParaRPr lang="en-US" altLang="sv-SE" sz="2400" dirty="0">
              <a:latin typeface="Comic Sans MS" panose="030F0702030302020204" pitchFamily="66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293914" y="2010268"/>
            <a:ext cx="7489372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Count</a:t>
            </a:r>
            <a:r>
              <a:rPr lang="en-US" altLang="sv-SE" sz="2400" dirty="0" smtClean="0">
                <a:latin typeface="Comic Sans MS" panose="030F0702030302020204" pitchFamily="66" charset="0"/>
              </a:rPr>
              <a:t> – How many certain tricks do you have? </a:t>
            </a:r>
            <a:endParaRPr lang="en-US" altLang="sv-S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1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39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41" y="414805"/>
            <a:ext cx="3142733" cy="2595539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7353" y="129801"/>
            <a:ext cx="5450014" cy="79509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Plan Your Play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5677365" y="3429000"/>
            <a:ext cx="4025759" cy="279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A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We need </a:t>
            </a:r>
            <a:r>
              <a:rPr lang="en-US" altLang="sv-SE" sz="2200" b="1" dirty="0" smtClean="0">
                <a:latin typeface="+mn-lt"/>
              </a:rPr>
              <a:t>9 tricks</a:t>
            </a:r>
          </a:p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B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I have </a:t>
            </a:r>
            <a:r>
              <a:rPr lang="en-US" altLang="sv-SE" sz="2200" b="1" dirty="0" smtClean="0">
                <a:latin typeface="+mn-lt"/>
              </a:rPr>
              <a:t>6</a:t>
            </a:r>
            <a:r>
              <a:rPr lang="en-US" altLang="sv-SE" sz="2200" dirty="0" smtClean="0">
                <a:latin typeface="+mn-lt"/>
              </a:rPr>
              <a:t> </a:t>
            </a:r>
            <a:r>
              <a:rPr lang="en-US" altLang="sv-SE" sz="2200" b="1" dirty="0" smtClean="0">
                <a:latin typeface="+mn-lt"/>
              </a:rPr>
              <a:t>certain</a:t>
            </a:r>
            <a:r>
              <a:rPr lang="en-US" altLang="sv-SE" sz="2200" dirty="0" smtClean="0">
                <a:latin typeface="+mn-lt"/>
              </a:rPr>
              <a:t> winners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C</a:t>
            </a:r>
            <a:r>
              <a:rPr lang="en-US" altLang="sv-SE" sz="2200" dirty="0" smtClean="0">
                <a:latin typeface="+mn-lt"/>
              </a:rPr>
              <a:t> – If I duck the lead to 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♠Q, I get one more trick.</a:t>
            </a:r>
            <a:br>
              <a:rPr lang="en-US" altLang="sv-SE" sz="2200" dirty="0" smtClean="0">
                <a:latin typeface="+mn-lt"/>
                <a:cs typeface="Arial" panose="020B0604020202020204" pitchFamily="34" charset="0"/>
              </a:rPr>
            </a:b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The rest can be established in diamonds.</a:t>
            </a:r>
            <a:endParaRPr lang="en-US" altLang="sv-SE" sz="2200" dirty="0" smtClean="0">
              <a:latin typeface="+mn-lt"/>
            </a:endParaRP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D</a:t>
            </a:r>
            <a:r>
              <a:rPr lang="en-US" altLang="sv-SE" sz="2200" dirty="0" smtClean="0">
                <a:latin typeface="+mn-lt"/>
              </a:rPr>
              <a:t> – Cross to dummy in hearts and finesse in diamonds.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667160" y="3010344"/>
            <a:ext cx="3292113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South plays 3NT. Lead: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♠3</a:t>
            </a:r>
            <a:endParaRPr lang="en-US" altLang="sv-SE" sz="22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1" name="Rektangulär 20"/>
          <p:cNvSpPr/>
          <p:nvPr/>
        </p:nvSpPr>
        <p:spPr>
          <a:xfrm>
            <a:off x="6129495" y="221064"/>
            <a:ext cx="2100105" cy="653143"/>
          </a:xfrm>
          <a:prstGeom prst="wedgeRectCallout">
            <a:avLst>
              <a:gd name="adj1" fmla="val 73183"/>
              <a:gd name="adj2" fmla="val 953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Taka 30 seconds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an analysis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4" name="Bildobjekt 43">
            <a:extLst>
              <a:ext uri="{FF2B5EF4-FFF2-40B4-BE49-F238E27FC236}">
                <a16:creationId xmlns:a16="http://schemas.microsoft.com/office/drawing/2014/main" id="{815C2B6D-ADB4-442A-B493-96101EC29B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4333" y="1768182"/>
            <a:ext cx="997181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6" name="Bildobjekt 45">
            <a:extLst>
              <a:ext uri="{FF2B5EF4-FFF2-40B4-BE49-F238E27FC236}">
                <a16:creationId xmlns:a16="http://schemas.microsoft.com/office/drawing/2014/main" id="{BE6BF925-0B6E-4C6C-BE02-57CD812794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83" y="2248264"/>
            <a:ext cx="1001284" cy="157579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48" name="Bildobjekt 47">
            <a:extLst>
              <a:ext uri="{FF2B5EF4-FFF2-40B4-BE49-F238E27FC236}">
                <a16:creationId xmlns:a16="http://schemas.microsoft.com/office/drawing/2014/main" id="{34D4BB33-9A3B-4E14-9BBD-EE9B9DAA1E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714" y="827881"/>
            <a:ext cx="1011543" cy="157579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0" name="Bildobjekt 49">
            <a:extLst>
              <a:ext uri="{FF2B5EF4-FFF2-40B4-BE49-F238E27FC236}">
                <a16:creationId xmlns:a16="http://schemas.microsoft.com/office/drawing/2014/main" id="{4DE61622-5979-4935-B6E9-02A80FC2CE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927" y="1313013"/>
            <a:ext cx="1019751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2" name="Bildobjekt 51">
            <a:extLst>
              <a:ext uri="{FF2B5EF4-FFF2-40B4-BE49-F238E27FC236}">
                <a16:creationId xmlns:a16="http://schemas.microsoft.com/office/drawing/2014/main" id="{365C60B2-1FA0-4603-9D09-5107FE2FD5D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25" y="1780639"/>
            <a:ext cx="984870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4" name="Bildobjekt 53">
            <a:extLst>
              <a:ext uri="{FF2B5EF4-FFF2-40B4-BE49-F238E27FC236}">
                <a16:creationId xmlns:a16="http://schemas.microsoft.com/office/drawing/2014/main" id="{2E1622AB-7740-49D1-8D4F-642CC3FADAC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754" y="2248265"/>
            <a:ext cx="1005388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6" name="Bildobjekt 55">
            <a:extLst>
              <a:ext uri="{FF2B5EF4-FFF2-40B4-BE49-F238E27FC236}">
                <a16:creationId xmlns:a16="http://schemas.microsoft.com/office/drawing/2014/main" id="{BADF9C46-0B40-4940-A33C-E0C87F43918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05" y="1313013"/>
            <a:ext cx="1013595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8" name="Bildobjekt 57">
            <a:extLst>
              <a:ext uri="{FF2B5EF4-FFF2-40B4-BE49-F238E27FC236}">
                <a16:creationId xmlns:a16="http://schemas.microsoft.com/office/drawing/2014/main" id="{106CD417-642E-4B12-A042-EAD91D4461B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979" y="1780640"/>
            <a:ext cx="1015647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0" name="Bildobjekt 59">
            <a:extLst>
              <a:ext uri="{FF2B5EF4-FFF2-40B4-BE49-F238E27FC236}">
                <a16:creationId xmlns:a16="http://schemas.microsoft.com/office/drawing/2014/main" id="{F9AF9340-CEB5-49D1-B33A-39CC9B6A960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554" y="2248266"/>
            <a:ext cx="1027958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2" name="Bildobjekt 61">
            <a:extLst>
              <a:ext uri="{FF2B5EF4-FFF2-40B4-BE49-F238E27FC236}">
                <a16:creationId xmlns:a16="http://schemas.microsoft.com/office/drawing/2014/main" id="{8CBDC80D-917C-40A4-99B2-F3782884EE0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766" y="845387"/>
            <a:ext cx="1005388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4" name="Bildobjekt 63">
            <a:extLst>
              <a:ext uri="{FF2B5EF4-FFF2-40B4-BE49-F238E27FC236}">
                <a16:creationId xmlns:a16="http://schemas.microsoft.com/office/drawing/2014/main" id="{E5081181-458B-43E0-9A2C-A73944C37BD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754" y="1313013"/>
            <a:ext cx="1015647" cy="157579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6" name="Bildobjekt 65">
            <a:extLst>
              <a:ext uri="{FF2B5EF4-FFF2-40B4-BE49-F238E27FC236}">
                <a16:creationId xmlns:a16="http://schemas.microsoft.com/office/drawing/2014/main" id="{E4F0D22C-EB1C-4231-BB22-B46A9E69E10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05" y="1780639"/>
            <a:ext cx="1011543" cy="157579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68" name="Bildobjekt 67">
            <a:extLst>
              <a:ext uri="{FF2B5EF4-FFF2-40B4-BE49-F238E27FC236}">
                <a16:creationId xmlns:a16="http://schemas.microsoft.com/office/drawing/2014/main" id="{C1991039-DF43-4D82-8A4D-574D8A7E52D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269" y="2248266"/>
            <a:ext cx="1001284" cy="1575791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0" name="Bildobjekt 69">
            <a:extLst>
              <a:ext uri="{FF2B5EF4-FFF2-40B4-BE49-F238E27FC236}">
                <a16:creationId xmlns:a16="http://schemas.microsoft.com/office/drawing/2014/main" id="{F6B1F966-6386-40ED-BF67-52C52CA30EA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64" y="4370544"/>
            <a:ext cx="1146292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2" name="Bildobjekt 71">
            <a:extLst>
              <a:ext uri="{FF2B5EF4-FFF2-40B4-BE49-F238E27FC236}">
                <a16:creationId xmlns:a16="http://schemas.microsoft.com/office/drawing/2014/main" id="{31D1EDCA-B153-4D57-AB82-5AFF34AFCB5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01" y="4378776"/>
            <a:ext cx="1134713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4" name="Bildobjekt 73">
            <a:extLst>
              <a:ext uri="{FF2B5EF4-FFF2-40B4-BE49-F238E27FC236}">
                <a16:creationId xmlns:a16="http://schemas.microsoft.com/office/drawing/2014/main" id="{9FB5F6B1-8B2F-4C37-8825-3AC7E44460F1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00" y="4385463"/>
            <a:ext cx="1125450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6" name="Bildobjekt 75">
            <a:extLst>
              <a:ext uri="{FF2B5EF4-FFF2-40B4-BE49-F238E27FC236}">
                <a16:creationId xmlns:a16="http://schemas.microsoft.com/office/drawing/2014/main" id="{0F0A064E-32F2-46C5-A172-1D5F8AE1062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86" y="4378778"/>
            <a:ext cx="1153239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78" name="Bildobjekt 77">
            <a:extLst>
              <a:ext uri="{FF2B5EF4-FFF2-40B4-BE49-F238E27FC236}">
                <a16:creationId xmlns:a16="http://schemas.microsoft.com/office/drawing/2014/main" id="{096445A5-30EE-4831-B1E0-2B3ABB6A1ED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134" y="4378778"/>
            <a:ext cx="1146292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0" name="Bildobjekt 79">
            <a:extLst>
              <a:ext uri="{FF2B5EF4-FFF2-40B4-BE49-F238E27FC236}">
                <a16:creationId xmlns:a16="http://schemas.microsoft.com/office/drawing/2014/main" id="{D65377C1-D815-4CBA-B9B3-2865B4B7FFAF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796" y="4370544"/>
            <a:ext cx="1146292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2" name="Bildobjekt 81">
            <a:extLst>
              <a:ext uri="{FF2B5EF4-FFF2-40B4-BE49-F238E27FC236}">
                <a16:creationId xmlns:a16="http://schemas.microsoft.com/office/drawing/2014/main" id="{3A6C0393-F7C4-4F72-8107-8C5CFFF28351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771" y="4370545"/>
            <a:ext cx="1134713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4" name="Bildobjekt 83">
            <a:extLst>
              <a:ext uri="{FF2B5EF4-FFF2-40B4-BE49-F238E27FC236}">
                <a16:creationId xmlns:a16="http://schemas.microsoft.com/office/drawing/2014/main" id="{CC427DB6-3406-4A65-BB91-9B97970D083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62" y="4372093"/>
            <a:ext cx="1153239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6" name="Bildobjekt 85">
            <a:extLst>
              <a:ext uri="{FF2B5EF4-FFF2-40B4-BE49-F238E27FC236}">
                <a16:creationId xmlns:a16="http://schemas.microsoft.com/office/drawing/2014/main" id="{4A30CC98-62D9-433A-91A2-4E4B15807291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380" y="4370546"/>
            <a:ext cx="1139344" cy="177848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8" name="Bildobjekt 87">
            <a:extLst>
              <a:ext uri="{FF2B5EF4-FFF2-40B4-BE49-F238E27FC236}">
                <a16:creationId xmlns:a16="http://schemas.microsoft.com/office/drawing/2014/main" id="{8D77333D-3F66-4755-954D-B7386C62D1A8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006" y="4372889"/>
            <a:ext cx="1153239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0" name="Bildobjekt 89">
            <a:extLst>
              <a:ext uri="{FF2B5EF4-FFF2-40B4-BE49-F238E27FC236}">
                <a16:creationId xmlns:a16="http://schemas.microsoft.com/office/drawing/2014/main" id="{692A3704-F7D5-45C3-AC3C-405EACECC821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237" y="4372891"/>
            <a:ext cx="1139344" cy="177848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2" name="Bildobjekt 91">
            <a:extLst>
              <a:ext uri="{FF2B5EF4-FFF2-40B4-BE49-F238E27FC236}">
                <a16:creationId xmlns:a16="http://schemas.microsoft.com/office/drawing/2014/main" id="{286CC7EE-6B30-42ED-A358-21B3902BD769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981" y="4378779"/>
            <a:ext cx="1146292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4" name="Bildobjekt 93">
            <a:extLst>
              <a:ext uri="{FF2B5EF4-FFF2-40B4-BE49-F238E27FC236}">
                <a16:creationId xmlns:a16="http://schemas.microsoft.com/office/drawing/2014/main" id="{E4582F97-7F17-42D2-9693-038E615C5F78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614" y="4399974"/>
            <a:ext cx="1150923" cy="177848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1116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41" y="414805"/>
            <a:ext cx="3142733" cy="2595539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7353" y="129801"/>
            <a:ext cx="5450014" cy="79509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Plan Your Play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5297535" y="3075453"/>
            <a:ext cx="4407192" cy="31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A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We need </a:t>
            </a:r>
            <a:r>
              <a:rPr lang="en-US" altLang="sv-SE" sz="2200" b="1" dirty="0" smtClean="0">
                <a:latin typeface="+mn-lt"/>
              </a:rPr>
              <a:t>10 tricks</a:t>
            </a:r>
          </a:p>
          <a:p>
            <a:pPr marL="360363" indent="-360363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B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–</a:t>
            </a:r>
            <a:r>
              <a:rPr lang="en-US" altLang="sv-SE" sz="2200" b="1" dirty="0" smtClean="0">
                <a:latin typeface="+mn-lt"/>
              </a:rPr>
              <a:t> </a:t>
            </a:r>
            <a:r>
              <a:rPr lang="en-US" altLang="sv-SE" sz="2200" dirty="0" smtClean="0">
                <a:latin typeface="+mn-lt"/>
              </a:rPr>
              <a:t>I have </a:t>
            </a:r>
            <a:r>
              <a:rPr lang="en-US" altLang="sv-SE" sz="2200" b="1" dirty="0" smtClean="0">
                <a:latin typeface="+mn-lt"/>
              </a:rPr>
              <a:t>6</a:t>
            </a:r>
            <a:r>
              <a:rPr lang="en-US" altLang="sv-SE" sz="2200" dirty="0" smtClean="0">
                <a:latin typeface="+mn-lt"/>
              </a:rPr>
              <a:t> </a:t>
            </a:r>
            <a:r>
              <a:rPr lang="en-US" altLang="sv-SE" sz="2200" b="1" dirty="0" smtClean="0">
                <a:latin typeface="+mn-lt"/>
              </a:rPr>
              <a:t>certain</a:t>
            </a:r>
            <a:r>
              <a:rPr lang="en-US" altLang="sv-SE" sz="2200" dirty="0" smtClean="0">
                <a:latin typeface="+mn-lt"/>
              </a:rPr>
              <a:t> winners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C</a:t>
            </a:r>
            <a:r>
              <a:rPr lang="en-US" altLang="sv-SE" sz="2200" dirty="0" smtClean="0">
                <a:latin typeface="+mn-lt"/>
              </a:rPr>
              <a:t> – After forcing out 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 I get two more trump tricks.</a:t>
            </a: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C</a:t>
            </a:r>
            <a:r>
              <a:rPr lang="en-US" altLang="sv-SE" sz="2200" dirty="0" smtClean="0">
                <a:latin typeface="+mn-lt"/>
              </a:rPr>
              <a:t> – 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	I get the remaining two tricks by ruffing in the short hand before drawing trumps.</a:t>
            </a:r>
            <a:endParaRPr lang="en-US" altLang="sv-SE" sz="2200" dirty="0" smtClean="0">
              <a:latin typeface="+mn-lt"/>
            </a:endParaRPr>
          </a:p>
          <a:p>
            <a:pPr marL="452438" indent="-452438">
              <a:spcBef>
                <a:spcPct val="0"/>
              </a:spcBef>
              <a:buSzTx/>
              <a:buFontTx/>
              <a:buNone/>
            </a:pPr>
            <a:r>
              <a:rPr lang="en-US" altLang="sv-SE" sz="2200" b="1" dirty="0">
                <a:latin typeface="+mn-lt"/>
              </a:rPr>
              <a:t>D</a:t>
            </a:r>
            <a:r>
              <a:rPr lang="en-US" altLang="sv-SE" sz="2200" dirty="0" smtClean="0">
                <a:latin typeface="+mn-lt"/>
              </a:rPr>
              <a:t> – Win the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  <a:cs typeface="Arial" panose="020B0604020202020204" pitchFamily="34" charset="0"/>
              </a:rPr>
              <a:t>♣A 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and cash the </a:t>
            </a:r>
            <a:r>
              <a:rPr lang="en-US" altLang="sv-SE" sz="2200" dirty="0" smtClean="0">
                <a:solidFill>
                  <a:srgbClr val="CC6600"/>
                </a:solidFill>
                <a:latin typeface="+mn-lt"/>
                <a:cs typeface="Arial" panose="020B0604020202020204" pitchFamily="34" charset="0"/>
              </a:rPr>
              <a:t>♦A</a:t>
            </a:r>
            <a:r>
              <a:rPr lang="en-US" altLang="sv-SE" sz="2200" dirty="0" smtClean="0">
                <a:latin typeface="+mn-lt"/>
                <a:cs typeface="Arial" panose="020B0604020202020204" pitchFamily="34" charset="0"/>
              </a:rPr>
              <a:t>. Then play diamonds and ruff...</a:t>
            </a:r>
            <a:endParaRPr lang="en-US" altLang="sv-SE" sz="2200" dirty="0">
              <a:latin typeface="+mn-lt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201274" y="4083448"/>
            <a:ext cx="3292113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South plays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4</a:t>
            </a:r>
            <a:r>
              <a:rPr lang="en-US" altLang="sv-SE" sz="2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. Lead: </a:t>
            </a:r>
            <a:r>
              <a:rPr lang="en-US" altLang="sv-SE" sz="2200" dirty="0" smtClean="0">
                <a:solidFill>
                  <a:srgbClr val="006600"/>
                </a:solidFill>
                <a:latin typeface="+mn-lt"/>
                <a:cs typeface="Arial" panose="020B0604020202020204" pitchFamily="34" charset="0"/>
              </a:rPr>
              <a:t>♣K</a:t>
            </a:r>
            <a:endParaRPr lang="en-US" altLang="sv-SE" sz="22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1" name="Rektangulär 20"/>
          <p:cNvSpPr/>
          <p:nvPr/>
        </p:nvSpPr>
        <p:spPr>
          <a:xfrm>
            <a:off x="6129495" y="221064"/>
            <a:ext cx="2100105" cy="653143"/>
          </a:xfrm>
          <a:prstGeom prst="wedgeRectCallout">
            <a:avLst>
              <a:gd name="adj1" fmla="val 73183"/>
              <a:gd name="adj2" fmla="val 953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Take 30 seconds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an analysis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8" name="Bildobjekt 47">
            <a:extLst>
              <a:ext uri="{FF2B5EF4-FFF2-40B4-BE49-F238E27FC236}">
                <a16:creationId xmlns:a16="http://schemas.microsoft.com/office/drawing/2014/main" id="{34D4BB33-9A3B-4E14-9BBD-EE9B9DAA1E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95" y="941726"/>
            <a:ext cx="1089344" cy="169699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56" name="Bildobjekt 55">
            <a:extLst>
              <a:ext uri="{FF2B5EF4-FFF2-40B4-BE49-F238E27FC236}">
                <a16:creationId xmlns:a16="http://schemas.microsoft.com/office/drawing/2014/main" id="{BADF9C46-0B40-4940-A33C-E0C87F4391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33" y="944185"/>
            <a:ext cx="898534" cy="1396912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92" name="Bildobjekt 91">
            <a:extLst>
              <a:ext uri="{FF2B5EF4-FFF2-40B4-BE49-F238E27FC236}">
                <a16:creationId xmlns:a16="http://schemas.microsoft.com/office/drawing/2014/main" id="{286CC7EE-6B30-42ED-A358-21B3902BD7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776" y="954591"/>
            <a:ext cx="899366" cy="139537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4ED4A47D-2242-44B4-AC00-ADCCF6D8ED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35" y="924895"/>
            <a:ext cx="914386" cy="1410137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0D652A5B-BCFE-4766-8EE1-02CD38941E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2" y="1735169"/>
            <a:ext cx="898534" cy="1396912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grpSp>
        <p:nvGrpSpPr>
          <p:cNvPr id="11" name="Grupp 10">
            <a:extLst>
              <a:ext uri="{FF2B5EF4-FFF2-40B4-BE49-F238E27FC236}">
                <a16:creationId xmlns:a16="http://schemas.microsoft.com/office/drawing/2014/main" id="{1EDE34E9-0F13-4EF2-B886-E7931459F4D1}"/>
              </a:ext>
            </a:extLst>
          </p:cNvPr>
          <p:cNvGrpSpPr/>
          <p:nvPr/>
        </p:nvGrpSpPr>
        <p:grpSpPr>
          <a:xfrm>
            <a:off x="518714" y="4565904"/>
            <a:ext cx="4575300" cy="1614806"/>
            <a:chOff x="-587765" y="4549146"/>
            <a:chExt cx="4575300" cy="1614806"/>
          </a:xfrm>
        </p:grpSpPr>
        <p:pic>
          <p:nvPicPr>
            <p:cNvPr id="44" name="Bildobjekt 43">
              <a:extLst>
                <a:ext uri="{FF2B5EF4-FFF2-40B4-BE49-F238E27FC236}">
                  <a16:creationId xmlns:a16="http://schemas.microsoft.com/office/drawing/2014/main" id="{815C2B6D-ADB4-442A-B493-96101EC29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-587765" y="4573241"/>
              <a:ext cx="997181" cy="157579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E8E18088-8E61-41EE-9414-3F41649F2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3574" y="4573242"/>
              <a:ext cx="1003336" cy="157579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2A28FBE8-A89C-4512-9CC2-8727A7963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228" y="4573241"/>
              <a:ext cx="1010764" cy="159071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72" name="Bildobjekt 71">
              <a:extLst>
                <a:ext uri="{FF2B5EF4-FFF2-40B4-BE49-F238E27FC236}">
                  <a16:creationId xmlns:a16="http://schemas.microsoft.com/office/drawing/2014/main" id="{31D1EDCA-B153-4D57-AB82-5AFF34AFC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46" y="4575510"/>
              <a:ext cx="1003941" cy="1573524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74" name="Bildobjekt 73">
              <a:extLst>
                <a:ext uri="{FF2B5EF4-FFF2-40B4-BE49-F238E27FC236}">
                  <a16:creationId xmlns:a16="http://schemas.microsoft.com/office/drawing/2014/main" id="{9FB5F6B1-8B2F-4C37-8825-3AC7E4446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497" y="4573240"/>
              <a:ext cx="995746" cy="1573524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50" name="Bildobjekt 49">
              <a:extLst>
                <a:ext uri="{FF2B5EF4-FFF2-40B4-BE49-F238E27FC236}">
                  <a16:creationId xmlns:a16="http://schemas.microsoft.com/office/drawing/2014/main" id="{4DE61622-5979-4935-B6E9-02A80FC2C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253" y="4570970"/>
              <a:ext cx="1018284" cy="1573524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78" name="Bildobjekt 77">
              <a:extLst>
                <a:ext uri="{FF2B5EF4-FFF2-40B4-BE49-F238E27FC236}">
                  <a16:creationId xmlns:a16="http://schemas.microsoft.com/office/drawing/2014/main" id="{096445A5-30EE-4831-B1E0-2B3ABB6A1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547" y="4570971"/>
              <a:ext cx="1018574" cy="158033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82" name="Bildobjekt 81">
              <a:extLst>
                <a:ext uri="{FF2B5EF4-FFF2-40B4-BE49-F238E27FC236}">
                  <a16:creationId xmlns:a16="http://schemas.microsoft.com/office/drawing/2014/main" id="{3A6C0393-F7C4-4F72-8107-8C5CFFF28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9131" y="4570970"/>
              <a:ext cx="1008285" cy="1580333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58" name="Bildobjekt 57">
              <a:extLst>
                <a:ext uri="{FF2B5EF4-FFF2-40B4-BE49-F238E27FC236}">
                  <a16:creationId xmlns:a16="http://schemas.microsoft.com/office/drawing/2014/main" id="{106CD417-642E-4B12-A042-EAD91D446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4426" y="4575511"/>
              <a:ext cx="1015647" cy="157579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60" name="Bildobjekt 59">
              <a:extLst>
                <a:ext uri="{FF2B5EF4-FFF2-40B4-BE49-F238E27FC236}">
                  <a16:creationId xmlns:a16="http://schemas.microsoft.com/office/drawing/2014/main" id="{F9AF9340-CEB5-49D1-B33A-39CC9B6A9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7083" y="4561687"/>
              <a:ext cx="1027958" cy="1575792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94" name="Bildobjekt 93">
              <a:extLst>
                <a:ext uri="{FF2B5EF4-FFF2-40B4-BE49-F238E27FC236}">
                  <a16:creationId xmlns:a16="http://schemas.microsoft.com/office/drawing/2014/main" id="{E4582F97-7F17-42D2-9693-038E615C5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2051" y="4570969"/>
              <a:ext cx="1018632" cy="1574064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66" name="Bildobjekt 65">
              <a:extLst>
                <a:ext uri="{FF2B5EF4-FFF2-40B4-BE49-F238E27FC236}">
                  <a16:creationId xmlns:a16="http://schemas.microsoft.com/office/drawing/2014/main" id="{E4F0D22C-EB1C-4231-BB22-B46A9E69E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7693" y="4555417"/>
              <a:ext cx="1011543" cy="157579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68" name="Bildobjekt 67">
              <a:extLst>
                <a:ext uri="{FF2B5EF4-FFF2-40B4-BE49-F238E27FC236}">
                  <a16:creationId xmlns:a16="http://schemas.microsoft.com/office/drawing/2014/main" id="{C1991039-DF43-4D82-8A4D-574D8A7E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6251" y="4549146"/>
              <a:ext cx="1001284" cy="1575791"/>
            </a:xfrm>
            <a:prstGeom prst="rect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</p:pic>
      </p:grpSp>
      <p:pic>
        <p:nvPicPr>
          <p:cNvPr id="46" name="Bildobjekt 45">
            <a:extLst>
              <a:ext uri="{FF2B5EF4-FFF2-40B4-BE49-F238E27FC236}">
                <a16:creationId xmlns:a16="http://schemas.microsoft.com/office/drawing/2014/main" id="{BE6BF925-0B6E-4C6C-BE02-57CD812794B5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30" y="2320302"/>
            <a:ext cx="887620" cy="139691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FA23831E-4B3A-4EFC-9278-F1E5428CF39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335" y="1294252"/>
            <a:ext cx="1089346" cy="1679955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FDFD023D-BC70-4C35-A980-0382A22570D9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024" y="1626745"/>
            <a:ext cx="1096621" cy="1704868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76" name="Bildobjekt 75">
            <a:extLst>
              <a:ext uri="{FF2B5EF4-FFF2-40B4-BE49-F238E27FC236}">
                <a16:creationId xmlns:a16="http://schemas.microsoft.com/office/drawing/2014/main" id="{0F0A064E-32F2-46C5-A172-1D5F8AE1062E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09" y="1996470"/>
            <a:ext cx="1096623" cy="169117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80" name="Bildobjekt 79">
            <a:extLst>
              <a:ext uri="{FF2B5EF4-FFF2-40B4-BE49-F238E27FC236}">
                <a16:creationId xmlns:a16="http://schemas.microsoft.com/office/drawing/2014/main" id="{D65377C1-D815-4CBA-B9B3-2865B4B7FFAF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104" y="2335060"/>
            <a:ext cx="1098841" cy="1704869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BD68632B-ACF8-4A8D-81D9-96616EE0A89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876" y="1411577"/>
            <a:ext cx="892098" cy="139538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B7239A10-57CE-4FC9-A904-D65DB349AB0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974" y="1854936"/>
            <a:ext cx="888464" cy="1395379"/>
          </a:xfrm>
          <a:prstGeom prst="rect">
            <a:avLst/>
          </a:prstGeom>
          <a:ln w="9525">
            <a:solidFill>
              <a:schemeClr val="bg2">
                <a:lumMod val="50000"/>
              </a:schemeClr>
            </a:solidFill>
          </a:ln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E0DDFDFC-5FFC-447C-B05C-C9E130C905BA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47" y="2292096"/>
            <a:ext cx="895167" cy="1388865"/>
          </a:xfrm>
          <a:prstGeom prst="rect">
            <a:avLst/>
          </a:prstGeom>
          <a:ln w="952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734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1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2605</TotalTime>
  <Words>386</Words>
  <Application>Microsoft Office PowerPoint</Application>
  <PresentationFormat>A4 Paper (210x297 mm)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MS PGothic</vt:lpstr>
      <vt:lpstr>Arial</vt:lpstr>
      <vt:lpstr>Arial Black</vt:lpstr>
      <vt:lpstr>Berlin Sans FB Demi</vt:lpstr>
      <vt:lpstr>Calibri</vt:lpstr>
      <vt:lpstr>Calibri Light</vt:lpstr>
      <vt:lpstr>Comic Sans MS</vt:lpstr>
      <vt:lpstr>Times New Roman</vt:lpstr>
      <vt:lpstr>Wingdings</vt:lpstr>
      <vt:lpstr>Office-tema</vt:lpstr>
      <vt:lpstr>PowerPoint Presentation</vt:lpstr>
      <vt:lpstr>Return Partner’s Suit</vt:lpstr>
      <vt:lpstr>Attitude Signals</vt:lpstr>
      <vt:lpstr>Attitude Signals</vt:lpstr>
      <vt:lpstr>Ruffing in the Short Hand</vt:lpstr>
      <vt:lpstr>Declarer’s ABC</vt:lpstr>
      <vt:lpstr>Plan Your Play</vt:lpstr>
      <vt:lpstr>Plan Your 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180</cp:revision>
  <cp:lastPrinted>2017-05-30T06:54:19Z</cp:lastPrinted>
  <dcterms:created xsi:type="dcterms:W3CDTF">2017-05-29T10:48:30Z</dcterms:created>
  <dcterms:modified xsi:type="dcterms:W3CDTF">2018-10-29T01:59:22Z</dcterms:modified>
</cp:coreProperties>
</file>