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sldIdLst>
    <p:sldId id="257" r:id="rId2"/>
    <p:sldId id="261" r:id="rId3"/>
    <p:sldId id="258" r:id="rId4"/>
    <p:sldId id="282" r:id="rId5"/>
    <p:sldId id="280" r:id="rId6"/>
    <p:sldId id="281" r:id="rId7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3A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53000" y="6453788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2: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3001" y="6264000"/>
            <a:ext cx="1439999" cy="360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Arial Black" panose="020B0A04020102020204" pitchFamily="34" charset="0"/>
              </a:rPr>
              <a:t>Lesson 2</a:t>
            </a:r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3125474" y="4329000"/>
            <a:ext cx="3570293" cy="112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High-Card Points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Playing Trumps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942" y="940606"/>
            <a:ext cx="4516017" cy="3345197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19221" y="235823"/>
            <a:ext cx="6358559" cy="753459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High-Card Points </a:t>
            </a:r>
            <a:r>
              <a:rPr lang="en-US" sz="4000" b="1" dirty="0" smtClean="0">
                <a:latin typeface="Arial Black" panose="020B0A04020102020204" pitchFamily="34" charset="0"/>
              </a:rPr>
              <a:t>(hcp)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23000" y="1854000"/>
            <a:ext cx="1107811" cy="174667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00" y="2674469"/>
            <a:ext cx="1121404" cy="17602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Bildobjekt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00" y="3508531"/>
            <a:ext cx="1128201" cy="174667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" name="Bildobjekt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000" y="4329000"/>
            <a:ext cx="1141794" cy="17602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8" name="textruta 7"/>
          <p:cNvSpPr txBox="1"/>
          <p:nvPr/>
        </p:nvSpPr>
        <p:spPr>
          <a:xfrm>
            <a:off x="2523000" y="2709000"/>
            <a:ext cx="148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K</a:t>
            </a:r>
            <a:r>
              <a:rPr lang="en-US" sz="2000" b="1" dirty="0" smtClean="0"/>
              <a:t>ing</a:t>
            </a:r>
            <a:endParaRPr lang="en-US" sz="2000" b="1" dirty="0"/>
          </a:p>
        </p:txBody>
      </p:sp>
      <p:sp>
        <p:nvSpPr>
          <p:cNvPr id="9" name="textruta 8"/>
          <p:cNvSpPr txBox="1"/>
          <p:nvPr/>
        </p:nvSpPr>
        <p:spPr>
          <a:xfrm>
            <a:off x="2073000" y="1899000"/>
            <a:ext cx="14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A</a:t>
            </a:r>
            <a:r>
              <a:rPr lang="en-US" sz="2000" b="1" dirty="0" smtClean="0"/>
              <a:t>ce</a:t>
            </a:r>
            <a:endParaRPr lang="en-US" sz="2000" b="1" dirty="0"/>
          </a:p>
        </p:txBody>
      </p:sp>
      <p:sp>
        <p:nvSpPr>
          <p:cNvPr id="10" name="textruta 9"/>
          <p:cNvSpPr txBox="1"/>
          <p:nvPr/>
        </p:nvSpPr>
        <p:spPr>
          <a:xfrm>
            <a:off x="3557281" y="4329000"/>
            <a:ext cx="148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J</a:t>
            </a:r>
            <a:r>
              <a:rPr lang="en-US" sz="2000" b="1" dirty="0" smtClean="0"/>
              <a:t>ack</a:t>
            </a:r>
            <a:endParaRPr lang="en-US" sz="2000" b="1" dirty="0"/>
          </a:p>
        </p:txBody>
      </p:sp>
      <p:sp>
        <p:nvSpPr>
          <p:cNvPr id="11" name="textruta 10"/>
          <p:cNvSpPr txBox="1"/>
          <p:nvPr/>
        </p:nvSpPr>
        <p:spPr>
          <a:xfrm>
            <a:off x="3063000" y="3474000"/>
            <a:ext cx="202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Q</a:t>
            </a:r>
            <a:r>
              <a:rPr lang="en-US" sz="2000" b="1" dirty="0" smtClean="0"/>
              <a:t>ueen</a:t>
            </a:r>
            <a:endParaRPr lang="en-US" sz="2000" b="1" dirty="0"/>
          </a:p>
        </p:txBody>
      </p:sp>
      <p:sp>
        <p:nvSpPr>
          <p:cNvPr id="12" name="textruta 11"/>
          <p:cNvSpPr txBox="1"/>
          <p:nvPr/>
        </p:nvSpPr>
        <p:spPr>
          <a:xfrm>
            <a:off x="2073000" y="2218890"/>
            <a:ext cx="117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4 hcp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16" name="textruta 15"/>
          <p:cNvSpPr txBox="1"/>
          <p:nvPr/>
        </p:nvSpPr>
        <p:spPr>
          <a:xfrm>
            <a:off x="2523000" y="3024000"/>
            <a:ext cx="117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3 hcp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17" name="textruta 16"/>
          <p:cNvSpPr txBox="1"/>
          <p:nvPr/>
        </p:nvSpPr>
        <p:spPr>
          <a:xfrm>
            <a:off x="3063000" y="3789000"/>
            <a:ext cx="117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2 hcp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18" name="textruta 17"/>
          <p:cNvSpPr txBox="1"/>
          <p:nvPr/>
        </p:nvSpPr>
        <p:spPr>
          <a:xfrm>
            <a:off x="3557281" y="4644000"/>
            <a:ext cx="117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1 hcp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33" name="textruta 32"/>
          <p:cNvSpPr txBox="1"/>
          <p:nvPr/>
        </p:nvSpPr>
        <p:spPr>
          <a:xfrm>
            <a:off x="7025950" y="3874559"/>
            <a:ext cx="26729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520825" algn="r"/>
              </a:tabLst>
            </a:pPr>
            <a:r>
              <a:rPr lang="en-US" sz="2400" b="1" dirty="0" smtClean="0"/>
              <a:t>Spades       	–   6 hcp</a:t>
            </a:r>
          </a:p>
          <a:p>
            <a:pPr>
              <a:tabLst>
                <a:tab pos="1520825" algn="r"/>
              </a:tabLst>
            </a:pPr>
            <a:r>
              <a:rPr lang="en-US" sz="2400" b="1" dirty="0" smtClean="0"/>
              <a:t>Hearts        	–   0 hcp</a:t>
            </a:r>
          </a:p>
          <a:p>
            <a:pPr>
              <a:tabLst>
                <a:tab pos="1520825" algn="r"/>
              </a:tabLst>
            </a:pPr>
            <a:r>
              <a:rPr lang="en-US" sz="2400" b="1" dirty="0" smtClean="0"/>
              <a:t>Diamonds 	–   5 hcp</a:t>
            </a:r>
          </a:p>
          <a:p>
            <a:pPr>
              <a:tabLst>
                <a:tab pos="1520825" algn="r"/>
              </a:tabLst>
            </a:pPr>
            <a:r>
              <a:rPr lang="en-US" sz="2400" b="1" dirty="0" smtClean="0"/>
              <a:t>Clubs 	         –   1 hcp</a:t>
            </a:r>
          </a:p>
          <a:p>
            <a:pPr>
              <a:tabLst>
                <a:tab pos="1520825" algn="r"/>
              </a:tabLst>
            </a:pPr>
            <a:r>
              <a:rPr lang="en-US" sz="2400" b="1" dirty="0" smtClean="0">
                <a:solidFill>
                  <a:srgbClr val="00B0F0"/>
                </a:solidFill>
              </a:rPr>
              <a:t>Total 	          – 12 hcp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34" name="textruta 33"/>
          <p:cNvSpPr txBox="1"/>
          <p:nvPr/>
        </p:nvSpPr>
        <p:spPr>
          <a:xfrm>
            <a:off x="3781212" y="5774688"/>
            <a:ext cx="5142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3A600"/>
                </a:solidFill>
              </a:rPr>
              <a:t>There is a total of 40 hcp in the deck </a:t>
            </a:r>
            <a:endParaRPr lang="en-US" sz="2400" b="1" dirty="0">
              <a:solidFill>
                <a:srgbClr val="03A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57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6" grpId="0"/>
      <p:bldP spid="17" grpId="0"/>
      <p:bldP spid="18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2369" y="216075"/>
            <a:ext cx="8543925" cy="780092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Bidding in </a:t>
            </a:r>
            <a:r>
              <a:rPr lang="en-US" sz="4000" dirty="0" err="1" smtClean="0">
                <a:latin typeface="Arial Black" panose="020B0A04020102020204" pitchFamily="34" charset="0"/>
              </a:rPr>
              <a:t>Minibridge</a:t>
            </a:r>
            <a:endParaRPr lang="en-US" sz="4000" dirty="0">
              <a:latin typeface="Arial Black" panose="020B0A04020102020204" pitchFamily="34" charset="0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00" y="2270599"/>
            <a:ext cx="3530220" cy="3229307"/>
          </a:xfrm>
          <a:prstGeom prst="rect">
            <a:avLst/>
          </a:prstGeom>
        </p:spPr>
      </p:pic>
      <p:sp>
        <p:nvSpPr>
          <p:cNvPr id="5" name="textruta 4"/>
          <p:cNvSpPr txBox="1"/>
          <p:nvPr/>
        </p:nvSpPr>
        <p:spPr>
          <a:xfrm rot="614622">
            <a:off x="1779677" y="4847007"/>
            <a:ext cx="90100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600000" rev="21299999"/>
              </a:camera>
              <a:lightRig rig="threePt" dir="t"/>
            </a:scene3d>
          </a:bodyPr>
          <a:lstStyle/>
          <a:p>
            <a:r>
              <a:rPr lang="en-US" sz="2000" b="1" dirty="0" smtClean="0"/>
              <a:t>South</a:t>
            </a:r>
            <a:endParaRPr lang="en-US" sz="2000" b="1" dirty="0"/>
          </a:p>
        </p:txBody>
      </p:sp>
      <p:sp>
        <p:nvSpPr>
          <p:cNvPr id="6" name="textruta 5"/>
          <p:cNvSpPr txBox="1"/>
          <p:nvPr/>
        </p:nvSpPr>
        <p:spPr>
          <a:xfrm>
            <a:off x="2928000" y="1955599"/>
            <a:ext cx="1801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North dealer</a:t>
            </a:r>
            <a:endParaRPr lang="en-US" sz="2000" b="1" dirty="0"/>
          </a:p>
        </p:txBody>
      </p:sp>
      <p:sp>
        <p:nvSpPr>
          <p:cNvPr id="7" name="textruta 6"/>
          <p:cNvSpPr txBox="1"/>
          <p:nvPr/>
        </p:nvSpPr>
        <p:spPr>
          <a:xfrm>
            <a:off x="2973000" y="3845599"/>
            <a:ext cx="76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 p</a:t>
            </a:r>
            <a:endParaRPr lang="en-US" sz="2000" dirty="0"/>
          </a:p>
        </p:txBody>
      </p:sp>
      <p:sp>
        <p:nvSpPr>
          <p:cNvPr id="8" name="textruta 7"/>
          <p:cNvSpPr txBox="1"/>
          <p:nvPr/>
        </p:nvSpPr>
        <p:spPr>
          <a:xfrm>
            <a:off x="2046624" y="3630431"/>
            <a:ext cx="56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 p</a:t>
            </a:r>
            <a:endParaRPr lang="en-US" sz="2000" dirty="0"/>
          </a:p>
        </p:txBody>
      </p:sp>
      <p:sp>
        <p:nvSpPr>
          <p:cNvPr id="9" name="textruta 8"/>
          <p:cNvSpPr txBox="1"/>
          <p:nvPr/>
        </p:nvSpPr>
        <p:spPr>
          <a:xfrm rot="799076">
            <a:off x="2744880" y="3351639"/>
            <a:ext cx="76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12 p</a:t>
            </a:r>
            <a:endParaRPr lang="en-US" sz="2000" dirty="0"/>
          </a:p>
        </p:txBody>
      </p:sp>
      <p:sp>
        <p:nvSpPr>
          <p:cNvPr id="10" name="textruta 9"/>
          <p:cNvSpPr txBox="1"/>
          <p:nvPr/>
        </p:nvSpPr>
        <p:spPr>
          <a:xfrm rot="683816">
            <a:off x="2361624" y="4123351"/>
            <a:ext cx="76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14 p</a:t>
            </a:r>
            <a:endParaRPr lang="en-US" sz="2000" dirty="0"/>
          </a:p>
        </p:txBody>
      </p:sp>
      <p:sp>
        <p:nvSpPr>
          <p:cNvPr id="11" name="textruta 10"/>
          <p:cNvSpPr txBox="1"/>
          <p:nvPr/>
        </p:nvSpPr>
        <p:spPr>
          <a:xfrm>
            <a:off x="5151266" y="2184723"/>
            <a:ext cx="409038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/>
              <a:t>North-South have more points combined and will play the contract.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Syd has more points in the pair and becomes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declarer</a:t>
            </a:r>
            <a:r>
              <a:rPr lang="en-US" sz="24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North becomes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dummy</a:t>
            </a:r>
            <a:r>
              <a:rPr lang="en-US" sz="24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West becomes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opening leader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2" name="textruta 11"/>
          <p:cNvSpPr txBox="1"/>
          <p:nvPr/>
        </p:nvSpPr>
        <p:spPr>
          <a:xfrm>
            <a:off x="382436" y="1147494"/>
            <a:ext cx="7483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North, the dealer, starts by announcing his number of hcp. Then each player in turn tells about theirs.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ruta 12"/>
          <p:cNvSpPr txBox="1"/>
          <p:nvPr/>
        </p:nvSpPr>
        <p:spPr>
          <a:xfrm>
            <a:off x="1732380" y="5415537"/>
            <a:ext cx="139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Declarer</a:t>
            </a:r>
            <a:endParaRPr lang="en-US" sz="2000" dirty="0"/>
          </a:p>
        </p:txBody>
      </p:sp>
      <p:sp>
        <p:nvSpPr>
          <p:cNvPr id="14" name="textruta 13"/>
          <p:cNvSpPr txBox="1"/>
          <p:nvPr/>
        </p:nvSpPr>
        <p:spPr>
          <a:xfrm>
            <a:off x="639097" y="2684618"/>
            <a:ext cx="182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Opening leader</a:t>
            </a:r>
            <a:endParaRPr lang="en-US" sz="2000" dirty="0"/>
          </a:p>
        </p:txBody>
      </p:sp>
      <p:sp>
        <p:nvSpPr>
          <p:cNvPr id="15" name="textruta 14"/>
          <p:cNvSpPr txBox="1"/>
          <p:nvPr/>
        </p:nvSpPr>
        <p:spPr>
          <a:xfrm>
            <a:off x="3545677" y="2412198"/>
            <a:ext cx="1133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Dummy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611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315000" cy="855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We can also play with trumps!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278000" y="1421236"/>
            <a:ext cx="504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We can also decide that one of the suit will be trumps. More about this later.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278000" y="2825568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The trump suit receives a higher rank than the other suits.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1" y="1728287"/>
            <a:ext cx="3960000" cy="3185713"/>
          </a:xfrm>
          <a:prstGeom prst="rect">
            <a:avLst/>
          </a:prstGeom>
        </p:spPr>
      </p:pic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323000" y="3851236"/>
            <a:ext cx="4995000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When you do not have any cards in the suit lead (diamonds), you can play a spade (trump) and win the trick.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278000" y="5264900"/>
            <a:ext cx="486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This is called </a:t>
            </a:r>
            <a:r>
              <a:rPr lang="en-US" altLang="sv-SE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ruffing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!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0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00" y="810891"/>
            <a:ext cx="3614995" cy="3630303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9DDD8E34-A19C-45ED-81FE-31BFD4E10A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451" y="3925660"/>
            <a:ext cx="2795894" cy="169995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7999" y="324000"/>
            <a:ext cx="9497891" cy="540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Bidding with or without Trumps</a:t>
            </a:r>
            <a:endParaRPr lang="en-US" sz="4000" dirty="0">
              <a:latin typeface="Arial Black" panose="020B0A04020102020204" pitchFamily="34" charset="0"/>
            </a:endParaRPr>
          </a:p>
        </p:txBody>
      </p:sp>
      <p:sp>
        <p:nvSpPr>
          <p:cNvPr id="31" name="textruta 30"/>
          <p:cNvSpPr txBox="1"/>
          <p:nvPr/>
        </p:nvSpPr>
        <p:spPr>
          <a:xfrm>
            <a:off x="932576" y="4472175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Declarer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textruta 31"/>
          <p:cNvSpPr txBox="1"/>
          <p:nvPr/>
        </p:nvSpPr>
        <p:spPr>
          <a:xfrm>
            <a:off x="3122709" y="1393862"/>
            <a:ext cx="1035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Dummy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133000" y="1578528"/>
            <a:ext cx="4275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latin typeface="+mn-lt"/>
              </a:rPr>
              <a:t>Dummy </a:t>
            </a:r>
            <a:r>
              <a:rPr lang="en-US" altLang="sv-SE" sz="2400" dirty="0" smtClean="0">
                <a:latin typeface="+mn-lt"/>
              </a:rPr>
              <a:t>puts his cards face down in the table.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5133000" y="2793528"/>
            <a:ext cx="423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latin typeface="+mn-lt"/>
              </a:rPr>
              <a:t>Declarer </a:t>
            </a:r>
            <a:r>
              <a:rPr lang="en-US" altLang="sv-SE" sz="2400" dirty="0" smtClean="0">
                <a:latin typeface="+mn-lt"/>
              </a:rPr>
              <a:t>decides whether to play with or without trumps.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133000" y="4025764"/>
            <a:ext cx="4455000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With </a:t>
            </a:r>
            <a:r>
              <a:rPr lang="en-US" altLang="sv-SE" sz="2400" b="1" dirty="0" smtClean="0">
                <a:latin typeface="+mn-lt"/>
              </a:rPr>
              <a:t>at least eight cards </a:t>
            </a:r>
            <a:r>
              <a:rPr lang="en-US" altLang="sv-SE" sz="2400" dirty="0" smtClean="0">
                <a:latin typeface="+mn-lt"/>
              </a:rPr>
              <a:t>in a suit, declarer will choose this suit to be the trump suit.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C0F584C0-E4FB-4229-9E51-9377C85079D1}"/>
              </a:ext>
            </a:extLst>
          </p:cNvPr>
          <p:cNvSpPr/>
          <p:nvPr/>
        </p:nvSpPr>
        <p:spPr>
          <a:xfrm>
            <a:off x="1703500" y="5691721"/>
            <a:ext cx="3607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Declarer chooses spades as trumps.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0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19" y="1479053"/>
            <a:ext cx="3677091" cy="36042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315000" cy="855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Playing Trumps</a:t>
            </a:r>
            <a:endParaRPr lang="en-US" sz="4000" dirty="0">
              <a:latin typeface="Arial Black" panose="020B0A04020102020204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278000" y="2197092"/>
            <a:ext cx="504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The play in trumps is similar to the play in notrump.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278000" y="3370520"/>
            <a:ext cx="5307852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Declarer normally wants to draw the defenders’ trumps as soon as he can. 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278000" y="4553202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This stops the defenders from ruffing declarer’s high cards.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73147D89-CCBC-4CB3-BAD9-62B383D32C91}"/>
              </a:ext>
            </a:extLst>
          </p:cNvPr>
          <p:cNvSpPr txBox="1"/>
          <p:nvPr/>
        </p:nvSpPr>
        <p:spPr>
          <a:xfrm>
            <a:off x="250039" y="1566413"/>
            <a:ext cx="2011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Opening leader</a:t>
            </a:r>
            <a:endParaRPr lang="en-US" sz="2000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A4A5EAF9-C659-4469-8E01-51127DE8D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816" y="1138091"/>
            <a:ext cx="5568036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After the opening lead, dummy faces his cards, with </a:t>
            </a:r>
            <a:r>
              <a:rPr lang="en-US" altLang="sv-SE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trumps to his right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71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4" grpId="0"/>
      <p:bldP spid="10" grpId="0"/>
      <p:bldP spid="8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</TotalTime>
  <Words>284</Words>
  <Application>Microsoft Office PowerPoint</Application>
  <PresentationFormat>A4 Paper (210x297 mm)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Berlin Sans FB Demi</vt:lpstr>
      <vt:lpstr>Calibri</vt:lpstr>
      <vt:lpstr>Calibri Light</vt:lpstr>
      <vt:lpstr>Wingdings</vt:lpstr>
      <vt:lpstr>Office-tema</vt:lpstr>
      <vt:lpstr>PowerPoint Presentation</vt:lpstr>
      <vt:lpstr>High-Card Points (hcp)</vt:lpstr>
      <vt:lpstr>Bidding in Minibridge</vt:lpstr>
      <vt:lpstr>We can also play with trumps!</vt:lpstr>
      <vt:lpstr>Bidding with or without Trumps</vt:lpstr>
      <vt:lpstr>Playing Trumps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71</cp:revision>
  <cp:lastPrinted>2017-05-30T06:54:19Z</cp:lastPrinted>
  <dcterms:created xsi:type="dcterms:W3CDTF">2017-05-29T10:48:30Z</dcterms:created>
  <dcterms:modified xsi:type="dcterms:W3CDTF">2018-10-28T02:06:59Z</dcterms:modified>
</cp:coreProperties>
</file>