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5" r:id="rId1"/>
  </p:sldMasterIdLst>
  <p:notesMasterIdLst>
    <p:notesMasterId r:id="rId10"/>
  </p:notesMasterIdLst>
  <p:handoutMasterIdLst>
    <p:handoutMasterId r:id="rId11"/>
  </p:handoutMasterIdLst>
  <p:sldIdLst>
    <p:sldId id="257" r:id="rId2"/>
    <p:sldId id="281" r:id="rId3"/>
    <p:sldId id="277" r:id="rId4"/>
    <p:sldId id="288" r:id="rId5"/>
    <p:sldId id="283" r:id="rId6"/>
    <p:sldId id="284" r:id="rId7"/>
    <p:sldId id="289" r:id="rId8"/>
    <p:sldId id="262" r:id="rId9"/>
  </p:sldIdLst>
  <p:sldSz cx="9906000" cy="6858000" type="A4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A600"/>
    <a:srgbClr val="FF9933"/>
    <a:srgbClr val="FFFF99"/>
    <a:srgbClr val="0099FF"/>
    <a:srgbClr val="CC6600"/>
    <a:srgbClr val="0CB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65" d="100"/>
          <a:sy n="65" d="100"/>
        </p:scale>
        <p:origin x="248" y="60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46" d="100"/>
          <a:sy n="46" d="100"/>
        </p:scale>
        <p:origin x="1760" y="28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F0290B62-E77B-4BCC-98DF-92F1F395F1C1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DF7C7995-1D95-438D-ABFD-546A3A889814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145844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815" y="0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r">
              <a:defRPr sz="1200"/>
            </a:lvl1pPr>
          </a:lstStyle>
          <a:p>
            <a:fld id="{0A22FDB1-FA32-46E9-909C-E4625520D210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43" tIns="45222" rIns="90443" bIns="45222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924" y="4777745"/>
            <a:ext cx="5437827" cy="3908064"/>
          </a:xfrm>
          <a:prstGeom prst="rect">
            <a:avLst/>
          </a:prstGeom>
        </p:spPr>
        <p:txBody>
          <a:bodyPr vert="horz" lIns="90443" tIns="45222" rIns="90443" bIns="45222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9677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815" y="9429677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r">
              <a:defRPr sz="1200"/>
            </a:lvl1pPr>
          </a:lstStyle>
          <a:p>
            <a:fld id="{73A71CA2-67C2-4ABA-BBFD-D5CEB1A5960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44449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 userDrawn="1"/>
        </p:nvGrpSpPr>
        <p:grpSpPr>
          <a:xfrm>
            <a:off x="1668000" y="1404000"/>
            <a:ext cx="6615000" cy="2538664"/>
            <a:chOff x="1287000" y="1404000"/>
            <a:chExt cx="6615000" cy="2538664"/>
          </a:xfrm>
        </p:grpSpPr>
        <p:sp>
          <p:nvSpPr>
            <p:cNvPr id="8" name="textruta 7"/>
            <p:cNvSpPr txBox="1"/>
            <p:nvPr/>
          </p:nvSpPr>
          <p:spPr>
            <a:xfrm>
              <a:off x="1287000" y="1404000"/>
              <a:ext cx="66150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500" dirty="0">
                  <a:latin typeface="Berlin Sans FB Demi" panose="020E0802020502020306" pitchFamily="34" charset="0"/>
                </a:rPr>
                <a:t>BRIDGE</a:t>
              </a:r>
              <a:endParaRPr lang="sv-SE" sz="80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2031940" y="3204000"/>
              <a:ext cx="5125121" cy="7386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200" dirty="0">
                  <a:solidFill>
                    <a:schemeClr val="bg1"/>
                  </a:solidFill>
                  <a:latin typeface="Berlin Sans FB Demi" panose="020E0802020502020306" pitchFamily="34" charset="0"/>
                </a:rPr>
                <a:t>THE #1 MIND 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48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657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000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775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08000" y="6400802"/>
            <a:ext cx="1111587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sv-SE" altLang="sv-SE" sz="1400" b="0" dirty="0">
                <a:latin typeface="+mn-lt"/>
              </a:rPr>
              <a:t>Lektion </a:t>
            </a:r>
            <a:r>
              <a:rPr lang="sv-SE" altLang="sv-SE" sz="1400" b="0" dirty="0" smtClean="0">
                <a:latin typeface="+mn-lt"/>
              </a:rPr>
              <a:t>5:</a:t>
            </a:r>
            <a:fld id="{780EAF18-22EA-4865-8736-E91E12192CD1}" type="slidenum">
              <a:rPr lang="sv-SE" altLang="sv-SE" sz="1400" b="0" smtClean="0">
                <a:latin typeface="+mn-lt"/>
              </a:rPr>
              <a:pPr>
                <a:defRPr/>
              </a:pPr>
              <a:t>‹#›</a:t>
            </a:fld>
            <a:endParaRPr lang="sv-SE" altLang="sv-SE" sz="800" b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898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08000" y="6400802"/>
            <a:ext cx="1069204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 smtClean="0">
                <a:latin typeface="+mn-lt"/>
              </a:rPr>
              <a:t>Lesson 5: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</p:spTree>
    <p:extLst>
      <p:ext uri="{BB962C8B-B14F-4D97-AF65-F5344CB8AC3E}">
        <p14:creationId xmlns:p14="http://schemas.microsoft.com/office/powerpoint/2010/main" val="2648997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087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6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9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248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291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031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095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1"/>
          <a:stretch/>
        </p:blipFill>
        <p:spPr>
          <a:xfrm>
            <a:off x="-1" y="0"/>
            <a:ext cx="9916007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632" y="6356352"/>
            <a:ext cx="609704" cy="5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8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84" r:id="rId14"/>
    <p:sldLayoutId id="2147483699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4294967295"/>
          </p:nvPr>
        </p:nvSpPr>
        <p:spPr>
          <a:xfrm>
            <a:off x="1891205" y="4262816"/>
            <a:ext cx="6080941" cy="1428857"/>
          </a:xfrm>
        </p:spPr>
        <p:txBody>
          <a:bodyPr>
            <a:noAutofit/>
          </a:bodyPr>
          <a:lstStyle/>
          <a:p>
            <a:pPr marL="0" indent="0" algn="ctr">
              <a:lnSpc>
                <a:spcPts val="3100"/>
              </a:lnSpc>
              <a:spcBef>
                <a:spcPts val="0"/>
              </a:spcBef>
              <a:buNone/>
            </a:pPr>
            <a:r>
              <a:rPr lang="en-US" dirty="0" smtClean="0">
                <a:latin typeface="Arial Black" panose="020B0A04020102020204" pitchFamily="34" charset="0"/>
              </a:rPr>
              <a:t>Different Hand Types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4" name="Underrubrik 2"/>
          <p:cNvSpPr txBox="1">
            <a:spLocks/>
          </p:cNvSpPr>
          <p:nvPr/>
        </p:nvSpPr>
        <p:spPr>
          <a:xfrm>
            <a:off x="138001" y="6398150"/>
            <a:ext cx="1665000" cy="405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 smtClean="0">
                <a:latin typeface="Arial Black" pitchFamily="34" charset="0"/>
              </a:rPr>
              <a:t>Lesson 5</a:t>
            </a:r>
            <a:endParaRPr lang="en-US" sz="1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72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172" y="1283678"/>
            <a:ext cx="5382106" cy="4970280"/>
          </a:xfrm>
          <a:prstGeom prst="rect">
            <a:avLst/>
          </a:prstGeom>
        </p:spPr>
      </p:pic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497" y="228490"/>
            <a:ext cx="8543925" cy="788543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2-over-1</a:t>
            </a:r>
            <a:endParaRPr lang="en-US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05184" y="2560764"/>
            <a:ext cx="3810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With </a:t>
            </a:r>
            <a:r>
              <a:rPr lang="en-US" sz="2400" b="1" dirty="0" smtClean="0"/>
              <a:t>at least 12 hcp </a:t>
            </a:r>
            <a:r>
              <a:rPr lang="en-US" sz="2400" dirty="0" smtClean="0"/>
              <a:t>you can bid your suit at the two level.</a:t>
            </a:r>
            <a:endParaRPr lang="en-US" sz="2400" dirty="0"/>
          </a:p>
        </p:txBody>
      </p:sp>
      <p:sp>
        <p:nvSpPr>
          <p:cNvPr id="18" name="textruta 17"/>
          <p:cNvSpPr txBox="1"/>
          <p:nvPr/>
        </p:nvSpPr>
        <p:spPr>
          <a:xfrm>
            <a:off x="4850417" y="1191300"/>
            <a:ext cx="178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Responder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05183" y="3580911"/>
            <a:ext cx="3564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This bid is </a:t>
            </a:r>
            <a:r>
              <a:rPr lang="en-US" sz="2400" b="1" dirty="0" smtClean="0">
                <a:solidFill>
                  <a:srgbClr val="03A600"/>
                </a:solidFill>
              </a:rPr>
              <a:t>forcing to game</a:t>
            </a:r>
            <a:r>
              <a:rPr lang="en-US" sz="2400" dirty="0" smtClean="0"/>
              <a:t>!</a:t>
            </a:r>
            <a:endParaRPr lang="en-US" sz="2400" dirty="0"/>
          </a:p>
        </p:txBody>
      </p:sp>
      <p:grpSp>
        <p:nvGrpSpPr>
          <p:cNvPr id="4" name="Grupp 3"/>
          <p:cNvGrpSpPr/>
          <p:nvPr/>
        </p:nvGrpSpPr>
        <p:grpSpPr>
          <a:xfrm>
            <a:off x="505183" y="1749889"/>
            <a:ext cx="2823284" cy="461665"/>
            <a:chOff x="2177926" y="1823944"/>
            <a:chExt cx="2823284" cy="461665"/>
          </a:xfrm>
        </p:grpSpPr>
        <p:sp>
          <p:nvSpPr>
            <p:cNvPr id="6" name="textruta 5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2177926" y="1823944"/>
              <a:ext cx="21817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Partner opened</a:t>
              </a:r>
              <a:endParaRPr lang="en-US" sz="2400" dirty="0"/>
            </a:p>
          </p:txBody>
        </p:sp>
        <p:grpSp>
          <p:nvGrpSpPr>
            <p:cNvPr id="17" name="Grupp 16"/>
            <p:cNvGrpSpPr/>
            <p:nvPr/>
          </p:nvGrpSpPr>
          <p:grpSpPr>
            <a:xfrm>
              <a:off x="4234542" y="1858264"/>
              <a:ext cx="766668" cy="420445"/>
              <a:chOff x="7691532" y="739488"/>
              <a:chExt cx="766668" cy="420445"/>
            </a:xfrm>
          </p:grpSpPr>
          <p:sp>
            <p:nvSpPr>
              <p:cNvPr id="21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691532" y="739488"/>
                <a:ext cx="766668" cy="420445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089474" y="844424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8" name="Grupp 7"/>
          <p:cNvGrpSpPr/>
          <p:nvPr/>
        </p:nvGrpSpPr>
        <p:grpSpPr>
          <a:xfrm>
            <a:off x="505183" y="4438014"/>
            <a:ext cx="1994776" cy="461665"/>
            <a:chOff x="840843" y="4366836"/>
            <a:chExt cx="1994776" cy="461665"/>
          </a:xfrm>
        </p:grpSpPr>
        <p:sp>
          <p:nvSpPr>
            <p:cNvPr id="26" name="textruta 25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840843" y="4366836"/>
              <a:ext cx="12223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You bid</a:t>
              </a:r>
              <a:endParaRPr lang="en-US" sz="2400" dirty="0"/>
            </a:p>
          </p:txBody>
        </p:sp>
        <p:grpSp>
          <p:nvGrpSpPr>
            <p:cNvPr id="30" name="Grupp 29"/>
            <p:cNvGrpSpPr/>
            <p:nvPr/>
          </p:nvGrpSpPr>
          <p:grpSpPr>
            <a:xfrm>
              <a:off x="2063197" y="4391786"/>
              <a:ext cx="772422" cy="423019"/>
              <a:chOff x="4894318" y="3802701"/>
              <a:chExt cx="772422" cy="423019"/>
            </a:xfrm>
          </p:grpSpPr>
          <p:sp>
            <p:nvSpPr>
              <p:cNvPr id="31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4894318" y="3802701"/>
                <a:ext cx="772422" cy="423019"/>
              </a:xfrm>
              <a:prstGeom prst="roundRect">
                <a:avLst/>
              </a:prstGeom>
              <a:ln w="3810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3A6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3400" b="1" dirty="0">
                  <a:solidFill>
                    <a:srgbClr val="03A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32" name="Freeform 23" descr="90 %">
                <a:extLst>
                  <a:ext uri="{FF2B5EF4-FFF2-40B4-BE49-F238E27FC236}">
                    <a16:creationId xmlns:a16="http://schemas.microsoft.com/office/drawing/2014/main" id="{335CBF56-C075-49AB-89C4-5C21B2549EFB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5283677" y="3905870"/>
                <a:ext cx="240239" cy="222937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rgbClr val="0CB303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44217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494" y="251869"/>
            <a:ext cx="8472297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Responder’s 2-over-1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47" name="textruta 46"/>
          <p:cNvSpPr txBox="1"/>
          <p:nvPr/>
        </p:nvSpPr>
        <p:spPr>
          <a:xfrm>
            <a:off x="3270682" y="1074991"/>
            <a:ext cx="30396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 opens with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8" name="textruta 47"/>
          <p:cNvSpPr txBox="1"/>
          <p:nvPr/>
        </p:nvSpPr>
        <p:spPr>
          <a:xfrm>
            <a:off x="1647242" y="2240735"/>
            <a:ext cx="6605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What do you bid with the following hands?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8" name="Grupp 10"/>
          <p:cNvGrpSpPr>
            <a:grpSpLocks/>
          </p:cNvGrpSpPr>
          <p:nvPr/>
        </p:nvGrpSpPr>
        <p:grpSpPr bwMode="auto">
          <a:xfrm>
            <a:off x="1064703" y="2796248"/>
            <a:ext cx="1412702" cy="1570303"/>
            <a:chOff x="1208584" y="1916832"/>
            <a:chExt cx="1412393" cy="1570568"/>
          </a:xfrm>
        </p:grpSpPr>
        <p:sp>
          <p:nvSpPr>
            <p:cNvPr id="19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141088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AQ92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KJ976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74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2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2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3" name="Grupp 10"/>
          <p:cNvGrpSpPr>
            <a:grpSpLocks/>
          </p:cNvGrpSpPr>
          <p:nvPr/>
        </p:nvGrpSpPr>
        <p:grpSpPr bwMode="auto">
          <a:xfrm>
            <a:off x="7203744" y="2796248"/>
            <a:ext cx="1326140" cy="1570303"/>
            <a:chOff x="1208584" y="1916832"/>
            <a:chExt cx="1325850" cy="1570568"/>
          </a:xfrm>
        </p:grpSpPr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054545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965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43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AKQ2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A987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3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3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50" name="textruta 4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82358" y="4993770"/>
            <a:ext cx="21773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12+ hcp</a:t>
            </a:r>
          </a:p>
          <a:p>
            <a:pPr algn="ctr">
              <a:lnSpc>
                <a:spcPts val="2400"/>
              </a:lnSpc>
            </a:pPr>
            <a:r>
              <a:rPr lang="en-US" sz="2400" b="1" dirty="0" smtClean="0"/>
              <a:t>Longest</a:t>
            </a:r>
            <a:r>
              <a:rPr lang="en-US" sz="2400" dirty="0" smtClean="0"/>
              <a:t> suit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>
                <a:solidFill>
                  <a:srgbClr val="03A600"/>
                </a:solidFill>
              </a:rPr>
              <a:t>Forcing to game</a:t>
            </a:r>
            <a:endParaRPr lang="en-US" sz="2400" b="1" dirty="0">
              <a:solidFill>
                <a:srgbClr val="03A600"/>
              </a:solidFill>
            </a:endParaRPr>
          </a:p>
        </p:txBody>
      </p:sp>
      <p:grpSp>
        <p:nvGrpSpPr>
          <p:cNvPr id="64" name="Grupp 10"/>
          <p:cNvGrpSpPr>
            <a:grpSpLocks/>
          </p:cNvGrpSpPr>
          <p:nvPr/>
        </p:nvGrpSpPr>
        <p:grpSpPr bwMode="auto">
          <a:xfrm>
            <a:off x="4075951" y="2796248"/>
            <a:ext cx="1531324" cy="1570303"/>
            <a:chOff x="1208584" y="1916832"/>
            <a:chExt cx="1530989" cy="1570568"/>
          </a:xfrm>
        </p:grpSpPr>
        <p:sp>
          <p:nvSpPr>
            <p:cNvPr id="65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5968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AJ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QT654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AQJ82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66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67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71" name="textruta 70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3752917" y="4993770"/>
            <a:ext cx="217739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12+ hcp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The highest 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5-card suit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>
                <a:solidFill>
                  <a:srgbClr val="03A600"/>
                </a:solidFill>
              </a:rPr>
              <a:t>Forcing to game</a:t>
            </a:r>
            <a:endParaRPr lang="en-US" sz="2400" b="1" dirty="0">
              <a:solidFill>
                <a:srgbClr val="03A600"/>
              </a:solidFill>
            </a:endParaRPr>
          </a:p>
        </p:txBody>
      </p:sp>
      <p:sp>
        <p:nvSpPr>
          <p:cNvPr id="75" name="textruta 7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778118" y="4993770"/>
            <a:ext cx="217739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12+ hcp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The closest</a:t>
            </a:r>
            <a:r>
              <a:rPr lang="en-US" sz="2400" b="1" dirty="0" smtClean="0"/>
              <a:t> 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4-card suit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>
                <a:solidFill>
                  <a:srgbClr val="03A600"/>
                </a:solidFill>
              </a:rPr>
              <a:t>Forcing to game</a:t>
            </a:r>
            <a:endParaRPr lang="en-US" sz="2400" b="1" dirty="0">
              <a:solidFill>
                <a:srgbClr val="03A600"/>
              </a:solidFill>
            </a:endParaRPr>
          </a:p>
        </p:txBody>
      </p:sp>
      <p:grpSp>
        <p:nvGrpSpPr>
          <p:cNvPr id="40" name="Grupp 39"/>
          <p:cNvGrpSpPr/>
          <p:nvPr/>
        </p:nvGrpSpPr>
        <p:grpSpPr>
          <a:xfrm>
            <a:off x="4407156" y="1747194"/>
            <a:ext cx="766668" cy="420445"/>
            <a:chOff x="7691532" y="739488"/>
            <a:chExt cx="766668" cy="420445"/>
          </a:xfrm>
        </p:grpSpPr>
        <p:sp>
          <p:nvSpPr>
            <p:cNvPr id="45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9488"/>
              <a:ext cx="766668" cy="42044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1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6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089474" y="844424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3" name="Grupp 52"/>
          <p:cNvGrpSpPr/>
          <p:nvPr/>
        </p:nvGrpSpPr>
        <p:grpSpPr>
          <a:xfrm>
            <a:off x="1385699" y="4450361"/>
            <a:ext cx="770711" cy="432092"/>
            <a:chOff x="3222169" y="3772463"/>
            <a:chExt cx="770711" cy="432092"/>
          </a:xfrm>
        </p:grpSpPr>
        <p:sp>
          <p:nvSpPr>
            <p:cNvPr id="54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222169" y="3772463"/>
              <a:ext cx="770711" cy="432092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5" name="Freeform 22">
              <a:extLst>
                <a:ext uri="{FF2B5EF4-FFF2-40B4-BE49-F238E27FC236}">
                  <a16:creationId xmlns:a16="http://schemas.microsoft.com/office/drawing/2014/main" id="{ADD459F6-EFDB-4E0C-958A-04E3C3503EA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609141" y="3878530"/>
              <a:ext cx="230158" cy="22197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lIns="72000"/>
            <a:lstStyle/>
            <a:p>
              <a:endParaRPr lang="en-US" dirty="0"/>
            </a:p>
          </p:txBody>
        </p:sp>
      </p:grpSp>
      <p:grpSp>
        <p:nvGrpSpPr>
          <p:cNvPr id="56" name="Grupp 55"/>
          <p:cNvGrpSpPr/>
          <p:nvPr/>
        </p:nvGrpSpPr>
        <p:grpSpPr>
          <a:xfrm>
            <a:off x="4456258" y="4450361"/>
            <a:ext cx="770711" cy="432092"/>
            <a:chOff x="3222169" y="3772463"/>
            <a:chExt cx="770711" cy="432092"/>
          </a:xfrm>
        </p:grpSpPr>
        <p:sp>
          <p:nvSpPr>
            <p:cNvPr id="57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222169" y="3772463"/>
              <a:ext cx="770711" cy="432092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8" name="Freeform 22">
              <a:extLst>
                <a:ext uri="{FF2B5EF4-FFF2-40B4-BE49-F238E27FC236}">
                  <a16:creationId xmlns:a16="http://schemas.microsoft.com/office/drawing/2014/main" id="{ADD459F6-EFDB-4E0C-958A-04E3C3503EA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609141" y="3878530"/>
              <a:ext cx="230158" cy="22197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lIns="72000"/>
            <a:lstStyle/>
            <a:p>
              <a:endParaRPr lang="en-US" dirty="0"/>
            </a:p>
          </p:txBody>
        </p:sp>
      </p:grpSp>
      <p:grpSp>
        <p:nvGrpSpPr>
          <p:cNvPr id="59" name="Grupp 58"/>
          <p:cNvGrpSpPr/>
          <p:nvPr/>
        </p:nvGrpSpPr>
        <p:grpSpPr>
          <a:xfrm>
            <a:off x="7480603" y="4454898"/>
            <a:ext cx="772422" cy="423019"/>
            <a:chOff x="4894318" y="3802701"/>
            <a:chExt cx="772422" cy="423019"/>
          </a:xfrm>
        </p:grpSpPr>
        <p:sp>
          <p:nvSpPr>
            <p:cNvPr id="60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4894318" y="3802701"/>
              <a:ext cx="772422" cy="423019"/>
            </a:xfrm>
            <a:prstGeom prst="roundRect">
              <a:avLst/>
            </a:prstGeom>
            <a:ln w="3810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" name="Freeform 23" descr="90 %">
              <a:extLst>
                <a:ext uri="{FF2B5EF4-FFF2-40B4-BE49-F238E27FC236}">
                  <a16:creationId xmlns:a16="http://schemas.microsoft.com/office/drawing/2014/main" id="{335CBF56-C075-49AB-89C4-5C21B2549E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283677" y="3905870"/>
              <a:ext cx="240239" cy="222937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6435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50" grpId="0"/>
      <p:bldP spid="71" grpId="0"/>
      <p:bldP spid="7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166" y="251870"/>
            <a:ext cx="8929494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Example</a:t>
            </a:r>
            <a:endParaRPr lang="en-US" b="1" dirty="0">
              <a:latin typeface="Arial Black" panose="020B0A04020102020204" pitchFamily="34" charset="0"/>
            </a:endParaRPr>
          </a:p>
        </p:txBody>
      </p:sp>
      <p:grpSp>
        <p:nvGrpSpPr>
          <p:cNvPr id="6" name="Grupp 10"/>
          <p:cNvGrpSpPr>
            <a:grpSpLocks/>
          </p:cNvGrpSpPr>
          <p:nvPr/>
        </p:nvGrpSpPr>
        <p:grpSpPr bwMode="auto">
          <a:xfrm>
            <a:off x="1495959" y="1868656"/>
            <a:ext cx="1412702" cy="1570303"/>
            <a:chOff x="1208584" y="1916832"/>
            <a:chExt cx="1412393" cy="1570568"/>
          </a:xfrm>
        </p:grpSpPr>
        <p:sp>
          <p:nvSpPr>
            <p:cNvPr id="7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141088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J9432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AQJ9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9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13" name="Grupp 10"/>
          <p:cNvGrpSpPr>
            <a:grpSpLocks/>
          </p:cNvGrpSpPr>
          <p:nvPr/>
        </p:nvGrpSpPr>
        <p:grpSpPr bwMode="auto">
          <a:xfrm>
            <a:off x="7125882" y="1868656"/>
            <a:ext cx="1494456" cy="1570303"/>
            <a:chOff x="1208584" y="1916832"/>
            <a:chExt cx="1494129" cy="1570568"/>
          </a:xfrm>
        </p:grpSpPr>
        <p:sp>
          <p:nvSpPr>
            <p:cNvPr id="1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2282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T63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KQJ95</a:t>
              </a:r>
            </a:p>
          </p:txBody>
        </p:sp>
        <p:grpSp>
          <p:nvGrpSpPr>
            <p:cNvPr id="1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1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20" name="textruta 19"/>
          <p:cNvSpPr txBox="1"/>
          <p:nvPr/>
        </p:nvSpPr>
        <p:spPr>
          <a:xfrm>
            <a:off x="1338333" y="1236876"/>
            <a:ext cx="130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ruta 20"/>
          <p:cNvSpPr txBox="1"/>
          <p:nvPr/>
        </p:nvSpPr>
        <p:spPr>
          <a:xfrm>
            <a:off x="6923249" y="1236876"/>
            <a:ext cx="178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Responder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4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3710999" y="5389083"/>
            <a:ext cx="1042227" cy="578301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91440" tIns="108000" rIns="91440" bIns="45720" rtlCol="0" anchor="ctr" anchorCtr="1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3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textruta 3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970524" y="3809441"/>
            <a:ext cx="2605259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400" dirty="0" smtClean="0"/>
              <a:t>5+ hearts, 12+ hcp</a:t>
            </a:r>
            <a:endParaRPr lang="en-US" sz="2400" dirty="0"/>
          </a:p>
        </p:txBody>
      </p:sp>
      <p:sp>
        <p:nvSpPr>
          <p:cNvPr id="36" name="textruta 3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461691" y="3817767"/>
            <a:ext cx="2336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/>
              <a:t>4+ clubs, 12+ hcp</a:t>
            </a:r>
            <a:endParaRPr lang="en-US" sz="2400" dirty="0"/>
          </a:p>
        </p:txBody>
      </p:sp>
      <p:sp>
        <p:nvSpPr>
          <p:cNvPr id="37" name="textruta 36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233167" y="4533691"/>
            <a:ext cx="3370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400" dirty="0" smtClean="0"/>
              <a:t>No 4-card support</a:t>
            </a:r>
          </a:p>
          <a:p>
            <a:pPr algn="r">
              <a:lnSpc>
                <a:spcPts val="2400"/>
              </a:lnSpc>
            </a:pPr>
            <a:r>
              <a:rPr lang="en-US" sz="2400" dirty="0" smtClean="0"/>
              <a:t>4+ diamonds, 12-17 hcp</a:t>
            </a:r>
            <a:endParaRPr lang="en-US" sz="2400" dirty="0"/>
          </a:p>
        </p:txBody>
      </p:sp>
      <p:sp>
        <p:nvSpPr>
          <p:cNvPr id="38" name="textruta 37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479448" y="4673508"/>
            <a:ext cx="3043160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/>
              <a:t>Strength for small slam</a:t>
            </a:r>
            <a:endParaRPr lang="en-US" sz="2400" dirty="0"/>
          </a:p>
        </p:txBody>
      </p:sp>
      <p:sp>
        <p:nvSpPr>
          <p:cNvPr id="46" name="Rektangel med rundade hörn 45">
            <a:extLst>
              <a:ext uri="{FF2B5EF4-FFF2-40B4-BE49-F238E27FC236}">
                <a16:creationId xmlns:a16="http://schemas.microsoft.com/office/drawing/2014/main" id="{50440D00-F028-4C73-B2E9-3ECB601C5C56}"/>
              </a:ext>
            </a:extLst>
          </p:cNvPr>
          <p:cNvSpPr/>
          <p:nvPr/>
        </p:nvSpPr>
        <p:spPr>
          <a:xfrm>
            <a:off x="5229632" y="4610101"/>
            <a:ext cx="1087599" cy="561310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800" b="1" dirty="0" smtClean="0">
                <a:latin typeface="Arial Black" panose="020B0A04020102020204" pitchFamily="34" charset="0"/>
              </a:rPr>
              <a:t>6NT</a:t>
            </a:r>
            <a:endParaRPr lang="en-US" sz="2800" b="1" dirty="0">
              <a:latin typeface="Arial Black" panose="020B0A04020102020204" pitchFamily="34" charset="0"/>
            </a:endParaRPr>
          </a:p>
        </p:txBody>
      </p:sp>
      <p:grpSp>
        <p:nvGrpSpPr>
          <p:cNvPr id="32" name="Grupp 31"/>
          <p:cNvGrpSpPr/>
          <p:nvPr/>
        </p:nvGrpSpPr>
        <p:grpSpPr>
          <a:xfrm>
            <a:off x="5229013" y="3735291"/>
            <a:ext cx="1054360" cy="556604"/>
            <a:chOff x="4659084" y="3754145"/>
            <a:chExt cx="1054360" cy="556604"/>
          </a:xfrm>
        </p:grpSpPr>
        <p:sp>
          <p:nvSpPr>
            <p:cNvPr id="33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4659084" y="3754145"/>
              <a:ext cx="1054360" cy="556604"/>
            </a:xfrm>
            <a:prstGeom prst="roundRect">
              <a:avLst/>
            </a:prstGeom>
            <a:ln w="5715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0000"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7" name="Freeform 23" descr="90 %">
              <a:extLst>
                <a:ext uri="{FF2B5EF4-FFF2-40B4-BE49-F238E27FC236}">
                  <a16:creationId xmlns:a16="http://schemas.microsoft.com/office/drawing/2014/main" id="{335CBF56-C075-49AB-89C4-5C21B2549E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211002" y="3862394"/>
              <a:ext cx="337653" cy="313336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53" name="Grupp 52"/>
          <p:cNvGrpSpPr/>
          <p:nvPr/>
        </p:nvGrpSpPr>
        <p:grpSpPr>
          <a:xfrm>
            <a:off x="3716693" y="3716817"/>
            <a:ext cx="1054360" cy="582385"/>
            <a:chOff x="7691532" y="731021"/>
            <a:chExt cx="1054360" cy="582385"/>
          </a:xfrm>
        </p:grpSpPr>
        <p:sp>
          <p:nvSpPr>
            <p:cNvPr id="54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1021"/>
              <a:ext cx="1054360" cy="58238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1</a:t>
              </a:r>
              <a:endParaRPr lang="en-US" sz="3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5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5" y="856278"/>
              <a:ext cx="304041" cy="310284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9" name="Grupp 38"/>
          <p:cNvGrpSpPr/>
          <p:nvPr/>
        </p:nvGrpSpPr>
        <p:grpSpPr>
          <a:xfrm>
            <a:off x="3723797" y="4610696"/>
            <a:ext cx="1054360" cy="582385"/>
            <a:chOff x="3096146" y="690588"/>
            <a:chExt cx="1054360" cy="582385"/>
          </a:xfrm>
        </p:grpSpPr>
        <p:sp>
          <p:nvSpPr>
            <p:cNvPr id="40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096146" y="690588"/>
              <a:ext cx="1054360" cy="582385"/>
            </a:xfrm>
            <a:prstGeom prst="roundRect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ADD459F6-EFDB-4E0C-958A-04E3C3503EA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639620" y="811895"/>
              <a:ext cx="323485" cy="31198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2951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25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6" grpId="0"/>
      <p:bldP spid="37" grpId="0"/>
      <p:bldP spid="38" grpId="0"/>
      <p:bldP spid="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498" y="223883"/>
            <a:ext cx="7793660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1NT-over-1</a:t>
            </a:r>
            <a:endParaRPr lang="en-US" b="1" dirty="0">
              <a:latin typeface="Arial Black" panose="020B0A04020102020204" pitchFamily="34" charset="0"/>
            </a:endParaRPr>
          </a:p>
        </p:txBody>
      </p:sp>
      <p:grpSp>
        <p:nvGrpSpPr>
          <p:cNvPr id="6" name="Grupp 10"/>
          <p:cNvGrpSpPr>
            <a:grpSpLocks/>
          </p:cNvGrpSpPr>
          <p:nvPr/>
        </p:nvGrpSpPr>
        <p:grpSpPr bwMode="auto">
          <a:xfrm>
            <a:off x="1495959" y="2531135"/>
            <a:ext cx="1476822" cy="1570303"/>
            <a:chOff x="1208584" y="1916832"/>
            <a:chExt cx="1476499" cy="1570568"/>
          </a:xfrm>
        </p:grpSpPr>
        <p:sp>
          <p:nvSpPr>
            <p:cNvPr id="7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0519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Q6542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AK43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5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9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13" name="Grupp 10"/>
          <p:cNvGrpSpPr>
            <a:grpSpLocks/>
          </p:cNvGrpSpPr>
          <p:nvPr/>
        </p:nvGrpSpPr>
        <p:grpSpPr bwMode="auto">
          <a:xfrm>
            <a:off x="7125882" y="2531135"/>
            <a:ext cx="1476822" cy="1570303"/>
            <a:chOff x="1208584" y="1916832"/>
            <a:chExt cx="1476499" cy="1570568"/>
          </a:xfrm>
        </p:grpSpPr>
        <p:sp>
          <p:nvSpPr>
            <p:cNvPr id="1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0519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Q7652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98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KQ82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1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1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20" name="textruta 19"/>
          <p:cNvSpPr txBox="1"/>
          <p:nvPr/>
        </p:nvSpPr>
        <p:spPr>
          <a:xfrm>
            <a:off x="1389608" y="2043410"/>
            <a:ext cx="130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ruta 20"/>
          <p:cNvSpPr txBox="1"/>
          <p:nvPr/>
        </p:nvSpPr>
        <p:spPr>
          <a:xfrm>
            <a:off x="6923249" y="2020655"/>
            <a:ext cx="178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Responder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4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4993547" y="5669005"/>
            <a:ext cx="1042227" cy="578301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91440" tIns="108000" rIns="91440" bIns="45720" rtlCol="0" anchor="ctr" anchorCtr="1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3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textruta 3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10918" y="4224789"/>
            <a:ext cx="26799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400" dirty="0" smtClean="0"/>
              <a:t>5+ spades, 12+ hcp</a:t>
            </a:r>
            <a:endParaRPr lang="en-US" sz="2400" dirty="0"/>
          </a:p>
        </p:txBody>
      </p:sp>
      <p:sp>
        <p:nvSpPr>
          <p:cNvPr id="36" name="textruta 3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213115" y="4216719"/>
            <a:ext cx="3283726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/>
              <a:t>Unclear, 6-11 hcp</a:t>
            </a:r>
            <a:endParaRPr lang="en-US" sz="2400" dirty="0"/>
          </a:p>
        </p:txBody>
      </p:sp>
      <p:sp>
        <p:nvSpPr>
          <p:cNvPr id="37" name="textruta 36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242498" y="4990441"/>
            <a:ext cx="3048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400" dirty="0" smtClean="0"/>
              <a:t>4+ hearts, 12-17 hcp</a:t>
            </a:r>
            <a:endParaRPr lang="en-US" sz="2400" dirty="0"/>
          </a:p>
        </p:txBody>
      </p:sp>
      <p:sp>
        <p:nvSpPr>
          <p:cNvPr id="38" name="textruta 37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213115" y="4802693"/>
            <a:ext cx="33747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/>
              <a:t>4+ hearts,</a:t>
            </a:r>
            <a:r>
              <a:rPr lang="en-US" sz="2400" b="1" dirty="0" smtClean="0">
                <a:solidFill>
                  <a:srgbClr val="FFC000"/>
                </a:solidFill>
              </a:rPr>
              <a:t> </a:t>
            </a:r>
            <a:r>
              <a:rPr lang="en-US" sz="2400" dirty="0" smtClean="0"/>
              <a:t>10-11 hcp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Invites game</a:t>
            </a:r>
            <a:endParaRPr lang="en-US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grpSp>
        <p:nvGrpSpPr>
          <p:cNvPr id="51" name="Grupp 50"/>
          <p:cNvGrpSpPr/>
          <p:nvPr/>
        </p:nvGrpSpPr>
        <p:grpSpPr>
          <a:xfrm>
            <a:off x="3413037" y="4099374"/>
            <a:ext cx="1054360" cy="582385"/>
            <a:chOff x="6151981" y="712359"/>
            <a:chExt cx="1054360" cy="582385"/>
          </a:xfrm>
        </p:grpSpPr>
        <p:sp>
          <p:nvSpPr>
            <p:cNvPr id="52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151981" y="712359"/>
              <a:ext cx="1054360" cy="58238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1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3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0292" y="827419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8" name="Grupp 57"/>
          <p:cNvGrpSpPr/>
          <p:nvPr/>
        </p:nvGrpSpPr>
        <p:grpSpPr>
          <a:xfrm>
            <a:off x="4983689" y="4876929"/>
            <a:ext cx="1054360" cy="582385"/>
            <a:chOff x="7722634" y="1704514"/>
            <a:chExt cx="1054360" cy="582385"/>
          </a:xfrm>
        </p:grpSpPr>
        <p:sp>
          <p:nvSpPr>
            <p:cNvPr id="59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722634" y="1704514"/>
              <a:ext cx="1054360" cy="582385"/>
            </a:xfrm>
            <a:prstGeom prst="roundRect">
              <a:avLst/>
            </a:prstGeom>
            <a:ln w="5715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3</a:t>
              </a:r>
              <a:endParaRPr lang="en-US" sz="3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72977" y="1829771"/>
              <a:ext cx="304041" cy="310284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1" name="Grupp 60"/>
          <p:cNvGrpSpPr/>
          <p:nvPr/>
        </p:nvGrpSpPr>
        <p:grpSpPr>
          <a:xfrm>
            <a:off x="3409926" y="5682468"/>
            <a:ext cx="1054360" cy="582385"/>
            <a:chOff x="7707085" y="2771316"/>
            <a:chExt cx="1054360" cy="582385"/>
          </a:xfrm>
        </p:grpSpPr>
        <p:sp>
          <p:nvSpPr>
            <p:cNvPr id="62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707085" y="2771316"/>
              <a:ext cx="1054360" cy="582385"/>
            </a:xfrm>
            <a:prstGeom prst="roundRect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4</a:t>
              </a:r>
              <a:endParaRPr lang="en-US" sz="3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57428" y="2896573"/>
              <a:ext cx="304041" cy="310284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9" name="textruta 38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84212" y="5786380"/>
            <a:ext cx="2606681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400" dirty="0" smtClean="0"/>
              <a:t>I have 15 hcp. Max!</a:t>
            </a:r>
            <a:endParaRPr lang="en-US" sz="2400" dirty="0"/>
          </a:p>
        </p:txBody>
      </p:sp>
      <p:grpSp>
        <p:nvGrpSpPr>
          <p:cNvPr id="40" name="Grupp 39"/>
          <p:cNvGrpSpPr/>
          <p:nvPr/>
        </p:nvGrpSpPr>
        <p:grpSpPr>
          <a:xfrm>
            <a:off x="3411762" y="4885455"/>
            <a:ext cx="1054360" cy="582385"/>
            <a:chOff x="7691532" y="731021"/>
            <a:chExt cx="1054360" cy="582385"/>
          </a:xfrm>
        </p:grpSpPr>
        <p:sp>
          <p:nvSpPr>
            <p:cNvPr id="41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1021"/>
              <a:ext cx="1054360" cy="582385"/>
            </a:xfrm>
            <a:prstGeom prst="roundRect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5" y="856278"/>
              <a:ext cx="304041" cy="310284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3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5002007" y="4130217"/>
            <a:ext cx="1048321" cy="561310"/>
          </a:xfrm>
          <a:prstGeom prst="roundRect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800" b="1" dirty="0" smtClean="0">
                <a:latin typeface="Arial Black" panose="020B0A04020102020204" pitchFamily="34" charset="0"/>
              </a:rPr>
              <a:t>1NT</a:t>
            </a:r>
            <a:endParaRPr lang="en-US" sz="2400" b="1" dirty="0">
              <a:latin typeface="Arial Black" panose="020B0A04020102020204" pitchFamily="34" charset="0"/>
            </a:endParaRPr>
          </a:p>
        </p:txBody>
      </p:sp>
      <p:sp>
        <p:nvSpPr>
          <p:cNvPr id="44" name="textruta 43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271917" y="759956"/>
            <a:ext cx="87732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Responder’s 1NT after opening 1 of a suit shows 6-11 hcp and denies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3+card support in major and 5+card support in minor and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no 4+card biddable suit on the one level.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4782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34" grpId="0" animBg="1"/>
      <p:bldP spid="35" grpId="0"/>
      <p:bldP spid="36" grpId="0"/>
      <p:bldP spid="37" grpId="0"/>
      <p:bldP spid="38" grpId="0"/>
      <p:bldP spid="39" grpId="0"/>
      <p:bldP spid="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1" y="242542"/>
            <a:ext cx="9283960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Opener is Two-Suited</a:t>
            </a:r>
            <a:endParaRPr lang="en-US" b="1" dirty="0">
              <a:latin typeface="Arial Black" panose="020B0A04020102020204" pitchFamily="34" charset="0"/>
            </a:endParaRPr>
          </a:p>
        </p:txBody>
      </p:sp>
      <p:grpSp>
        <p:nvGrpSpPr>
          <p:cNvPr id="6" name="Grupp 10"/>
          <p:cNvGrpSpPr>
            <a:grpSpLocks/>
          </p:cNvGrpSpPr>
          <p:nvPr/>
        </p:nvGrpSpPr>
        <p:grpSpPr bwMode="auto">
          <a:xfrm>
            <a:off x="1495959" y="2624442"/>
            <a:ext cx="1540942" cy="1570303"/>
            <a:chOff x="1208584" y="1916832"/>
            <a:chExt cx="1540605" cy="1570568"/>
          </a:xfrm>
        </p:grpSpPr>
        <p:sp>
          <p:nvSpPr>
            <p:cNvPr id="7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6930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AK654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AKQT6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4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9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13" name="Grupp 10"/>
          <p:cNvGrpSpPr>
            <a:grpSpLocks/>
          </p:cNvGrpSpPr>
          <p:nvPr/>
        </p:nvGrpSpPr>
        <p:grpSpPr bwMode="auto">
          <a:xfrm>
            <a:off x="6495567" y="2624442"/>
            <a:ext cx="1412702" cy="1570303"/>
            <a:chOff x="1208584" y="1916832"/>
            <a:chExt cx="1412393" cy="1570568"/>
          </a:xfrm>
        </p:grpSpPr>
        <p:sp>
          <p:nvSpPr>
            <p:cNvPr id="1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141088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KJ62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98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KJ852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1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1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20" name="textruta 19"/>
          <p:cNvSpPr txBox="1"/>
          <p:nvPr/>
        </p:nvSpPr>
        <p:spPr>
          <a:xfrm>
            <a:off x="1390705" y="2095297"/>
            <a:ext cx="130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ruta 20"/>
          <p:cNvSpPr txBox="1"/>
          <p:nvPr/>
        </p:nvSpPr>
        <p:spPr>
          <a:xfrm>
            <a:off x="6292934" y="2095297"/>
            <a:ext cx="178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Responder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4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3313334" y="5669005"/>
            <a:ext cx="1042227" cy="578301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91440" tIns="108000" rIns="91440" bIns="45720" rtlCol="0" anchor="ctr" anchorCtr="1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3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textruta 3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61722" y="4306072"/>
            <a:ext cx="2605259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400" dirty="0" smtClean="0"/>
              <a:t>5+</a:t>
            </a:r>
            <a:r>
              <a:rPr lang="en-US" sz="2400" b="1" dirty="0" smtClean="0"/>
              <a:t> </a:t>
            </a:r>
            <a:r>
              <a:rPr lang="en-US" sz="2400" dirty="0" smtClean="0"/>
              <a:t>spades, 12+ hcp</a:t>
            </a:r>
            <a:endParaRPr lang="en-US" sz="2400" dirty="0"/>
          </a:p>
        </p:txBody>
      </p:sp>
      <p:sp>
        <p:nvSpPr>
          <p:cNvPr id="36" name="textruta 3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741227" y="4323370"/>
            <a:ext cx="3891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/>
              <a:t>No 3+card support, 6-11 hcp</a:t>
            </a:r>
            <a:endParaRPr lang="en-US" sz="2400" dirty="0"/>
          </a:p>
        </p:txBody>
      </p:sp>
      <p:sp>
        <p:nvSpPr>
          <p:cNvPr id="37" name="textruta 36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271918" y="5067933"/>
            <a:ext cx="2995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400" dirty="0" smtClean="0"/>
              <a:t>4+ diamonds, 18+ hcp</a:t>
            </a:r>
            <a:endParaRPr lang="en-US" sz="2400" dirty="0"/>
          </a:p>
        </p:txBody>
      </p:sp>
      <p:sp>
        <p:nvSpPr>
          <p:cNvPr id="38" name="textruta 37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741227" y="5093871"/>
            <a:ext cx="3072394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Final contract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46" name="Rektangel med rundade hörn 45">
            <a:extLst>
              <a:ext uri="{FF2B5EF4-FFF2-40B4-BE49-F238E27FC236}">
                <a16:creationId xmlns:a16="http://schemas.microsoft.com/office/drawing/2014/main" id="{50440D00-F028-4C73-B2E9-3ECB601C5C56}"/>
              </a:ext>
            </a:extLst>
          </p:cNvPr>
          <p:cNvSpPr/>
          <p:nvPr/>
        </p:nvSpPr>
        <p:spPr>
          <a:xfrm>
            <a:off x="4530363" y="5011802"/>
            <a:ext cx="1087599" cy="561310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800" b="1" dirty="0" smtClean="0">
                <a:latin typeface="Arial Black" panose="020B0A04020102020204" pitchFamily="34" charset="0"/>
              </a:rPr>
              <a:t>3NT</a:t>
            </a:r>
            <a:endParaRPr lang="en-US" sz="2800" b="1" dirty="0">
              <a:latin typeface="Arial Black" panose="020B0A04020102020204" pitchFamily="34" charset="0"/>
            </a:endParaRPr>
          </a:p>
        </p:txBody>
      </p:sp>
      <p:grpSp>
        <p:nvGrpSpPr>
          <p:cNvPr id="32" name="Grupp 31"/>
          <p:cNvGrpSpPr/>
          <p:nvPr/>
        </p:nvGrpSpPr>
        <p:grpSpPr>
          <a:xfrm>
            <a:off x="3278785" y="4230004"/>
            <a:ext cx="1054360" cy="582385"/>
            <a:chOff x="6151981" y="712359"/>
            <a:chExt cx="1054360" cy="582385"/>
          </a:xfrm>
        </p:grpSpPr>
        <p:sp>
          <p:nvSpPr>
            <p:cNvPr id="33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151981" y="712359"/>
              <a:ext cx="1054360" cy="58238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1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7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0292" y="827419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9" name="Grupp 48"/>
          <p:cNvGrpSpPr/>
          <p:nvPr/>
        </p:nvGrpSpPr>
        <p:grpSpPr>
          <a:xfrm>
            <a:off x="3284334" y="4992102"/>
            <a:ext cx="1054360" cy="582385"/>
            <a:chOff x="3144415" y="3732372"/>
            <a:chExt cx="1054360" cy="582385"/>
          </a:xfrm>
        </p:grpSpPr>
        <p:sp>
          <p:nvSpPr>
            <p:cNvPr id="50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144415" y="3732372"/>
              <a:ext cx="1054360" cy="582385"/>
            </a:xfrm>
            <a:prstGeom prst="roundRect">
              <a:avLst/>
            </a:prstGeom>
            <a:ln w="5715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3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1" name="Freeform 22">
              <a:extLst>
                <a:ext uri="{FF2B5EF4-FFF2-40B4-BE49-F238E27FC236}">
                  <a16:creationId xmlns:a16="http://schemas.microsoft.com/office/drawing/2014/main" id="{ADD459F6-EFDB-4E0C-958A-04E3C3503EA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714266" y="3853679"/>
              <a:ext cx="323485" cy="31198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9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4577801" y="4232758"/>
            <a:ext cx="1048321" cy="561310"/>
          </a:xfrm>
          <a:prstGeom prst="roundRect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800" b="1" dirty="0" smtClean="0">
                <a:latin typeface="Arial Black" panose="020B0A04020102020204" pitchFamily="34" charset="0"/>
              </a:rPr>
              <a:t>1NT</a:t>
            </a:r>
            <a:endParaRPr lang="en-US" sz="2400" b="1" dirty="0">
              <a:latin typeface="Arial Black" panose="020B0A04020102020204" pitchFamily="34" charset="0"/>
            </a:endParaRPr>
          </a:p>
        </p:txBody>
      </p:sp>
      <p:sp>
        <p:nvSpPr>
          <p:cNvPr id="40" name="textruta 3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271917" y="759956"/>
            <a:ext cx="81919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After 1-over-1 or 1NT-over-1 opener shows his second suit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On lowest level with 12-17 hcp, but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With a jump to the three level with 18+ hcp.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Forcing to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game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49142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34" grpId="0" animBg="1"/>
      <p:bldP spid="35" grpId="0"/>
      <p:bldP spid="36" grpId="0"/>
      <p:bldP spid="37" grpId="0"/>
      <p:bldP spid="38" grpId="0"/>
      <p:bldP spid="46" grpId="0" animBg="1"/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176" y="233212"/>
            <a:ext cx="8873511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Opener is One-Suited</a:t>
            </a:r>
            <a:endParaRPr lang="en-US" b="1" dirty="0">
              <a:latin typeface="Arial Black" panose="020B0A04020102020204" pitchFamily="34" charset="0"/>
            </a:endParaRPr>
          </a:p>
        </p:txBody>
      </p:sp>
      <p:grpSp>
        <p:nvGrpSpPr>
          <p:cNvPr id="6" name="Grupp 10"/>
          <p:cNvGrpSpPr>
            <a:grpSpLocks/>
          </p:cNvGrpSpPr>
          <p:nvPr/>
        </p:nvGrpSpPr>
        <p:grpSpPr bwMode="auto">
          <a:xfrm>
            <a:off x="1282894" y="2801721"/>
            <a:ext cx="1701243" cy="1570303"/>
            <a:chOff x="1208584" y="1916832"/>
            <a:chExt cx="1700871" cy="1570568"/>
          </a:xfrm>
        </p:grpSpPr>
        <p:sp>
          <p:nvSpPr>
            <p:cNvPr id="7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429566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AQ6542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A43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54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9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13" name="Grupp 10"/>
          <p:cNvGrpSpPr>
            <a:grpSpLocks/>
          </p:cNvGrpSpPr>
          <p:nvPr/>
        </p:nvGrpSpPr>
        <p:grpSpPr bwMode="auto">
          <a:xfrm>
            <a:off x="7125882" y="2801721"/>
            <a:ext cx="1395070" cy="1570303"/>
            <a:chOff x="1208584" y="1916832"/>
            <a:chExt cx="1394765" cy="1570568"/>
          </a:xfrm>
        </p:grpSpPr>
        <p:sp>
          <p:nvSpPr>
            <p:cNvPr id="1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12346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K7652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98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KQ82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1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1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20" name="textruta 19"/>
          <p:cNvSpPr txBox="1"/>
          <p:nvPr/>
        </p:nvSpPr>
        <p:spPr>
          <a:xfrm>
            <a:off x="1181016" y="2313389"/>
            <a:ext cx="130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ruta 20"/>
          <p:cNvSpPr txBox="1"/>
          <p:nvPr/>
        </p:nvSpPr>
        <p:spPr>
          <a:xfrm>
            <a:off x="6923249" y="2272581"/>
            <a:ext cx="178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Responder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4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4975793" y="5631683"/>
            <a:ext cx="1042227" cy="578301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91440" tIns="108000" rIns="91440" bIns="45720" rtlCol="0" anchor="ctr" anchorCtr="1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3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textruta 3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442452" y="4347897"/>
            <a:ext cx="3017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400" dirty="0" smtClean="0"/>
              <a:t>5+ spades, 12+ hcp</a:t>
            </a:r>
            <a:endParaRPr lang="en-US" sz="2400" dirty="0"/>
          </a:p>
        </p:txBody>
      </p:sp>
      <p:sp>
        <p:nvSpPr>
          <p:cNvPr id="36" name="textruta 3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090191" y="4350517"/>
            <a:ext cx="3283726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/>
              <a:t>Unclear, 6-11 hcp</a:t>
            </a:r>
            <a:endParaRPr lang="en-US" sz="2400" dirty="0"/>
          </a:p>
        </p:txBody>
      </p:sp>
      <p:sp>
        <p:nvSpPr>
          <p:cNvPr id="37" name="textruta 36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17536" y="5066898"/>
            <a:ext cx="28420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400" dirty="0" smtClean="0"/>
              <a:t>6+ spades, 12-14 hcp</a:t>
            </a:r>
            <a:endParaRPr lang="en-US" sz="2400" dirty="0"/>
          </a:p>
        </p:txBody>
      </p:sp>
      <p:sp>
        <p:nvSpPr>
          <p:cNvPr id="38" name="textruta 37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118472" y="4877144"/>
            <a:ext cx="2723870" cy="712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/>
              <a:t>2 spades, 10-11 hcp</a:t>
            </a:r>
            <a:r>
              <a:rPr lang="en-US" sz="2400" b="1" dirty="0" smtClean="0">
                <a:solidFill>
                  <a:srgbClr val="FF9933"/>
                </a:solidFill>
              </a:rPr>
              <a:t> </a:t>
            </a:r>
          </a:p>
          <a:p>
            <a:pPr>
              <a:lnSpc>
                <a:spcPts val="2400"/>
              </a:lnSpc>
            </a:pPr>
            <a:r>
              <a:rPr lang="en-US" sz="2400" b="1" dirty="0" smtClean="0">
                <a:solidFill>
                  <a:srgbClr val="FF9933"/>
                </a:solidFill>
              </a:rPr>
              <a:t>Invites</a:t>
            </a:r>
            <a:r>
              <a:rPr lang="en-US" sz="2400" dirty="0" smtClean="0">
                <a:solidFill>
                  <a:srgbClr val="FF9933"/>
                </a:solidFill>
              </a:rPr>
              <a:t> game</a:t>
            </a:r>
            <a:endParaRPr lang="en-US" sz="2400" dirty="0">
              <a:solidFill>
                <a:srgbClr val="FF9933"/>
              </a:solidFill>
            </a:endParaRPr>
          </a:p>
        </p:txBody>
      </p:sp>
      <p:grpSp>
        <p:nvGrpSpPr>
          <p:cNvPr id="51" name="Grupp 50"/>
          <p:cNvGrpSpPr/>
          <p:nvPr/>
        </p:nvGrpSpPr>
        <p:grpSpPr>
          <a:xfrm>
            <a:off x="3537326" y="4239331"/>
            <a:ext cx="1054360" cy="582385"/>
            <a:chOff x="6151981" y="712359"/>
            <a:chExt cx="1054360" cy="582385"/>
          </a:xfrm>
        </p:grpSpPr>
        <p:sp>
          <p:nvSpPr>
            <p:cNvPr id="52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151981" y="712359"/>
              <a:ext cx="1054360" cy="58238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1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3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0292" y="827419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2" name="Grupp 41"/>
          <p:cNvGrpSpPr/>
          <p:nvPr/>
        </p:nvGrpSpPr>
        <p:grpSpPr>
          <a:xfrm>
            <a:off x="4947275" y="4942047"/>
            <a:ext cx="1054360" cy="582385"/>
            <a:chOff x="6183083" y="1685852"/>
            <a:chExt cx="1054360" cy="582385"/>
          </a:xfrm>
        </p:grpSpPr>
        <p:sp>
          <p:nvSpPr>
            <p:cNvPr id="43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183083" y="1685852"/>
              <a:ext cx="1054360" cy="582385"/>
            </a:xfrm>
            <a:prstGeom prst="roundRect">
              <a:avLst/>
            </a:prstGeom>
            <a:ln w="5715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3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4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1394" y="1800912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8" name="Grupp 47"/>
          <p:cNvGrpSpPr/>
          <p:nvPr/>
        </p:nvGrpSpPr>
        <p:grpSpPr>
          <a:xfrm>
            <a:off x="3543548" y="5645146"/>
            <a:ext cx="1054360" cy="582385"/>
            <a:chOff x="6167534" y="2752654"/>
            <a:chExt cx="1054360" cy="582385"/>
          </a:xfrm>
        </p:grpSpPr>
        <p:sp>
          <p:nvSpPr>
            <p:cNvPr id="49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167534" y="2752654"/>
              <a:ext cx="1054360" cy="582385"/>
            </a:xfrm>
            <a:prstGeom prst="roundRect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4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0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5845" y="2867714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4" name="textruta 63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852891" y="5749058"/>
            <a:ext cx="2606681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400" dirty="0" smtClean="0"/>
              <a:t>I have14 hcp. Max!</a:t>
            </a:r>
            <a:endParaRPr lang="en-US" sz="2400" dirty="0"/>
          </a:p>
        </p:txBody>
      </p:sp>
      <p:grpSp>
        <p:nvGrpSpPr>
          <p:cNvPr id="45" name="Grupp 44"/>
          <p:cNvGrpSpPr/>
          <p:nvPr/>
        </p:nvGrpSpPr>
        <p:grpSpPr>
          <a:xfrm>
            <a:off x="3548761" y="4931912"/>
            <a:ext cx="1054360" cy="582385"/>
            <a:chOff x="6131705" y="749681"/>
            <a:chExt cx="1054360" cy="582385"/>
          </a:xfrm>
        </p:grpSpPr>
        <p:sp>
          <p:nvSpPr>
            <p:cNvPr id="46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131705" y="749681"/>
              <a:ext cx="1054360" cy="582385"/>
            </a:xfrm>
            <a:prstGeom prst="roundRect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7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3639" y="864741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5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4954872" y="4270174"/>
            <a:ext cx="1048321" cy="561310"/>
          </a:xfrm>
          <a:prstGeom prst="roundRect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800" b="1" dirty="0" smtClean="0">
                <a:latin typeface="Arial Black" panose="020B0A04020102020204" pitchFamily="34" charset="0"/>
              </a:rPr>
              <a:t>1NT</a:t>
            </a:r>
            <a:endParaRPr lang="en-US" sz="2400" b="1" dirty="0">
              <a:latin typeface="Arial Black" panose="020B0A04020102020204" pitchFamily="34" charset="0"/>
            </a:endParaRPr>
          </a:p>
        </p:txBody>
      </p:sp>
      <p:sp>
        <p:nvSpPr>
          <p:cNvPr id="39" name="textruta 38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271917" y="759956"/>
            <a:ext cx="716721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After 1-over-1 or 1NT-over-1 opener bids a 6+ suit again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on the lowest level with 12-14 hcp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jumping to the three level with 15-17 hcp, and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on the four level with 18+ hcp.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3853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0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000"/>
                            </p:stCondLst>
                            <p:childTnLst>
                              <p:par>
                                <p:cTn id="9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34" grpId="0" animBg="1"/>
      <p:bldP spid="35" grpId="0"/>
      <p:bldP spid="36" grpId="0"/>
      <p:bldP spid="37" grpId="0"/>
      <p:bldP spid="38" grpId="0"/>
      <p:bldP spid="64" grpId="0"/>
      <p:bldP spid="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363" y="280286"/>
            <a:ext cx="8543925" cy="784944"/>
          </a:xfrm>
        </p:spPr>
        <p:txBody>
          <a:bodyPr>
            <a:normAutofit/>
          </a:bodyPr>
          <a:lstStyle/>
          <a:p>
            <a:pPr>
              <a:tabLst>
                <a:tab pos="361950" algn="l"/>
              </a:tabLst>
            </a:pPr>
            <a:r>
              <a:rPr lang="en-US" sz="4000" b="1" dirty="0" smtClean="0">
                <a:latin typeface="Arial Black" panose="020B0A04020102020204" pitchFamily="34" charset="0"/>
              </a:rPr>
              <a:t>Summary Lesson 5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sp>
        <p:nvSpPr>
          <p:cNvPr id="37" name="textruta 36"/>
          <p:cNvSpPr txBox="1"/>
          <p:nvPr/>
        </p:nvSpPr>
        <p:spPr>
          <a:xfrm>
            <a:off x="762717" y="1286190"/>
            <a:ext cx="3238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Responder’s first bid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8" name="textruta 37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738942" y="1815432"/>
            <a:ext cx="862043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614488" algn="l"/>
                <a:tab pos="6102350" algn="l"/>
              </a:tabLst>
            </a:pPr>
            <a:r>
              <a:rPr lang="en-US" sz="2400" b="1" dirty="0" smtClean="0"/>
              <a:t>1-over-1</a:t>
            </a:r>
            <a:r>
              <a:rPr lang="en-US" sz="2400" dirty="0" smtClean="0"/>
              <a:t>	6+ hcp, 4+card suit</a:t>
            </a:r>
            <a:r>
              <a:rPr lang="en-US" sz="2400" dirty="0" smtClean="0">
                <a:solidFill>
                  <a:srgbClr val="03A600"/>
                </a:solidFill>
              </a:rPr>
              <a:t>	Forcing one round</a:t>
            </a:r>
            <a:endParaRPr lang="en-US" sz="2400" b="1" dirty="0" smtClean="0">
              <a:solidFill>
                <a:srgbClr val="03A600"/>
              </a:solidFill>
            </a:endParaRPr>
          </a:p>
          <a:p>
            <a:pPr>
              <a:tabLst>
                <a:tab pos="1614488" algn="l"/>
                <a:tab pos="6102350" algn="l"/>
              </a:tabLst>
            </a:pPr>
            <a:r>
              <a:rPr lang="en-US" sz="2400" b="1" dirty="0" smtClean="0"/>
              <a:t>1NT-over-1</a:t>
            </a:r>
            <a:r>
              <a:rPr lang="en-US" sz="2400" dirty="0" smtClean="0"/>
              <a:t> 	6-11 hcp, no 3+ support,</a:t>
            </a:r>
            <a:br>
              <a:rPr lang="en-US" sz="2400" dirty="0" smtClean="0"/>
            </a:br>
            <a:r>
              <a:rPr lang="en-US" sz="2400" dirty="0" smtClean="0"/>
              <a:t>	no biddable suit on the one level	</a:t>
            </a:r>
            <a:r>
              <a:rPr lang="en-US" sz="2400" dirty="0" smtClean="0">
                <a:solidFill>
                  <a:srgbClr val="C00000"/>
                </a:solidFill>
              </a:rPr>
              <a:t>Not forcing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>
              <a:tabLst>
                <a:tab pos="1614488" algn="l"/>
                <a:tab pos="6102350" algn="l"/>
              </a:tabLst>
            </a:pPr>
            <a:r>
              <a:rPr lang="en-US" sz="2400" b="1" dirty="0" smtClean="0"/>
              <a:t>2-over-1</a:t>
            </a:r>
            <a:r>
              <a:rPr lang="en-US" sz="2400" dirty="0" smtClean="0"/>
              <a:t>	12+hcp, 4+card suit</a:t>
            </a:r>
            <a:r>
              <a:rPr lang="en-US" sz="2400" dirty="0" smtClean="0">
                <a:solidFill>
                  <a:srgbClr val="03A600"/>
                </a:solidFill>
              </a:rPr>
              <a:t>	Forcing to game</a:t>
            </a:r>
            <a:endParaRPr lang="en-US" sz="2400" b="1" dirty="0" smtClean="0">
              <a:solidFill>
                <a:srgbClr val="03A600"/>
              </a:solidFill>
            </a:endParaRPr>
          </a:p>
        </p:txBody>
      </p:sp>
      <p:sp>
        <p:nvSpPr>
          <p:cNvPr id="43" name="textruta 42"/>
          <p:cNvSpPr txBox="1"/>
          <p:nvPr/>
        </p:nvSpPr>
        <p:spPr>
          <a:xfrm>
            <a:off x="855462" y="2044301"/>
            <a:ext cx="18473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ruta 17"/>
          <p:cNvSpPr txBox="1"/>
          <p:nvPr/>
        </p:nvSpPr>
        <p:spPr>
          <a:xfrm>
            <a:off x="725009" y="3476812"/>
            <a:ext cx="72967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Opener’s second bid after 1-over-1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(1NT-over-1)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729611" y="3920066"/>
            <a:ext cx="861678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957513" algn="l"/>
                <a:tab pos="4665663" algn="l"/>
                <a:tab pos="6102350" algn="l"/>
                <a:tab pos="7529513" algn="l"/>
              </a:tabLst>
            </a:pPr>
            <a:r>
              <a:rPr lang="en-US" sz="2400" dirty="0" smtClean="0"/>
              <a:t>Opener shows his </a:t>
            </a:r>
            <a:r>
              <a:rPr lang="en-US" sz="2400" b="1" dirty="0" smtClean="0"/>
              <a:t>hand type</a:t>
            </a:r>
            <a:r>
              <a:rPr lang="en-US" sz="2400" dirty="0" smtClean="0"/>
              <a:t> according to this:</a:t>
            </a:r>
          </a:p>
          <a:p>
            <a:pPr>
              <a:tabLst>
                <a:tab pos="2957513" algn="l"/>
                <a:tab pos="4665663" algn="l"/>
                <a:tab pos="6102350" algn="l"/>
                <a:tab pos="7529513" algn="l"/>
              </a:tabLst>
            </a:pPr>
            <a:r>
              <a:rPr lang="en-US" sz="2400" dirty="0" smtClean="0"/>
              <a:t>		</a:t>
            </a:r>
            <a:r>
              <a:rPr lang="en-US" sz="2000" b="1" dirty="0" smtClean="0"/>
              <a:t>12-14 hcp	15-17 hcp 	18+ hcp</a:t>
            </a:r>
          </a:p>
          <a:p>
            <a:pPr marL="457200" indent="-457200">
              <a:buFont typeface="+mj-lt"/>
              <a:buAutoNum type="arabicPeriod"/>
              <a:tabLst>
                <a:tab pos="1343025" algn="l"/>
                <a:tab pos="2957513" algn="l"/>
                <a:tab pos="4841875" algn="l"/>
                <a:tab pos="6280150" algn="l"/>
                <a:tab pos="7716838" algn="l"/>
              </a:tabLst>
            </a:pPr>
            <a:r>
              <a:rPr lang="en-US" sz="2400" b="1" dirty="0" smtClean="0"/>
              <a:t>Trump support</a:t>
            </a:r>
            <a:r>
              <a:rPr lang="en-US" sz="2400" dirty="0" smtClean="0"/>
              <a:t>	1He - 1Sp; 	2Sp	3Sp	4Sp</a:t>
            </a:r>
          </a:p>
          <a:p>
            <a:pPr marL="457200" indent="-457200">
              <a:buFont typeface="+mj-lt"/>
              <a:buAutoNum type="arabicPeriod"/>
              <a:tabLst>
                <a:tab pos="1343025" algn="l"/>
                <a:tab pos="2957513" algn="l"/>
                <a:tab pos="4841875" algn="l"/>
                <a:tab pos="6280150" algn="l"/>
                <a:tab pos="7716838" algn="l"/>
              </a:tabLst>
            </a:pPr>
            <a:r>
              <a:rPr lang="en-US" sz="2400" b="1" dirty="0" smtClean="0"/>
              <a:t>Two-suiter</a:t>
            </a:r>
            <a:r>
              <a:rPr lang="en-US" sz="2400" dirty="0" smtClean="0"/>
              <a:t>	1He - 1Sp; 	2Cl	2Cl	3Cl</a:t>
            </a:r>
          </a:p>
          <a:p>
            <a:pPr marL="457200" indent="-457200">
              <a:buFont typeface="+mj-lt"/>
              <a:buAutoNum type="arabicPeriod"/>
              <a:tabLst>
                <a:tab pos="1343025" algn="l"/>
                <a:tab pos="2957513" algn="l"/>
                <a:tab pos="4841875" algn="l"/>
                <a:tab pos="6280150" algn="l"/>
                <a:tab pos="7716838" algn="l"/>
              </a:tabLst>
            </a:pPr>
            <a:r>
              <a:rPr lang="en-US" sz="2400" b="1" dirty="0" smtClean="0"/>
              <a:t>One-suiter</a:t>
            </a:r>
            <a:r>
              <a:rPr lang="en-US" sz="2400" dirty="0" smtClean="0"/>
              <a:t>	1He - 1Sp; 	2He	3He	4He</a:t>
            </a:r>
          </a:p>
          <a:p>
            <a:pPr marL="457200" indent="-457200">
              <a:buFont typeface="+mj-lt"/>
              <a:buAutoNum type="arabicPeriod"/>
              <a:tabLst>
                <a:tab pos="1343025" algn="l"/>
                <a:tab pos="2957513" algn="l"/>
                <a:tab pos="4841875" algn="l"/>
                <a:tab pos="6280150" algn="l"/>
                <a:tab pos="7716838" algn="l"/>
              </a:tabLst>
            </a:pPr>
            <a:r>
              <a:rPr lang="en-US" sz="2400" b="1" dirty="0" smtClean="0"/>
              <a:t>Balanced hand</a:t>
            </a:r>
            <a:r>
              <a:rPr lang="en-US" sz="2400" dirty="0" smtClean="0"/>
              <a:t>	1He - 1Sp; 	1NT		2NT</a:t>
            </a:r>
          </a:p>
        </p:txBody>
      </p:sp>
    </p:spTree>
    <p:extLst>
      <p:ext uri="{BB962C8B-B14F-4D97-AF65-F5344CB8AC3E}">
        <p14:creationId xmlns:p14="http://schemas.microsoft.com/office/powerpoint/2010/main" val="378541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18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4130</TotalTime>
  <Words>398</Words>
  <Application>Microsoft Office PowerPoint</Application>
  <PresentationFormat>A4 Paper (210x297 mm)</PresentationFormat>
  <Paragraphs>152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MS PGothic</vt:lpstr>
      <vt:lpstr>Arial</vt:lpstr>
      <vt:lpstr>Arial Black</vt:lpstr>
      <vt:lpstr>Berlin Sans FB Demi</vt:lpstr>
      <vt:lpstr>Calibri</vt:lpstr>
      <vt:lpstr>Calibri Light</vt:lpstr>
      <vt:lpstr>Comic Sans MS</vt:lpstr>
      <vt:lpstr>Tahoma</vt:lpstr>
      <vt:lpstr>Wingdings</vt:lpstr>
      <vt:lpstr>Office-tema</vt:lpstr>
      <vt:lpstr>PowerPoint Presentation</vt:lpstr>
      <vt:lpstr>2-over-1</vt:lpstr>
      <vt:lpstr>Responder’s 2-over-1</vt:lpstr>
      <vt:lpstr>Example</vt:lpstr>
      <vt:lpstr>1NT-over-1</vt:lpstr>
      <vt:lpstr>Opener is Two-Suited</vt:lpstr>
      <vt:lpstr>Opener is One-Suited</vt:lpstr>
      <vt:lpstr>Summary Lesson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Janne</dc:creator>
  <cp:lastModifiedBy>Jan Eric Larsson</cp:lastModifiedBy>
  <cp:revision>275</cp:revision>
  <cp:lastPrinted>2017-10-11T17:29:46Z</cp:lastPrinted>
  <dcterms:created xsi:type="dcterms:W3CDTF">2017-05-29T10:48:30Z</dcterms:created>
  <dcterms:modified xsi:type="dcterms:W3CDTF">2018-10-27T10:06:51Z</dcterms:modified>
</cp:coreProperties>
</file>