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85" r:id="rId1"/>
  </p:sldMasterIdLst>
  <p:handoutMasterIdLst>
    <p:handoutMasterId r:id="rId12"/>
  </p:handoutMasterIdLst>
  <p:sldIdLst>
    <p:sldId id="257" r:id="rId2"/>
    <p:sldId id="281" r:id="rId3"/>
    <p:sldId id="282" r:id="rId4"/>
    <p:sldId id="271" r:id="rId5"/>
    <p:sldId id="277" r:id="rId6"/>
    <p:sldId id="287" r:id="rId7"/>
    <p:sldId id="284" r:id="rId8"/>
    <p:sldId id="273" r:id="rId9"/>
    <p:sldId id="285" r:id="rId10"/>
    <p:sldId id="286" r:id="rId11"/>
  </p:sldIdLst>
  <p:sldSz cx="9906000" cy="6858000" type="A4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A600"/>
    <a:srgbClr val="CC6600"/>
    <a:srgbClr val="FF9933"/>
    <a:srgbClr val="0CB303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41" autoAdjust="0"/>
    <p:restoredTop sz="94660"/>
  </p:normalViewPr>
  <p:slideViewPr>
    <p:cSldViewPr snapToGrid="0">
      <p:cViewPr varScale="1">
        <p:scale>
          <a:sx n="65" d="100"/>
          <a:sy n="65" d="100"/>
        </p:scale>
        <p:origin x="232" y="60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49689" y="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r">
              <a:defRPr sz="1200"/>
            </a:lvl1pPr>
          </a:lstStyle>
          <a:p>
            <a:fld id="{F0290B62-E77B-4BCC-98DF-92F1F395F1C1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49689" y="942975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r">
              <a:defRPr sz="1200"/>
            </a:lvl1pPr>
          </a:lstStyle>
          <a:p>
            <a:fld id="{DF7C7995-1D95-438D-ABFD-546A3A889814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145844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 6"/>
          <p:cNvGrpSpPr/>
          <p:nvPr userDrawn="1"/>
        </p:nvGrpSpPr>
        <p:grpSpPr>
          <a:xfrm>
            <a:off x="1668000" y="1404000"/>
            <a:ext cx="6615000" cy="2538664"/>
            <a:chOff x="1287000" y="1404000"/>
            <a:chExt cx="6615000" cy="2538664"/>
          </a:xfrm>
        </p:grpSpPr>
        <p:sp>
          <p:nvSpPr>
            <p:cNvPr id="8" name="textruta 7"/>
            <p:cNvSpPr txBox="1"/>
            <p:nvPr/>
          </p:nvSpPr>
          <p:spPr>
            <a:xfrm>
              <a:off x="1287000" y="1404000"/>
              <a:ext cx="66150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1500" dirty="0">
                  <a:latin typeface="Berlin Sans FB Demi" panose="020E0802020502020306" pitchFamily="34" charset="0"/>
                </a:rPr>
                <a:t>BRIDGE</a:t>
              </a:r>
              <a:endParaRPr lang="sv-SE" sz="8000" dirty="0">
                <a:latin typeface="Berlin Sans FB Demi" panose="020E0802020502020306" pitchFamily="34" charset="0"/>
              </a:endParaRPr>
            </a:p>
          </p:txBody>
        </p:sp>
        <p:sp>
          <p:nvSpPr>
            <p:cNvPr id="9" name="textruta 8"/>
            <p:cNvSpPr txBox="1"/>
            <p:nvPr/>
          </p:nvSpPr>
          <p:spPr>
            <a:xfrm>
              <a:off x="2031940" y="3204000"/>
              <a:ext cx="5125121" cy="73866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200" dirty="0">
                  <a:solidFill>
                    <a:schemeClr val="bg1"/>
                  </a:solidFill>
                  <a:latin typeface="Berlin Sans FB Demi" panose="020E0802020502020306" pitchFamily="34" charset="0"/>
                </a:rPr>
                <a:t>THE #1 MIND SPORT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048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059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66577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000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2775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408000" y="6400802"/>
            <a:ext cx="1069204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altLang="sv-SE" sz="1400" b="0" noProof="0" dirty="0" smtClean="0">
                <a:latin typeface="+mn-lt"/>
              </a:rPr>
              <a:t>Lesson 1:</a:t>
            </a:r>
            <a:fld id="{780EAF18-22EA-4865-8736-E91E12192CD1}" type="slidenum">
              <a:rPr lang="en-US" altLang="sv-SE" sz="1400" b="0" noProof="0" smtClean="0">
                <a:latin typeface="+mn-lt"/>
              </a:rPr>
              <a:pPr>
                <a:defRPr/>
              </a:pPr>
              <a:t>‹#›</a:t>
            </a:fld>
            <a:endParaRPr lang="en-US" altLang="sv-SE" sz="800" b="0" noProof="0" dirty="0">
              <a:latin typeface="+mn-lt"/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528937" y="1854001"/>
            <a:ext cx="8975972" cy="4277963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997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29087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063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82979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2488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2913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0312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50954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11"/>
          <a:stretch/>
        </p:blipFill>
        <p:spPr>
          <a:xfrm>
            <a:off x="-1" y="0"/>
            <a:ext cx="9916007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5632" y="6356352"/>
            <a:ext cx="609704" cy="50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983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8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8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4294967295"/>
          </p:nvPr>
        </p:nvSpPr>
        <p:spPr>
          <a:xfrm>
            <a:off x="2769541" y="4381181"/>
            <a:ext cx="4575155" cy="11602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dirty="0" smtClean="0">
                <a:latin typeface="Arial Black" pitchFamily="34" charset="0"/>
              </a:rPr>
              <a:t>Opening One of a Suit</a:t>
            </a:r>
          </a:p>
          <a:p>
            <a:pPr marL="0" indent="0" algn="ctr">
              <a:buNone/>
            </a:pPr>
            <a:r>
              <a:rPr lang="en-US" dirty="0" smtClean="0">
                <a:latin typeface="Arial Black" pitchFamily="34" charset="0"/>
              </a:rPr>
              <a:t>Trump Raises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4" name="Underrubrik 2"/>
          <p:cNvSpPr txBox="1">
            <a:spLocks/>
          </p:cNvSpPr>
          <p:nvPr/>
        </p:nvSpPr>
        <p:spPr>
          <a:xfrm>
            <a:off x="138001" y="6398150"/>
            <a:ext cx="1665000" cy="4058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 smtClean="0">
                <a:latin typeface="Arial Black" pitchFamily="34" charset="0"/>
              </a:rPr>
              <a:t>Lesson</a:t>
            </a:r>
            <a:r>
              <a:rPr lang="sv-SE" sz="1800" dirty="0" smtClean="0">
                <a:latin typeface="Arial Black" pitchFamily="34" charset="0"/>
              </a:rPr>
              <a:t> </a:t>
            </a:r>
            <a:r>
              <a:rPr lang="sv-SE" sz="1800" dirty="0">
                <a:latin typeface="Arial Black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76872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935" y="282018"/>
            <a:ext cx="9554546" cy="108958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atin typeface="Arial Black" panose="020B0A04020102020204" pitchFamily="34" charset="0"/>
              </a:rPr>
              <a:t>Responses with Trump Support</a:t>
            </a:r>
            <a:endParaRPr lang="en-US" sz="4000" b="1" dirty="0">
              <a:latin typeface="Arial Black" panose="020B0A04020102020204" pitchFamily="34" charset="0"/>
            </a:endParaRPr>
          </a:p>
        </p:txBody>
      </p:sp>
      <p:sp>
        <p:nvSpPr>
          <p:cNvPr id="63" name="textruta 62"/>
          <p:cNvSpPr txBox="1"/>
          <p:nvPr/>
        </p:nvSpPr>
        <p:spPr>
          <a:xfrm>
            <a:off x="738137" y="1480879"/>
            <a:ext cx="13408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tabLst>
                <a:tab pos="2687638" algn="l"/>
              </a:tabLst>
            </a:pPr>
            <a:r>
              <a:rPr lang="en-US" sz="2400" b="1" dirty="0" smtClean="0"/>
              <a:t>Opener’s</a:t>
            </a:r>
          </a:p>
          <a:p>
            <a:pPr algn="ctr">
              <a:tabLst>
                <a:tab pos="2687638" algn="l"/>
              </a:tabLst>
            </a:pPr>
            <a:r>
              <a:rPr lang="en-US" sz="2400" b="1" dirty="0" smtClean="0"/>
              <a:t>bid</a:t>
            </a:r>
            <a:endParaRPr lang="en-US" sz="2400" b="1" dirty="0"/>
          </a:p>
        </p:txBody>
      </p:sp>
      <p:cxnSp>
        <p:nvCxnSpPr>
          <p:cNvPr id="10" name="Rak 9"/>
          <p:cNvCxnSpPr/>
          <p:nvPr/>
        </p:nvCxnSpPr>
        <p:spPr>
          <a:xfrm>
            <a:off x="484294" y="2881507"/>
            <a:ext cx="8590084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Rak 117"/>
          <p:cNvCxnSpPr/>
          <p:nvPr/>
        </p:nvCxnSpPr>
        <p:spPr>
          <a:xfrm>
            <a:off x="647444" y="6055612"/>
            <a:ext cx="8590084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4582254" y="3251169"/>
            <a:ext cx="1180349" cy="3429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dirty="0" smtClean="0"/>
              <a:t>0-5 hcp</a:t>
            </a:r>
          </a:p>
        </p:txBody>
      </p:sp>
      <p:sp>
        <p:nvSpPr>
          <p:cNvPr id="106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3445346" y="3218013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3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2207490" y="3218013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8" name="Grupp 7"/>
          <p:cNvGrpSpPr/>
          <p:nvPr/>
        </p:nvGrpSpPr>
        <p:grpSpPr>
          <a:xfrm>
            <a:off x="675839" y="3368775"/>
            <a:ext cx="1376896" cy="2266915"/>
            <a:chOff x="675839" y="3368775"/>
            <a:chExt cx="1376896" cy="2266915"/>
          </a:xfrm>
        </p:grpSpPr>
        <p:sp>
          <p:nvSpPr>
            <p:cNvPr id="74" name="textruta 73"/>
            <p:cNvSpPr txBox="1"/>
            <p:nvPr/>
          </p:nvSpPr>
          <p:spPr>
            <a:xfrm>
              <a:off x="740397" y="3368775"/>
              <a:ext cx="1200392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tabLst>
                  <a:tab pos="2687638" algn="l"/>
                </a:tabLst>
              </a:pPr>
              <a:r>
                <a:rPr lang="en-US" sz="2400" noProof="1" smtClean="0"/>
                <a:t>Respon-</a:t>
              </a:r>
            </a:p>
            <a:p>
              <a:pPr algn="ctr">
                <a:tabLst>
                  <a:tab pos="2687638" algn="l"/>
                </a:tabLst>
              </a:pPr>
              <a:r>
                <a:rPr lang="en-US" sz="2400" noProof="1" smtClean="0"/>
                <a:t>ders</a:t>
              </a:r>
            </a:p>
            <a:p>
              <a:pPr algn="ctr">
                <a:tabLst>
                  <a:tab pos="2687638" algn="l"/>
                </a:tabLst>
              </a:pPr>
              <a:r>
                <a:rPr lang="en-US" sz="2400" b="1" dirty="0" smtClean="0"/>
                <a:t>bid</a:t>
              </a:r>
              <a:endParaRPr lang="en-US" sz="2400" b="1" dirty="0"/>
            </a:p>
          </p:txBody>
        </p:sp>
        <p:sp>
          <p:nvSpPr>
            <p:cNvPr id="76" name="Platshållare för innehåll 4">
              <a:extLst>
                <a:ext uri="{FF2B5EF4-FFF2-40B4-BE49-F238E27FC236}">
                  <a16:creationId xmlns:a16="http://schemas.microsoft.com/office/drawing/2014/main" id="{6A070F82-0174-4400-8559-D4C5C022F3CA}"/>
                </a:ext>
              </a:extLst>
            </p:cNvPr>
            <p:cNvSpPr txBox="1">
              <a:spLocks/>
            </p:cNvSpPr>
            <p:nvPr/>
          </p:nvSpPr>
          <p:spPr>
            <a:xfrm>
              <a:off x="675839" y="4534678"/>
              <a:ext cx="1376896" cy="110101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en-US" sz="2400" dirty="0" smtClean="0"/>
                <a:t>with</a:t>
              </a:r>
            </a:p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en-US" sz="2400" dirty="0" smtClean="0"/>
                <a:t>5+ trump support</a:t>
              </a:r>
            </a:p>
          </p:txBody>
        </p:sp>
      </p:grpSp>
      <p:sp>
        <p:nvSpPr>
          <p:cNvPr id="75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4604022" y="1944860"/>
            <a:ext cx="2795154" cy="3429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dirty="0" smtClean="0"/>
              <a:t>3+ minor, 12+ hcp</a:t>
            </a:r>
          </a:p>
        </p:txBody>
      </p:sp>
      <p:grpSp>
        <p:nvGrpSpPr>
          <p:cNvPr id="45" name="Grupp 44"/>
          <p:cNvGrpSpPr/>
          <p:nvPr/>
        </p:nvGrpSpPr>
        <p:grpSpPr>
          <a:xfrm>
            <a:off x="3488869" y="1900264"/>
            <a:ext cx="770711" cy="432092"/>
            <a:chOff x="3069769" y="690589"/>
            <a:chExt cx="770711" cy="432092"/>
          </a:xfrm>
        </p:grpSpPr>
        <p:sp>
          <p:nvSpPr>
            <p:cNvPr id="46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3069769" y="690589"/>
              <a:ext cx="770711" cy="432092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CC6600"/>
                  </a:solidFill>
                  <a:latin typeface="Arial Black" panose="020B0A04020102020204" pitchFamily="34" charset="0"/>
                </a:rPr>
                <a:t>1</a:t>
              </a:r>
              <a:endParaRPr lang="en-US" sz="3400" b="1" dirty="0">
                <a:solidFill>
                  <a:srgbClr val="CC6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7" name="Freeform 22">
              <a:extLst>
                <a:ext uri="{FF2B5EF4-FFF2-40B4-BE49-F238E27FC236}">
                  <a16:creationId xmlns:a16="http://schemas.microsoft.com/office/drawing/2014/main" id="{ADD459F6-EFDB-4E0C-958A-04E3C3503EA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456741" y="796656"/>
              <a:ext cx="230158" cy="221978"/>
            </a:xfrm>
            <a:custGeom>
              <a:avLst/>
              <a:gdLst>
                <a:gd name="T0" fmla="*/ 2147483646 w 169"/>
                <a:gd name="T1" fmla="*/ 2147483646 h 183"/>
                <a:gd name="T2" fmla="*/ 2147483646 w 169"/>
                <a:gd name="T3" fmla="*/ 2147483646 h 183"/>
                <a:gd name="T4" fmla="*/ 2147483646 w 169"/>
                <a:gd name="T5" fmla="*/ 2147483646 h 183"/>
                <a:gd name="T6" fmla="*/ 2147483646 w 169"/>
                <a:gd name="T7" fmla="*/ 2147483646 h 183"/>
                <a:gd name="T8" fmla="*/ 2147483646 w 169"/>
                <a:gd name="T9" fmla="*/ 0 h 183"/>
                <a:gd name="T10" fmla="*/ 2147483646 w 169"/>
                <a:gd name="T11" fmla="*/ 2147483646 h 183"/>
                <a:gd name="T12" fmla="*/ 2147483646 w 169"/>
                <a:gd name="T13" fmla="*/ 2147483646 h 183"/>
                <a:gd name="T14" fmla="*/ 2147483646 w 169"/>
                <a:gd name="T15" fmla="*/ 2147483646 h 183"/>
                <a:gd name="T16" fmla="*/ 2147483646 w 169"/>
                <a:gd name="T17" fmla="*/ 2147483646 h 183"/>
                <a:gd name="T18" fmla="*/ 2147483646 w 169"/>
                <a:gd name="T19" fmla="*/ 2147483646 h 183"/>
                <a:gd name="T20" fmla="*/ 2147483646 w 169"/>
                <a:gd name="T21" fmla="*/ 2147483646 h 183"/>
                <a:gd name="T22" fmla="*/ 2147483646 w 169"/>
                <a:gd name="T23" fmla="*/ 2147483646 h 183"/>
                <a:gd name="T24" fmla="*/ 2147483646 w 169"/>
                <a:gd name="T25" fmla="*/ 2147483646 h 183"/>
                <a:gd name="T26" fmla="*/ 2147483646 w 169"/>
                <a:gd name="T27" fmla="*/ 2147483646 h 183"/>
                <a:gd name="T28" fmla="*/ 2147483646 w 169"/>
                <a:gd name="T29" fmla="*/ 2147483646 h 183"/>
                <a:gd name="T30" fmla="*/ 2147483646 w 169"/>
                <a:gd name="T31" fmla="*/ 2147483646 h 183"/>
                <a:gd name="T32" fmla="*/ 2147483646 w 169"/>
                <a:gd name="T33" fmla="*/ 2147483646 h 183"/>
                <a:gd name="T34" fmla="*/ 2147483646 w 169"/>
                <a:gd name="T35" fmla="*/ 2147483646 h 183"/>
                <a:gd name="T36" fmla="*/ 0 w 169"/>
                <a:gd name="T37" fmla="*/ 2147483646 h 183"/>
                <a:gd name="T38" fmla="*/ 2147483646 w 169"/>
                <a:gd name="T39" fmla="*/ 2147483646 h 1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9"/>
                <a:gd name="T61" fmla="*/ 0 h 183"/>
                <a:gd name="T62" fmla="*/ 169 w 169"/>
                <a:gd name="T63" fmla="*/ 183 h 18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9" h="183">
                  <a:moveTo>
                    <a:pt x="1" y="91"/>
                  </a:moveTo>
                  <a:lnTo>
                    <a:pt x="26" y="71"/>
                  </a:lnTo>
                  <a:lnTo>
                    <a:pt x="48" y="49"/>
                  </a:lnTo>
                  <a:lnTo>
                    <a:pt x="67" y="26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101" y="26"/>
                  </a:lnTo>
                  <a:lnTo>
                    <a:pt x="120" y="50"/>
                  </a:lnTo>
                  <a:lnTo>
                    <a:pt x="143" y="71"/>
                  </a:lnTo>
                  <a:lnTo>
                    <a:pt x="168" y="91"/>
                  </a:lnTo>
                  <a:lnTo>
                    <a:pt x="167" y="91"/>
                  </a:lnTo>
                  <a:lnTo>
                    <a:pt x="142" y="111"/>
                  </a:lnTo>
                  <a:lnTo>
                    <a:pt x="120" y="133"/>
                  </a:lnTo>
                  <a:lnTo>
                    <a:pt x="100" y="156"/>
                  </a:lnTo>
                  <a:lnTo>
                    <a:pt x="83" y="182"/>
                  </a:lnTo>
                  <a:lnTo>
                    <a:pt x="66" y="157"/>
                  </a:lnTo>
                  <a:lnTo>
                    <a:pt x="47" y="133"/>
                  </a:lnTo>
                  <a:lnTo>
                    <a:pt x="24" y="111"/>
                  </a:lnTo>
                  <a:lnTo>
                    <a:pt x="0" y="91"/>
                  </a:lnTo>
                  <a:lnTo>
                    <a:pt x="1" y="9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lIns="72000"/>
            <a:lstStyle/>
            <a:p>
              <a:endParaRPr lang="en-US" dirty="0"/>
            </a:p>
          </p:txBody>
        </p:sp>
      </p:grpSp>
      <p:grpSp>
        <p:nvGrpSpPr>
          <p:cNvPr id="48" name="Grupp 47"/>
          <p:cNvGrpSpPr/>
          <p:nvPr/>
        </p:nvGrpSpPr>
        <p:grpSpPr>
          <a:xfrm>
            <a:off x="2303518" y="1904801"/>
            <a:ext cx="772422" cy="423019"/>
            <a:chOff x="4741918" y="720827"/>
            <a:chExt cx="772422" cy="423019"/>
          </a:xfrm>
        </p:grpSpPr>
        <p:sp>
          <p:nvSpPr>
            <p:cNvPr id="49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4741918" y="720827"/>
              <a:ext cx="772422" cy="423019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3A600"/>
                  </a:solidFill>
                  <a:latin typeface="Arial Black" panose="020B0A04020102020204" pitchFamily="34" charset="0"/>
                </a:rPr>
                <a:t>1</a:t>
              </a:r>
              <a:endParaRPr lang="en-US" sz="3400" b="1" dirty="0">
                <a:solidFill>
                  <a:srgbClr val="03A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0" name="Freeform 23" descr="90 %">
              <a:extLst>
                <a:ext uri="{FF2B5EF4-FFF2-40B4-BE49-F238E27FC236}">
                  <a16:creationId xmlns:a16="http://schemas.microsoft.com/office/drawing/2014/main" id="{335CBF56-C075-49AB-89C4-5C21B2549EFB}"/>
                </a:ext>
              </a:extLst>
            </p:cNvPr>
            <p:cNvSpPr>
              <a:spLocks/>
            </p:cNvSpPr>
            <p:nvPr/>
          </p:nvSpPr>
          <p:spPr bwMode="ltGray">
            <a:xfrm>
              <a:off x="5131277" y="823996"/>
              <a:ext cx="240239" cy="222937"/>
            </a:xfrm>
            <a:custGeom>
              <a:avLst/>
              <a:gdLst>
                <a:gd name="T0" fmla="*/ 2147483647 w 176"/>
                <a:gd name="T1" fmla="*/ 2147483647 h 184"/>
                <a:gd name="T2" fmla="*/ 2147483647 w 176"/>
                <a:gd name="T3" fmla="*/ 2147483647 h 184"/>
                <a:gd name="T4" fmla="*/ 2147483647 w 176"/>
                <a:gd name="T5" fmla="*/ 2147483647 h 184"/>
                <a:gd name="T6" fmla="*/ 2147483647 w 176"/>
                <a:gd name="T7" fmla="*/ 2147483647 h 184"/>
                <a:gd name="T8" fmla="*/ 2147483647 w 176"/>
                <a:gd name="T9" fmla="*/ 2147483647 h 184"/>
                <a:gd name="T10" fmla="*/ 2147483647 w 176"/>
                <a:gd name="T11" fmla="*/ 2147483647 h 184"/>
                <a:gd name="T12" fmla="*/ 2147483647 w 176"/>
                <a:gd name="T13" fmla="*/ 2147483647 h 184"/>
                <a:gd name="T14" fmla="*/ 2147483647 w 176"/>
                <a:gd name="T15" fmla="*/ 2147483647 h 184"/>
                <a:gd name="T16" fmla="*/ 0 w 176"/>
                <a:gd name="T17" fmla="*/ 2147483647 h 184"/>
                <a:gd name="T18" fmla="*/ 2147483647 w 176"/>
                <a:gd name="T19" fmla="*/ 2147483647 h 184"/>
                <a:gd name="T20" fmla="*/ 2147483647 w 176"/>
                <a:gd name="T21" fmla="*/ 2147483647 h 184"/>
                <a:gd name="T22" fmla="*/ 2147483647 w 176"/>
                <a:gd name="T23" fmla="*/ 2147483647 h 184"/>
                <a:gd name="T24" fmla="*/ 2147483647 w 176"/>
                <a:gd name="T25" fmla="*/ 2147483647 h 184"/>
                <a:gd name="T26" fmla="*/ 2147483647 w 176"/>
                <a:gd name="T27" fmla="*/ 2147483647 h 184"/>
                <a:gd name="T28" fmla="*/ 2147483647 w 176"/>
                <a:gd name="T29" fmla="*/ 2147483647 h 184"/>
                <a:gd name="T30" fmla="*/ 2147483647 w 176"/>
                <a:gd name="T31" fmla="*/ 2147483647 h 184"/>
                <a:gd name="T32" fmla="*/ 2147483647 w 176"/>
                <a:gd name="T33" fmla="*/ 2147483647 h 184"/>
                <a:gd name="T34" fmla="*/ 2147483647 w 176"/>
                <a:gd name="T35" fmla="*/ 2147483647 h 184"/>
                <a:gd name="T36" fmla="*/ 2147483647 w 176"/>
                <a:gd name="T37" fmla="*/ 2147483647 h 184"/>
                <a:gd name="T38" fmla="*/ 2147483647 w 176"/>
                <a:gd name="T39" fmla="*/ 0 h 184"/>
                <a:gd name="T40" fmla="*/ 2147483647 w 176"/>
                <a:gd name="T41" fmla="*/ 0 h 184"/>
                <a:gd name="T42" fmla="*/ 2147483647 w 176"/>
                <a:gd name="T43" fmla="*/ 2147483647 h 184"/>
                <a:gd name="T44" fmla="*/ 2147483647 w 176"/>
                <a:gd name="T45" fmla="*/ 2147483647 h 184"/>
                <a:gd name="T46" fmla="*/ 2147483647 w 176"/>
                <a:gd name="T47" fmla="*/ 2147483647 h 184"/>
                <a:gd name="T48" fmla="*/ 2147483647 w 176"/>
                <a:gd name="T49" fmla="*/ 2147483647 h 184"/>
                <a:gd name="T50" fmla="*/ 2147483647 w 176"/>
                <a:gd name="T51" fmla="*/ 2147483647 h 184"/>
                <a:gd name="T52" fmla="*/ 2147483647 w 176"/>
                <a:gd name="T53" fmla="*/ 2147483647 h 184"/>
                <a:gd name="T54" fmla="*/ 2147483647 w 176"/>
                <a:gd name="T55" fmla="*/ 2147483647 h 184"/>
                <a:gd name="T56" fmla="*/ 2147483647 w 176"/>
                <a:gd name="T57" fmla="*/ 2147483647 h 184"/>
                <a:gd name="T58" fmla="*/ 2147483647 w 176"/>
                <a:gd name="T59" fmla="*/ 2147483647 h 184"/>
                <a:gd name="T60" fmla="*/ 2147483647 w 176"/>
                <a:gd name="T61" fmla="*/ 2147483647 h 184"/>
                <a:gd name="T62" fmla="*/ 2147483647 w 176"/>
                <a:gd name="T63" fmla="*/ 2147483647 h 184"/>
                <a:gd name="T64" fmla="*/ 2147483647 w 176"/>
                <a:gd name="T65" fmla="*/ 2147483647 h 184"/>
                <a:gd name="T66" fmla="*/ 2147483647 w 176"/>
                <a:gd name="T67" fmla="*/ 2147483647 h 184"/>
                <a:gd name="T68" fmla="*/ 2147483647 w 176"/>
                <a:gd name="T69" fmla="*/ 2147483647 h 184"/>
                <a:gd name="T70" fmla="*/ 2147483647 w 176"/>
                <a:gd name="T71" fmla="*/ 2147483647 h 184"/>
                <a:gd name="T72" fmla="*/ 2147483647 w 176"/>
                <a:gd name="T73" fmla="*/ 2147483647 h 184"/>
                <a:gd name="T74" fmla="*/ 2147483647 w 176"/>
                <a:gd name="T75" fmla="*/ 2147483647 h 184"/>
                <a:gd name="T76" fmla="*/ 2147483647 w 176"/>
                <a:gd name="T77" fmla="*/ 2147483647 h 184"/>
                <a:gd name="T78" fmla="*/ 2147483647 w 176"/>
                <a:gd name="T79" fmla="*/ 2147483647 h 184"/>
                <a:gd name="T80" fmla="*/ 2147483647 w 176"/>
                <a:gd name="T81" fmla="*/ 2147483647 h 184"/>
                <a:gd name="T82" fmla="*/ 2147483647 w 176"/>
                <a:gd name="T83" fmla="*/ 2147483647 h 184"/>
                <a:gd name="T84" fmla="*/ 2147483647 w 176"/>
                <a:gd name="T85" fmla="*/ 2147483647 h 184"/>
                <a:gd name="T86" fmla="*/ 2147483647 w 176"/>
                <a:gd name="T87" fmla="*/ 2147483647 h 184"/>
                <a:gd name="T88" fmla="*/ 2147483647 w 176"/>
                <a:gd name="T89" fmla="*/ 2147483647 h 184"/>
                <a:gd name="T90" fmla="*/ 2147483647 w 176"/>
                <a:gd name="T91" fmla="*/ 2147483647 h 184"/>
                <a:gd name="T92" fmla="*/ 2147483647 w 176"/>
                <a:gd name="T93" fmla="*/ 2147483647 h 1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76"/>
                <a:gd name="T142" fmla="*/ 0 h 184"/>
                <a:gd name="T143" fmla="*/ 176 w 176"/>
                <a:gd name="T144" fmla="*/ 184 h 18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76" h="184">
                  <a:moveTo>
                    <a:pt x="68" y="183"/>
                  </a:moveTo>
                  <a:lnTo>
                    <a:pt x="71" y="179"/>
                  </a:lnTo>
                  <a:lnTo>
                    <a:pt x="75" y="173"/>
                  </a:lnTo>
                  <a:lnTo>
                    <a:pt x="79" y="161"/>
                  </a:lnTo>
                  <a:lnTo>
                    <a:pt x="79" y="157"/>
                  </a:lnTo>
                  <a:lnTo>
                    <a:pt x="79" y="154"/>
                  </a:lnTo>
                  <a:lnTo>
                    <a:pt x="79" y="136"/>
                  </a:lnTo>
                  <a:lnTo>
                    <a:pt x="77" y="131"/>
                  </a:lnTo>
                  <a:lnTo>
                    <a:pt x="75" y="130"/>
                  </a:lnTo>
                  <a:lnTo>
                    <a:pt x="70" y="131"/>
                  </a:lnTo>
                  <a:lnTo>
                    <a:pt x="61" y="142"/>
                  </a:lnTo>
                  <a:lnTo>
                    <a:pt x="53" y="150"/>
                  </a:lnTo>
                  <a:lnTo>
                    <a:pt x="44" y="155"/>
                  </a:lnTo>
                  <a:lnTo>
                    <a:pt x="27" y="157"/>
                  </a:lnTo>
                  <a:lnTo>
                    <a:pt x="14" y="152"/>
                  </a:lnTo>
                  <a:lnTo>
                    <a:pt x="7" y="144"/>
                  </a:lnTo>
                  <a:lnTo>
                    <a:pt x="3" y="138"/>
                  </a:lnTo>
                  <a:lnTo>
                    <a:pt x="0" y="126"/>
                  </a:lnTo>
                  <a:lnTo>
                    <a:pt x="0" y="111"/>
                  </a:lnTo>
                  <a:lnTo>
                    <a:pt x="3" y="100"/>
                  </a:lnTo>
                  <a:lnTo>
                    <a:pt x="8" y="88"/>
                  </a:lnTo>
                  <a:lnTo>
                    <a:pt x="15" y="80"/>
                  </a:lnTo>
                  <a:lnTo>
                    <a:pt x="24" y="76"/>
                  </a:lnTo>
                  <a:lnTo>
                    <a:pt x="34" y="75"/>
                  </a:lnTo>
                  <a:lnTo>
                    <a:pt x="47" y="78"/>
                  </a:lnTo>
                  <a:lnTo>
                    <a:pt x="63" y="86"/>
                  </a:lnTo>
                  <a:lnTo>
                    <a:pt x="72" y="89"/>
                  </a:lnTo>
                  <a:lnTo>
                    <a:pt x="76" y="89"/>
                  </a:lnTo>
                  <a:lnTo>
                    <a:pt x="77" y="84"/>
                  </a:lnTo>
                  <a:lnTo>
                    <a:pt x="77" y="80"/>
                  </a:lnTo>
                  <a:lnTo>
                    <a:pt x="72" y="75"/>
                  </a:lnTo>
                  <a:lnTo>
                    <a:pt x="60" y="65"/>
                  </a:lnTo>
                  <a:lnTo>
                    <a:pt x="55" y="55"/>
                  </a:lnTo>
                  <a:lnTo>
                    <a:pt x="51" y="46"/>
                  </a:lnTo>
                  <a:lnTo>
                    <a:pt x="50" y="35"/>
                  </a:lnTo>
                  <a:lnTo>
                    <a:pt x="54" y="19"/>
                  </a:lnTo>
                  <a:lnTo>
                    <a:pt x="60" y="11"/>
                  </a:lnTo>
                  <a:lnTo>
                    <a:pt x="65" y="6"/>
                  </a:lnTo>
                  <a:lnTo>
                    <a:pt x="75" y="1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101" y="3"/>
                  </a:lnTo>
                  <a:lnTo>
                    <a:pt x="110" y="6"/>
                  </a:lnTo>
                  <a:lnTo>
                    <a:pt x="116" y="11"/>
                  </a:lnTo>
                  <a:lnTo>
                    <a:pt x="123" y="23"/>
                  </a:lnTo>
                  <a:lnTo>
                    <a:pt x="125" y="33"/>
                  </a:lnTo>
                  <a:lnTo>
                    <a:pt x="125" y="42"/>
                  </a:lnTo>
                  <a:lnTo>
                    <a:pt x="124" y="45"/>
                  </a:lnTo>
                  <a:lnTo>
                    <a:pt x="122" y="52"/>
                  </a:lnTo>
                  <a:lnTo>
                    <a:pt x="119" y="58"/>
                  </a:lnTo>
                  <a:lnTo>
                    <a:pt x="116" y="63"/>
                  </a:lnTo>
                  <a:lnTo>
                    <a:pt x="113" y="67"/>
                  </a:lnTo>
                  <a:lnTo>
                    <a:pt x="107" y="72"/>
                  </a:lnTo>
                  <a:lnTo>
                    <a:pt x="103" y="75"/>
                  </a:lnTo>
                  <a:lnTo>
                    <a:pt x="99" y="79"/>
                  </a:lnTo>
                  <a:lnTo>
                    <a:pt x="98" y="84"/>
                  </a:lnTo>
                  <a:lnTo>
                    <a:pt x="98" y="88"/>
                  </a:lnTo>
                  <a:lnTo>
                    <a:pt x="103" y="90"/>
                  </a:lnTo>
                  <a:lnTo>
                    <a:pt x="105" y="89"/>
                  </a:lnTo>
                  <a:lnTo>
                    <a:pt x="111" y="86"/>
                  </a:lnTo>
                  <a:lnTo>
                    <a:pt x="116" y="84"/>
                  </a:lnTo>
                  <a:lnTo>
                    <a:pt x="121" y="80"/>
                  </a:lnTo>
                  <a:lnTo>
                    <a:pt x="133" y="77"/>
                  </a:lnTo>
                  <a:lnTo>
                    <a:pt x="146" y="75"/>
                  </a:lnTo>
                  <a:lnTo>
                    <a:pt x="151" y="76"/>
                  </a:lnTo>
                  <a:lnTo>
                    <a:pt x="158" y="79"/>
                  </a:lnTo>
                  <a:lnTo>
                    <a:pt x="161" y="81"/>
                  </a:lnTo>
                  <a:lnTo>
                    <a:pt x="169" y="91"/>
                  </a:lnTo>
                  <a:lnTo>
                    <a:pt x="173" y="100"/>
                  </a:lnTo>
                  <a:lnTo>
                    <a:pt x="174" y="108"/>
                  </a:lnTo>
                  <a:lnTo>
                    <a:pt x="175" y="119"/>
                  </a:lnTo>
                  <a:lnTo>
                    <a:pt x="174" y="128"/>
                  </a:lnTo>
                  <a:lnTo>
                    <a:pt x="173" y="134"/>
                  </a:lnTo>
                  <a:lnTo>
                    <a:pt x="170" y="141"/>
                  </a:lnTo>
                  <a:lnTo>
                    <a:pt x="170" y="139"/>
                  </a:lnTo>
                  <a:lnTo>
                    <a:pt x="173" y="135"/>
                  </a:lnTo>
                  <a:lnTo>
                    <a:pt x="168" y="143"/>
                  </a:lnTo>
                  <a:lnTo>
                    <a:pt x="161" y="152"/>
                  </a:lnTo>
                  <a:lnTo>
                    <a:pt x="148" y="157"/>
                  </a:lnTo>
                  <a:lnTo>
                    <a:pt x="139" y="157"/>
                  </a:lnTo>
                  <a:lnTo>
                    <a:pt x="128" y="153"/>
                  </a:lnTo>
                  <a:lnTo>
                    <a:pt x="117" y="145"/>
                  </a:lnTo>
                  <a:lnTo>
                    <a:pt x="109" y="136"/>
                  </a:lnTo>
                  <a:lnTo>
                    <a:pt x="104" y="131"/>
                  </a:lnTo>
                  <a:lnTo>
                    <a:pt x="99" y="130"/>
                  </a:lnTo>
                  <a:lnTo>
                    <a:pt x="96" y="133"/>
                  </a:lnTo>
                  <a:lnTo>
                    <a:pt x="96" y="143"/>
                  </a:lnTo>
                  <a:lnTo>
                    <a:pt x="96" y="153"/>
                  </a:lnTo>
                  <a:lnTo>
                    <a:pt x="96" y="160"/>
                  </a:lnTo>
                  <a:lnTo>
                    <a:pt x="98" y="167"/>
                  </a:lnTo>
                  <a:lnTo>
                    <a:pt x="99" y="173"/>
                  </a:lnTo>
                  <a:lnTo>
                    <a:pt x="103" y="179"/>
                  </a:lnTo>
                  <a:lnTo>
                    <a:pt x="106" y="183"/>
                  </a:lnTo>
                  <a:lnTo>
                    <a:pt x="68" y="183"/>
                  </a:lnTo>
                </a:path>
              </a:pathLst>
            </a:custGeom>
            <a:solidFill>
              <a:srgbClr val="0CB303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117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4479804" y="5311721"/>
            <a:ext cx="4290972" cy="3429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1790700" algn="l"/>
              </a:tabLst>
            </a:pPr>
            <a:r>
              <a:rPr lang="en-US" sz="2400" dirty="0" smtClean="0"/>
              <a:t>16+ hcp 	</a:t>
            </a:r>
            <a:r>
              <a:rPr lang="en-US" sz="2400" dirty="0" smtClean="0">
                <a:solidFill>
                  <a:srgbClr val="FF0000"/>
                </a:solidFill>
              </a:rPr>
              <a:t>Final contract</a:t>
            </a:r>
          </a:p>
        </p:txBody>
      </p:sp>
      <p:grpSp>
        <p:nvGrpSpPr>
          <p:cNvPr id="52" name="Grupp 51"/>
          <p:cNvGrpSpPr/>
          <p:nvPr/>
        </p:nvGrpSpPr>
        <p:grpSpPr>
          <a:xfrm>
            <a:off x="3436482" y="5267125"/>
            <a:ext cx="770711" cy="432092"/>
            <a:chOff x="3222169" y="1918256"/>
            <a:chExt cx="770711" cy="432092"/>
          </a:xfrm>
        </p:grpSpPr>
        <p:sp>
          <p:nvSpPr>
            <p:cNvPr id="53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3222169" y="1918256"/>
              <a:ext cx="770711" cy="432092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CC6600"/>
                  </a:solidFill>
                  <a:latin typeface="Arial Black" panose="020B0A04020102020204" pitchFamily="34" charset="0"/>
                </a:rPr>
                <a:t>5</a:t>
              </a:r>
              <a:endParaRPr lang="en-US" sz="3400" b="1" dirty="0">
                <a:solidFill>
                  <a:srgbClr val="CC6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4" name="Freeform 22">
              <a:extLst>
                <a:ext uri="{FF2B5EF4-FFF2-40B4-BE49-F238E27FC236}">
                  <a16:creationId xmlns:a16="http://schemas.microsoft.com/office/drawing/2014/main" id="{ADD459F6-EFDB-4E0C-958A-04E3C3503EA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609141" y="2024323"/>
              <a:ext cx="230158" cy="221978"/>
            </a:xfrm>
            <a:custGeom>
              <a:avLst/>
              <a:gdLst>
                <a:gd name="T0" fmla="*/ 2147483646 w 169"/>
                <a:gd name="T1" fmla="*/ 2147483646 h 183"/>
                <a:gd name="T2" fmla="*/ 2147483646 w 169"/>
                <a:gd name="T3" fmla="*/ 2147483646 h 183"/>
                <a:gd name="T4" fmla="*/ 2147483646 w 169"/>
                <a:gd name="T5" fmla="*/ 2147483646 h 183"/>
                <a:gd name="T6" fmla="*/ 2147483646 w 169"/>
                <a:gd name="T7" fmla="*/ 2147483646 h 183"/>
                <a:gd name="T8" fmla="*/ 2147483646 w 169"/>
                <a:gd name="T9" fmla="*/ 0 h 183"/>
                <a:gd name="T10" fmla="*/ 2147483646 w 169"/>
                <a:gd name="T11" fmla="*/ 2147483646 h 183"/>
                <a:gd name="T12" fmla="*/ 2147483646 w 169"/>
                <a:gd name="T13" fmla="*/ 2147483646 h 183"/>
                <a:gd name="T14" fmla="*/ 2147483646 w 169"/>
                <a:gd name="T15" fmla="*/ 2147483646 h 183"/>
                <a:gd name="T16" fmla="*/ 2147483646 w 169"/>
                <a:gd name="T17" fmla="*/ 2147483646 h 183"/>
                <a:gd name="T18" fmla="*/ 2147483646 w 169"/>
                <a:gd name="T19" fmla="*/ 2147483646 h 183"/>
                <a:gd name="T20" fmla="*/ 2147483646 w 169"/>
                <a:gd name="T21" fmla="*/ 2147483646 h 183"/>
                <a:gd name="T22" fmla="*/ 2147483646 w 169"/>
                <a:gd name="T23" fmla="*/ 2147483646 h 183"/>
                <a:gd name="T24" fmla="*/ 2147483646 w 169"/>
                <a:gd name="T25" fmla="*/ 2147483646 h 183"/>
                <a:gd name="T26" fmla="*/ 2147483646 w 169"/>
                <a:gd name="T27" fmla="*/ 2147483646 h 183"/>
                <a:gd name="T28" fmla="*/ 2147483646 w 169"/>
                <a:gd name="T29" fmla="*/ 2147483646 h 183"/>
                <a:gd name="T30" fmla="*/ 2147483646 w 169"/>
                <a:gd name="T31" fmla="*/ 2147483646 h 183"/>
                <a:gd name="T32" fmla="*/ 2147483646 w 169"/>
                <a:gd name="T33" fmla="*/ 2147483646 h 183"/>
                <a:gd name="T34" fmla="*/ 2147483646 w 169"/>
                <a:gd name="T35" fmla="*/ 2147483646 h 183"/>
                <a:gd name="T36" fmla="*/ 0 w 169"/>
                <a:gd name="T37" fmla="*/ 2147483646 h 183"/>
                <a:gd name="T38" fmla="*/ 2147483646 w 169"/>
                <a:gd name="T39" fmla="*/ 2147483646 h 1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9"/>
                <a:gd name="T61" fmla="*/ 0 h 183"/>
                <a:gd name="T62" fmla="*/ 169 w 169"/>
                <a:gd name="T63" fmla="*/ 183 h 18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9" h="183">
                  <a:moveTo>
                    <a:pt x="1" y="91"/>
                  </a:moveTo>
                  <a:lnTo>
                    <a:pt x="26" y="71"/>
                  </a:lnTo>
                  <a:lnTo>
                    <a:pt x="48" y="49"/>
                  </a:lnTo>
                  <a:lnTo>
                    <a:pt x="67" y="26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101" y="26"/>
                  </a:lnTo>
                  <a:lnTo>
                    <a:pt x="120" y="50"/>
                  </a:lnTo>
                  <a:lnTo>
                    <a:pt x="143" y="71"/>
                  </a:lnTo>
                  <a:lnTo>
                    <a:pt x="168" y="91"/>
                  </a:lnTo>
                  <a:lnTo>
                    <a:pt x="167" y="91"/>
                  </a:lnTo>
                  <a:lnTo>
                    <a:pt x="142" y="111"/>
                  </a:lnTo>
                  <a:lnTo>
                    <a:pt x="120" y="133"/>
                  </a:lnTo>
                  <a:lnTo>
                    <a:pt x="100" y="156"/>
                  </a:lnTo>
                  <a:lnTo>
                    <a:pt x="83" y="182"/>
                  </a:lnTo>
                  <a:lnTo>
                    <a:pt x="66" y="157"/>
                  </a:lnTo>
                  <a:lnTo>
                    <a:pt x="47" y="133"/>
                  </a:lnTo>
                  <a:lnTo>
                    <a:pt x="24" y="111"/>
                  </a:lnTo>
                  <a:lnTo>
                    <a:pt x="0" y="91"/>
                  </a:lnTo>
                  <a:lnTo>
                    <a:pt x="1" y="9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lIns="72000"/>
            <a:lstStyle/>
            <a:p>
              <a:endParaRPr lang="en-US" dirty="0"/>
            </a:p>
          </p:txBody>
        </p:sp>
      </p:grpSp>
      <p:grpSp>
        <p:nvGrpSpPr>
          <p:cNvPr id="55" name="Grupp 54"/>
          <p:cNvGrpSpPr/>
          <p:nvPr/>
        </p:nvGrpSpPr>
        <p:grpSpPr>
          <a:xfrm>
            <a:off x="2227318" y="5271662"/>
            <a:ext cx="772422" cy="423019"/>
            <a:chOff x="4894318" y="1948494"/>
            <a:chExt cx="772422" cy="423019"/>
          </a:xfrm>
        </p:grpSpPr>
        <p:sp>
          <p:nvSpPr>
            <p:cNvPr id="56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4894318" y="1948494"/>
              <a:ext cx="772422" cy="423019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3A600"/>
                  </a:solidFill>
                  <a:latin typeface="Arial Black" panose="020B0A04020102020204" pitchFamily="34" charset="0"/>
                </a:rPr>
                <a:t>5</a:t>
              </a:r>
              <a:endParaRPr lang="en-US" sz="3400" b="1" dirty="0">
                <a:solidFill>
                  <a:srgbClr val="03A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7" name="Freeform 23" descr="90 %">
              <a:extLst>
                <a:ext uri="{FF2B5EF4-FFF2-40B4-BE49-F238E27FC236}">
                  <a16:creationId xmlns:a16="http://schemas.microsoft.com/office/drawing/2014/main" id="{335CBF56-C075-49AB-89C4-5C21B2549EFB}"/>
                </a:ext>
              </a:extLst>
            </p:cNvPr>
            <p:cNvSpPr>
              <a:spLocks/>
            </p:cNvSpPr>
            <p:nvPr/>
          </p:nvSpPr>
          <p:spPr bwMode="ltGray">
            <a:xfrm>
              <a:off x="5283677" y="2051663"/>
              <a:ext cx="240239" cy="222937"/>
            </a:xfrm>
            <a:custGeom>
              <a:avLst/>
              <a:gdLst>
                <a:gd name="T0" fmla="*/ 2147483647 w 176"/>
                <a:gd name="T1" fmla="*/ 2147483647 h 184"/>
                <a:gd name="T2" fmla="*/ 2147483647 w 176"/>
                <a:gd name="T3" fmla="*/ 2147483647 h 184"/>
                <a:gd name="T4" fmla="*/ 2147483647 w 176"/>
                <a:gd name="T5" fmla="*/ 2147483647 h 184"/>
                <a:gd name="T6" fmla="*/ 2147483647 w 176"/>
                <a:gd name="T7" fmla="*/ 2147483647 h 184"/>
                <a:gd name="T8" fmla="*/ 2147483647 w 176"/>
                <a:gd name="T9" fmla="*/ 2147483647 h 184"/>
                <a:gd name="T10" fmla="*/ 2147483647 w 176"/>
                <a:gd name="T11" fmla="*/ 2147483647 h 184"/>
                <a:gd name="T12" fmla="*/ 2147483647 w 176"/>
                <a:gd name="T13" fmla="*/ 2147483647 h 184"/>
                <a:gd name="T14" fmla="*/ 2147483647 w 176"/>
                <a:gd name="T15" fmla="*/ 2147483647 h 184"/>
                <a:gd name="T16" fmla="*/ 0 w 176"/>
                <a:gd name="T17" fmla="*/ 2147483647 h 184"/>
                <a:gd name="T18" fmla="*/ 2147483647 w 176"/>
                <a:gd name="T19" fmla="*/ 2147483647 h 184"/>
                <a:gd name="T20" fmla="*/ 2147483647 w 176"/>
                <a:gd name="T21" fmla="*/ 2147483647 h 184"/>
                <a:gd name="T22" fmla="*/ 2147483647 w 176"/>
                <a:gd name="T23" fmla="*/ 2147483647 h 184"/>
                <a:gd name="T24" fmla="*/ 2147483647 w 176"/>
                <a:gd name="T25" fmla="*/ 2147483647 h 184"/>
                <a:gd name="T26" fmla="*/ 2147483647 w 176"/>
                <a:gd name="T27" fmla="*/ 2147483647 h 184"/>
                <a:gd name="T28" fmla="*/ 2147483647 w 176"/>
                <a:gd name="T29" fmla="*/ 2147483647 h 184"/>
                <a:gd name="T30" fmla="*/ 2147483647 w 176"/>
                <a:gd name="T31" fmla="*/ 2147483647 h 184"/>
                <a:gd name="T32" fmla="*/ 2147483647 w 176"/>
                <a:gd name="T33" fmla="*/ 2147483647 h 184"/>
                <a:gd name="T34" fmla="*/ 2147483647 w 176"/>
                <a:gd name="T35" fmla="*/ 2147483647 h 184"/>
                <a:gd name="T36" fmla="*/ 2147483647 w 176"/>
                <a:gd name="T37" fmla="*/ 2147483647 h 184"/>
                <a:gd name="T38" fmla="*/ 2147483647 w 176"/>
                <a:gd name="T39" fmla="*/ 0 h 184"/>
                <a:gd name="T40" fmla="*/ 2147483647 w 176"/>
                <a:gd name="T41" fmla="*/ 0 h 184"/>
                <a:gd name="T42" fmla="*/ 2147483647 w 176"/>
                <a:gd name="T43" fmla="*/ 2147483647 h 184"/>
                <a:gd name="T44" fmla="*/ 2147483647 w 176"/>
                <a:gd name="T45" fmla="*/ 2147483647 h 184"/>
                <a:gd name="T46" fmla="*/ 2147483647 w 176"/>
                <a:gd name="T47" fmla="*/ 2147483647 h 184"/>
                <a:gd name="T48" fmla="*/ 2147483647 w 176"/>
                <a:gd name="T49" fmla="*/ 2147483647 h 184"/>
                <a:gd name="T50" fmla="*/ 2147483647 w 176"/>
                <a:gd name="T51" fmla="*/ 2147483647 h 184"/>
                <a:gd name="T52" fmla="*/ 2147483647 w 176"/>
                <a:gd name="T53" fmla="*/ 2147483647 h 184"/>
                <a:gd name="T54" fmla="*/ 2147483647 w 176"/>
                <a:gd name="T55" fmla="*/ 2147483647 h 184"/>
                <a:gd name="T56" fmla="*/ 2147483647 w 176"/>
                <a:gd name="T57" fmla="*/ 2147483647 h 184"/>
                <a:gd name="T58" fmla="*/ 2147483647 w 176"/>
                <a:gd name="T59" fmla="*/ 2147483647 h 184"/>
                <a:gd name="T60" fmla="*/ 2147483647 w 176"/>
                <a:gd name="T61" fmla="*/ 2147483647 h 184"/>
                <a:gd name="T62" fmla="*/ 2147483647 w 176"/>
                <a:gd name="T63" fmla="*/ 2147483647 h 184"/>
                <a:gd name="T64" fmla="*/ 2147483647 w 176"/>
                <a:gd name="T65" fmla="*/ 2147483647 h 184"/>
                <a:gd name="T66" fmla="*/ 2147483647 w 176"/>
                <a:gd name="T67" fmla="*/ 2147483647 h 184"/>
                <a:gd name="T68" fmla="*/ 2147483647 w 176"/>
                <a:gd name="T69" fmla="*/ 2147483647 h 184"/>
                <a:gd name="T70" fmla="*/ 2147483647 w 176"/>
                <a:gd name="T71" fmla="*/ 2147483647 h 184"/>
                <a:gd name="T72" fmla="*/ 2147483647 w 176"/>
                <a:gd name="T73" fmla="*/ 2147483647 h 184"/>
                <a:gd name="T74" fmla="*/ 2147483647 w 176"/>
                <a:gd name="T75" fmla="*/ 2147483647 h 184"/>
                <a:gd name="T76" fmla="*/ 2147483647 w 176"/>
                <a:gd name="T77" fmla="*/ 2147483647 h 184"/>
                <a:gd name="T78" fmla="*/ 2147483647 w 176"/>
                <a:gd name="T79" fmla="*/ 2147483647 h 184"/>
                <a:gd name="T80" fmla="*/ 2147483647 w 176"/>
                <a:gd name="T81" fmla="*/ 2147483647 h 184"/>
                <a:gd name="T82" fmla="*/ 2147483647 w 176"/>
                <a:gd name="T83" fmla="*/ 2147483647 h 184"/>
                <a:gd name="T84" fmla="*/ 2147483647 w 176"/>
                <a:gd name="T85" fmla="*/ 2147483647 h 184"/>
                <a:gd name="T86" fmla="*/ 2147483647 w 176"/>
                <a:gd name="T87" fmla="*/ 2147483647 h 184"/>
                <a:gd name="T88" fmla="*/ 2147483647 w 176"/>
                <a:gd name="T89" fmla="*/ 2147483647 h 184"/>
                <a:gd name="T90" fmla="*/ 2147483647 w 176"/>
                <a:gd name="T91" fmla="*/ 2147483647 h 184"/>
                <a:gd name="T92" fmla="*/ 2147483647 w 176"/>
                <a:gd name="T93" fmla="*/ 2147483647 h 1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76"/>
                <a:gd name="T142" fmla="*/ 0 h 184"/>
                <a:gd name="T143" fmla="*/ 176 w 176"/>
                <a:gd name="T144" fmla="*/ 184 h 18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76" h="184">
                  <a:moveTo>
                    <a:pt x="68" y="183"/>
                  </a:moveTo>
                  <a:lnTo>
                    <a:pt x="71" y="179"/>
                  </a:lnTo>
                  <a:lnTo>
                    <a:pt x="75" y="173"/>
                  </a:lnTo>
                  <a:lnTo>
                    <a:pt x="79" y="161"/>
                  </a:lnTo>
                  <a:lnTo>
                    <a:pt x="79" y="157"/>
                  </a:lnTo>
                  <a:lnTo>
                    <a:pt x="79" y="154"/>
                  </a:lnTo>
                  <a:lnTo>
                    <a:pt x="79" y="136"/>
                  </a:lnTo>
                  <a:lnTo>
                    <a:pt x="77" y="131"/>
                  </a:lnTo>
                  <a:lnTo>
                    <a:pt x="75" y="130"/>
                  </a:lnTo>
                  <a:lnTo>
                    <a:pt x="70" y="131"/>
                  </a:lnTo>
                  <a:lnTo>
                    <a:pt x="61" y="142"/>
                  </a:lnTo>
                  <a:lnTo>
                    <a:pt x="53" y="150"/>
                  </a:lnTo>
                  <a:lnTo>
                    <a:pt x="44" y="155"/>
                  </a:lnTo>
                  <a:lnTo>
                    <a:pt x="27" y="157"/>
                  </a:lnTo>
                  <a:lnTo>
                    <a:pt x="14" y="152"/>
                  </a:lnTo>
                  <a:lnTo>
                    <a:pt x="7" y="144"/>
                  </a:lnTo>
                  <a:lnTo>
                    <a:pt x="3" y="138"/>
                  </a:lnTo>
                  <a:lnTo>
                    <a:pt x="0" y="126"/>
                  </a:lnTo>
                  <a:lnTo>
                    <a:pt x="0" y="111"/>
                  </a:lnTo>
                  <a:lnTo>
                    <a:pt x="3" y="100"/>
                  </a:lnTo>
                  <a:lnTo>
                    <a:pt x="8" y="88"/>
                  </a:lnTo>
                  <a:lnTo>
                    <a:pt x="15" y="80"/>
                  </a:lnTo>
                  <a:lnTo>
                    <a:pt x="24" y="76"/>
                  </a:lnTo>
                  <a:lnTo>
                    <a:pt x="34" y="75"/>
                  </a:lnTo>
                  <a:lnTo>
                    <a:pt x="47" y="78"/>
                  </a:lnTo>
                  <a:lnTo>
                    <a:pt x="63" y="86"/>
                  </a:lnTo>
                  <a:lnTo>
                    <a:pt x="72" y="89"/>
                  </a:lnTo>
                  <a:lnTo>
                    <a:pt x="76" y="89"/>
                  </a:lnTo>
                  <a:lnTo>
                    <a:pt x="77" y="84"/>
                  </a:lnTo>
                  <a:lnTo>
                    <a:pt x="77" y="80"/>
                  </a:lnTo>
                  <a:lnTo>
                    <a:pt x="72" y="75"/>
                  </a:lnTo>
                  <a:lnTo>
                    <a:pt x="60" y="65"/>
                  </a:lnTo>
                  <a:lnTo>
                    <a:pt x="55" y="55"/>
                  </a:lnTo>
                  <a:lnTo>
                    <a:pt x="51" y="46"/>
                  </a:lnTo>
                  <a:lnTo>
                    <a:pt x="50" y="35"/>
                  </a:lnTo>
                  <a:lnTo>
                    <a:pt x="54" y="19"/>
                  </a:lnTo>
                  <a:lnTo>
                    <a:pt x="60" y="11"/>
                  </a:lnTo>
                  <a:lnTo>
                    <a:pt x="65" y="6"/>
                  </a:lnTo>
                  <a:lnTo>
                    <a:pt x="75" y="1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101" y="3"/>
                  </a:lnTo>
                  <a:lnTo>
                    <a:pt x="110" y="6"/>
                  </a:lnTo>
                  <a:lnTo>
                    <a:pt x="116" y="11"/>
                  </a:lnTo>
                  <a:lnTo>
                    <a:pt x="123" y="23"/>
                  </a:lnTo>
                  <a:lnTo>
                    <a:pt x="125" y="33"/>
                  </a:lnTo>
                  <a:lnTo>
                    <a:pt x="125" y="42"/>
                  </a:lnTo>
                  <a:lnTo>
                    <a:pt x="124" y="45"/>
                  </a:lnTo>
                  <a:lnTo>
                    <a:pt x="122" y="52"/>
                  </a:lnTo>
                  <a:lnTo>
                    <a:pt x="119" y="58"/>
                  </a:lnTo>
                  <a:lnTo>
                    <a:pt x="116" y="63"/>
                  </a:lnTo>
                  <a:lnTo>
                    <a:pt x="113" y="67"/>
                  </a:lnTo>
                  <a:lnTo>
                    <a:pt x="107" y="72"/>
                  </a:lnTo>
                  <a:lnTo>
                    <a:pt x="103" y="75"/>
                  </a:lnTo>
                  <a:lnTo>
                    <a:pt x="99" y="79"/>
                  </a:lnTo>
                  <a:lnTo>
                    <a:pt x="98" y="84"/>
                  </a:lnTo>
                  <a:lnTo>
                    <a:pt x="98" y="88"/>
                  </a:lnTo>
                  <a:lnTo>
                    <a:pt x="103" y="90"/>
                  </a:lnTo>
                  <a:lnTo>
                    <a:pt x="105" y="89"/>
                  </a:lnTo>
                  <a:lnTo>
                    <a:pt x="111" y="86"/>
                  </a:lnTo>
                  <a:lnTo>
                    <a:pt x="116" y="84"/>
                  </a:lnTo>
                  <a:lnTo>
                    <a:pt x="121" y="80"/>
                  </a:lnTo>
                  <a:lnTo>
                    <a:pt x="133" y="77"/>
                  </a:lnTo>
                  <a:lnTo>
                    <a:pt x="146" y="75"/>
                  </a:lnTo>
                  <a:lnTo>
                    <a:pt x="151" y="76"/>
                  </a:lnTo>
                  <a:lnTo>
                    <a:pt x="158" y="79"/>
                  </a:lnTo>
                  <a:lnTo>
                    <a:pt x="161" y="81"/>
                  </a:lnTo>
                  <a:lnTo>
                    <a:pt x="169" y="91"/>
                  </a:lnTo>
                  <a:lnTo>
                    <a:pt x="173" y="100"/>
                  </a:lnTo>
                  <a:lnTo>
                    <a:pt x="174" y="108"/>
                  </a:lnTo>
                  <a:lnTo>
                    <a:pt x="175" y="119"/>
                  </a:lnTo>
                  <a:lnTo>
                    <a:pt x="174" y="128"/>
                  </a:lnTo>
                  <a:lnTo>
                    <a:pt x="173" y="134"/>
                  </a:lnTo>
                  <a:lnTo>
                    <a:pt x="170" y="141"/>
                  </a:lnTo>
                  <a:lnTo>
                    <a:pt x="170" y="139"/>
                  </a:lnTo>
                  <a:lnTo>
                    <a:pt x="173" y="135"/>
                  </a:lnTo>
                  <a:lnTo>
                    <a:pt x="168" y="143"/>
                  </a:lnTo>
                  <a:lnTo>
                    <a:pt x="161" y="152"/>
                  </a:lnTo>
                  <a:lnTo>
                    <a:pt x="148" y="157"/>
                  </a:lnTo>
                  <a:lnTo>
                    <a:pt x="139" y="157"/>
                  </a:lnTo>
                  <a:lnTo>
                    <a:pt x="128" y="153"/>
                  </a:lnTo>
                  <a:lnTo>
                    <a:pt x="117" y="145"/>
                  </a:lnTo>
                  <a:lnTo>
                    <a:pt x="109" y="136"/>
                  </a:lnTo>
                  <a:lnTo>
                    <a:pt x="104" y="131"/>
                  </a:lnTo>
                  <a:lnTo>
                    <a:pt x="99" y="130"/>
                  </a:lnTo>
                  <a:lnTo>
                    <a:pt x="96" y="133"/>
                  </a:lnTo>
                  <a:lnTo>
                    <a:pt x="96" y="143"/>
                  </a:lnTo>
                  <a:lnTo>
                    <a:pt x="96" y="153"/>
                  </a:lnTo>
                  <a:lnTo>
                    <a:pt x="96" y="160"/>
                  </a:lnTo>
                  <a:lnTo>
                    <a:pt x="98" y="167"/>
                  </a:lnTo>
                  <a:lnTo>
                    <a:pt x="99" y="173"/>
                  </a:lnTo>
                  <a:lnTo>
                    <a:pt x="103" y="179"/>
                  </a:lnTo>
                  <a:lnTo>
                    <a:pt x="106" y="183"/>
                  </a:lnTo>
                  <a:lnTo>
                    <a:pt x="68" y="183"/>
                  </a:lnTo>
                </a:path>
              </a:pathLst>
            </a:custGeom>
            <a:solidFill>
              <a:srgbClr val="0CB303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116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4479803" y="4621057"/>
            <a:ext cx="4095030" cy="3829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1790700" algn="l"/>
              </a:tabLst>
            </a:pPr>
            <a:r>
              <a:rPr lang="en-US" sz="2400" dirty="0" smtClean="0"/>
              <a:t>11-12 hcp 	</a:t>
            </a:r>
            <a:r>
              <a:rPr lang="en-US" sz="2400" dirty="0" smtClean="0">
                <a:solidFill>
                  <a:srgbClr val="CC6600"/>
                </a:solidFill>
              </a:rPr>
              <a:t>Game invitation</a:t>
            </a:r>
          </a:p>
        </p:txBody>
      </p:sp>
      <p:grpSp>
        <p:nvGrpSpPr>
          <p:cNvPr id="58" name="Grupp 57"/>
          <p:cNvGrpSpPr/>
          <p:nvPr/>
        </p:nvGrpSpPr>
        <p:grpSpPr>
          <a:xfrm>
            <a:off x="3436482" y="4576461"/>
            <a:ext cx="770711" cy="432092"/>
            <a:chOff x="3222169" y="2756459"/>
            <a:chExt cx="770711" cy="432092"/>
          </a:xfrm>
        </p:grpSpPr>
        <p:sp>
          <p:nvSpPr>
            <p:cNvPr id="59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3222169" y="2756459"/>
              <a:ext cx="770711" cy="432092"/>
            </a:xfrm>
            <a:prstGeom prst="roundRect">
              <a:avLst/>
            </a:prstGeom>
            <a:ln w="38100">
              <a:solidFill>
                <a:srgbClr val="FF9933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CC6600"/>
                  </a:solidFill>
                  <a:latin typeface="Arial Black" panose="020B0A04020102020204" pitchFamily="34" charset="0"/>
                </a:rPr>
                <a:t>3</a:t>
              </a:r>
              <a:endParaRPr lang="en-US" sz="3400" b="1" dirty="0">
                <a:solidFill>
                  <a:srgbClr val="CC6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0" name="Freeform 22">
              <a:extLst>
                <a:ext uri="{FF2B5EF4-FFF2-40B4-BE49-F238E27FC236}">
                  <a16:creationId xmlns:a16="http://schemas.microsoft.com/office/drawing/2014/main" id="{ADD459F6-EFDB-4E0C-958A-04E3C3503EA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609141" y="2862526"/>
              <a:ext cx="230158" cy="221978"/>
            </a:xfrm>
            <a:custGeom>
              <a:avLst/>
              <a:gdLst>
                <a:gd name="T0" fmla="*/ 2147483646 w 169"/>
                <a:gd name="T1" fmla="*/ 2147483646 h 183"/>
                <a:gd name="T2" fmla="*/ 2147483646 w 169"/>
                <a:gd name="T3" fmla="*/ 2147483646 h 183"/>
                <a:gd name="T4" fmla="*/ 2147483646 w 169"/>
                <a:gd name="T5" fmla="*/ 2147483646 h 183"/>
                <a:gd name="T6" fmla="*/ 2147483646 w 169"/>
                <a:gd name="T7" fmla="*/ 2147483646 h 183"/>
                <a:gd name="T8" fmla="*/ 2147483646 w 169"/>
                <a:gd name="T9" fmla="*/ 0 h 183"/>
                <a:gd name="T10" fmla="*/ 2147483646 w 169"/>
                <a:gd name="T11" fmla="*/ 2147483646 h 183"/>
                <a:gd name="T12" fmla="*/ 2147483646 w 169"/>
                <a:gd name="T13" fmla="*/ 2147483646 h 183"/>
                <a:gd name="T14" fmla="*/ 2147483646 w 169"/>
                <a:gd name="T15" fmla="*/ 2147483646 h 183"/>
                <a:gd name="T16" fmla="*/ 2147483646 w 169"/>
                <a:gd name="T17" fmla="*/ 2147483646 h 183"/>
                <a:gd name="T18" fmla="*/ 2147483646 w 169"/>
                <a:gd name="T19" fmla="*/ 2147483646 h 183"/>
                <a:gd name="T20" fmla="*/ 2147483646 w 169"/>
                <a:gd name="T21" fmla="*/ 2147483646 h 183"/>
                <a:gd name="T22" fmla="*/ 2147483646 w 169"/>
                <a:gd name="T23" fmla="*/ 2147483646 h 183"/>
                <a:gd name="T24" fmla="*/ 2147483646 w 169"/>
                <a:gd name="T25" fmla="*/ 2147483646 h 183"/>
                <a:gd name="T26" fmla="*/ 2147483646 w 169"/>
                <a:gd name="T27" fmla="*/ 2147483646 h 183"/>
                <a:gd name="T28" fmla="*/ 2147483646 w 169"/>
                <a:gd name="T29" fmla="*/ 2147483646 h 183"/>
                <a:gd name="T30" fmla="*/ 2147483646 w 169"/>
                <a:gd name="T31" fmla="*/ 2147483646 h 183"/>
                <a:gd name="T32" fmla="*/ 2147483646 w 169"/>
                <a:gd name="T33" fmla="*/ 2147483646 h 183"/>
                <a:gd name="T34" fmla="*/ 2147483646 w 169"/>
                <a:gd name="T35" fmla="*/ 2147483646 h 183"/>
                <a:gd name="T36" fmla="*/ 0 w 169"/>
                <a:gd name="T37" fmla="*/ 2147483646 h 183"/>
                <a:gd name="T38" fmla="*/ 2147483646 w 169"/>
                <a:gd name="T39" fmla="*/ 2147483646 h 1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9"/>
                <a:gd name="T61" fmla="*/ 0 h 183"/>
                <a:gd name="T62" fmla="*/ 169 w 169"/>
                <a:gd name="T63" fmla="*/ 183 h 18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9" h="183">
                  <a:moveTo>
                    <a:pt x="1" y="91"/>
                  </a:moveTo>
                  <a:lnTo>
                    <a:pt x="26" y="71"/>
                  </a:lnTo>
                  <a:lnTo>
                    <a:pt x="48" y="49"/>
                  </a:lnTo>
                  <a:lnTo>
                    <a:pt x="67" y="26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101" y="26"/>
                  </a:lnTo>
                  <a:lnTo>
                    <a:pt x="120" y="50"/>
                  </a:lnTo>
                  <a:lnTo>
                    <a:pt x="143" y="71"/>
                  </a:lnTo>
                  <a:lnTo>
                    <a:pt x="168" y="91"/>
                  </a:lnTo>
                  <a:lnTo>
                    <a:pt x="167" y="91"/>
                  </a:lnTo>
                  <a:lnTo>
                    <a:pt x="142" y="111"/>
                  </a:lnTo>
                  <a:lnTo>
                    <a:pt x="120" y="133"/>
                  </a:lnTo>
                  <a:lnTo>
                    <a:pt x="100" y="156"/>
                  </a:lnTo>
                  <a:lnTo>
                    <a:pt x="83" y="182"/>
                  </a:lnTo>
                  <a:lnTo>
                    <a:pt x="66" y="157"/>
                  </a:lnTo>
                  <a:lnTo>
                    <a:pt x="47" y="133"/>
                  </a:lnTo>
                  <a:lnTo>
                    <a:pt x="24" y="111"/>
                  </a:lnTo>
                  <a:lnTo>
                    <a:pt x="0" y="91"/>
                  </a:lnTo>
                  <a:lnTo>
                    <a:pt x="1" y="9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lIns="72000"/>
            <a:lstStyle/>
            <a:p>
              <a:endParaRPr lang="en-US" dirty="0"/>
            </a:p>
          </p:txBody>
        </p:sp>
      </p:grpSp>
      <p:grpSp>
        <p:nvGrpSpPr>
          <p:cNvPr id="64" name="Grupp 63"/>
          <p:cNvGrpSpPr/>
          <p:nvPr/>
        </p:nvGrpSpPr>
        <p:grpSpPr>
          <a:xfrm>
            <a:off x="2227318" y="4580998"/>
            <a:ext cx="772422" cy="423019"/>
            <a:chOff x="4894318" y="2786697"/>
            <a:chExt cx="772422" cy="423019"/>
          </a:xfrm>
        </p:grpSpPr>
        <p:sp>
          <p:nvSpPr>
            <p:cNvPr id="65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4894318" y="2786697"/>
              <a:ext cx="772422" cy="423019"/>
            </a:xfrm>
            <a:prstGeom prst="roundRect">
              <a:avLst/>
            </a:prstGeom>
            <a:ln w="38100">
              <a:solidFill>
                <a:srgbClr val="FF9933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3A600"/>
                  </a:solidFill>
                  <a:latin typeface="Arial Black" panose="020B0A04020102020204" pitchFamily="34" charset="0"/>
                </a:rPr>
                <a:t>3</a:t>
              </a:r>
              <a:endParaRPr lang="en-US" sz="3400" b="1" dirty="0">
                <a:solidFill>
                  <a:srgbClr val="03A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6" name="Freeform 23" descr="90 %">
              <a:extLst>
                <a:ext uri="{FF2B5EF4-FFF2-40B4-BE49-F238E27FC236}">
                  <a16:creationId xmlns:a16="http://schemas.microsoft.com/office/drawing/2014/main" id="{335CBF56-C075-49AB-89C4-5C21B2549EFB}"/>
                </a:ext>
              </a:extLst>
            </p:cNvPr>
            <p:cNvSpPr>
              <a:spLocks/>
            </p:cNvSpPr>
            <p:nvPr/>
          </p:nvSpPr>
          <p:spPr bwMode="ltGray">
            <a:xfrm>
              <a:off x="5283677" y="2889866"/>
              <a:ext cx="240239" cy="222937"/>
            </a:xfrm>
            <a:custGeom>
              <a:avLst/>
              <a:gdLst>
                <a:gd name="T0" fmla="*/ 2147483647 w 176"/>
                <a:gd name="T1" fmla="*/ 2147483647 h 184"/>
                <a:gd name="T2" fmla="*/ 2147483647 w 176"/>
                <a:gd name="T3" fmla="*/ 2147483647 h 184"/>
                <a:gd name="T4" fmla="*/ 2147483647 w 176"/>
                <a:gd name="T5" fmla="*/ 2147483647 h 184"/>
                <a:gd name="T6" fmla="*/ 2147483647 w 176"/>
                <a:gd name="T7" fmla="*/ 2147483647 h 184"/>
                <a:gd name="T8" fmla="*/ 2147483647 w 176"/>
                <a:gd name="T9" fmla="*/ 2147483647 h 184"/>
                <a:gd name="T10" fmla="*/ 2147483647 w 176"/>
                <a:gd name="T11" fmla="*/ 2147483647 h 184"/>
                <a:gd name="T12" fmla="*/ 2147483647 w 176"/>
                <a:gd name="T13" fmla="*/ 2147483647 h 184"/>
                <a:gd name="T14" fmla="*/ 2147483647 w 176"/>
                <a:gd name="T15" fmla="*/ 2147483647 h 184"/>
                <a:gd name="T16" fmla="*/ 0 w 176"/>
                <a:gd name="T17" fmla="*/ 2147483647 h 184"/>
                <a:gd name="T18" fmla="*/ 2147483647 w 176"/>
                <a:gd name="T19" fmla="*/ 2147483647 h 184"/>
                <a:gd name="T20" fmla="*/ 2147483647 w 176"/>
                <a:gd name="T21" fmla="*/ 2147483647 h 184"/>
                <a:gd name="T22" fmla="*/ 2147483647 w 176"/>
                <a:gd name="T23" fmla="*/ 2147483647 h 184"/>
                <a:gd name="T24" fmla="*/ 2147483647 w 176"/>
                <a:gd name="T25" fmla="*/ 2147483647 h 184"/>
                <a:gd name="T26" fmla="*/ 2147483647 w 176"/>
                <a:gd name="T27" fmla="*/ 2147483647 h 184"/>
                <a:gd name="T28" fmla="*/ 2147483647 w 176"/>
                <a:gd name="T29" fmla="*/ 2147483647 h 184"/>
                <a:gd name="T30" fmla="*/ 2147483647 w 176"/>
                <a:gd name="T31" fmla="*/ 2147483647 h 184"/>
                <a:gd name="T32" fmla="*/ 2147483647 w 176"/>
                <a:gd name="T33" fmla="*/ 2147483647 h 184"/>
                <a:gd name="T34" fmla="*/ 2147483647 w 176"/>
                <a:gd name="T35" fmla="*/ 2147483647 h 184"/>
                <a:gd name="T36" fmla="*/ 2147483647 w 176"/>
                <a:gd name="T37" fmla="*/ 2147483647 h 184"/>
                <a:gd name="T38" fmla="*/ 2147483647 w 176"/>
                <a:gd name="T39" fmla="*/ 0 h 184"/>
                <a:gd name="T40" fmla="*/ 2147483647 w 176"/>
                <a:gd name="T41" fmla="*/ 0 h 184"/>
                <a:gd name="T42" fmla="*/ 2147483647 w 176"/>
                <a:gd name="T43" fmla="*/ 2147483647 h 184"/>
                <a:gd name="T44" fmla="*/ 2147483647 w 176"/>
                <a:gd name="T45" fmla="*/ 2147483647 h 184"/>
                <a:gd name="T46" fmla="*/ 2147483647 w 176"/>
                <a:gd name="T47" fmla="*/ 2147483647 h 184"/>
                <a:gd name="T48" fmla="*/ 2147483647 w 176"/>
                <a:gd name="T49" fmla="*/ 2147483647 h 184"/>
                <a:gd name="T50" fmla="*/ 2147483647 w 176"/>
                <a:gd name="T51" fmla="*/ 2147483647 h 184"/>
                <a:gd name="T52" fmla="*/ 2147483647 w 176"/>
                <a:gd name="T53" fmla="*/ 2147483647 h 184"/>
                <a:gd name="T54" fmla="*/ 2147483647 w 176"/>
                <a:gd name="T55" fmla="*/ 2147483647 h 184"/>
                <a:gd name="T56" fmla="*/ 2147483647 w 176"/>
                <a:gd name="T57" fmla="*/ 2147483647 h 184"/>
                <a:gd name="T58" fmla="*/ 2147483647 w 176"/>
                <a:gd name="T59" fmla="*/ 2147483647 h 184"/>
                <a:gd name="T60" fmla="*/ 2147483647 w 176"/>
                <a:gd name="T61" fmla="*/ 2147483647 h 184"/>
                <a:gd name="T62" fmla="*/ 2147483647 w 176"/>
                <a:gd name="T63" fmla="*/ 2147483647 h 184"/>
                <a:gd name="T64" fmla="*/ 2147483647 w 176"/>
                <a:gd name="T65" fmla="*/ 2147483647 h 184"/>
                <a:gd name="T66" fmla="*/ 2147483647 w 176"/>
                <a:gd name="T67" fmla="*/ 2147483647 h 184"/>
                <a:gd name="T68" fmla="*/ 2147483647 w 176"/>
                <a:gd name="T69" fmla="*/ 2147483647 h 184"/>
                <a:gd name="T70" fmla="*/ 2147483647 w 176"/>
                <a:gd name="T71" fmla="*/ 2147483647 h 184"/>
                <a:gd name="T72" fmla="*/ 2147483647 w 176"/>
                <a:gd name="T73" fmla="*/ 2147483647 h 184"/>
                <a:gd name="T74" fmla="*/ 2147483647 w 176"/>
                <a:gd name="T75" fmla="*/ 2147483647 h 184"/>
                <a:gd name="T76" fmla="*/ 2147483647 w 176"/>
                <a:gd name="T77" fmla="*/ 2147483647 h 184"/>
                <a:gd name="T78" fmla="*/ 2147483647 w 176"/>
                <a:gd name="T79" fmla="*/ 2147483647 h 184"/>
                <a:gd name="T80" fmla="*/ 2147483647 w 176"/>
                <a:gd name="T81" fmla="*/ 2147483647 h 184"/>
                <a:gd name="T82" fmla="*/ 2147483647 w 176"/>
                <a:gd name="T83" fmla="*/ 2147483647 h 184"/>
                <a:gd name="T84" fmla="*/ 2147483647 w 176"/>
                <a:gd name="T85" fmla="*/ 2147483647 h 184"/>
                <a:gd name="T86" fmla="*/ 2147483647 w 176"/>
                <a:gd name="T87" fmla="*/ 2147483647 h 184"/>
                <a:gd name="T88" fmla="*/ 2147483647 w 176"/>
                <a:gd name="T89" fmla="*/ 2147483647 h 184"/>
                <a:gd name="T90" fmla="*/ 2147483647 w 176"/>
                <a:gd name="T91" fmla="*/ 2147483647 h 184"/>
                <a:gd name="T92" fmla="*/ 2147483647 w 176"/>
                <a:gd name="T93" fmla="*/ 2147483647 h 1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76"/>
                <a:gd name="T142" fmla="*/ 0 h 184"/>
                <a:gd name="T143" fmla="*/ 176 w 176"/>
                <a:gd name="T144" fmla="*/ 184 h 18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76" h="184">
                  <a:moveTo>
                    <a:pt x="68" y="183"/>
                  </a:moveTo>
                  <a:lnTo>
                    <a:pt x="71" y="179"/>
                  </a:lnTo>
                  <a:lnTo>
                    <a:pt x="75" y="173"/>
                  </a:lnTo>
                  <a:lnTo>
                    <a:pt x="79" y="161"/>
                  </a:lnTo>
                  <a:lnTo>
                    <a:pt x="79" y="157"/>
                  </a:lnTo>
                  <a:lnTo>
                    <a:pt x="79" y="154"/>
                  </a:lnTo>
                  <a:lnTo>
                    <a:pt x="79" y="136"/>
                  </a:lnTo>
                  <a:lnTo>
                    <a:pt x="77" y="131"/>
                  </a:lnTo>
                  <a:lnTo>
                    <a:pt x="75" y="130"/>
                  </a:lnTo>
                  <a:lnTo>
                    <a:pt x="70" y="131"/>
                  </a:lnTo>
                  <a:lnTo>
                    <a:pt x="61" y="142"/>
                  </a:lnTo>
                  <a:lnTo>
                    <a:pt x="53" y="150"/>
                  </a:lnTo>
                  <a:lnTo>
                    <a:pt x="44" y="155"/>
                  </a:lnTo>
                  <a:lnTo>
                    <a:pt x="27" y="157"/>
                  </a:lnTo>
                  <a:lnTo>
                    <a:pt x="14" y="152"/>
                  </a:lnTo>
                  <a:lnTo>
                    <a:pt x="7" y="144"/>
                  </a:lnTo>
                  <a:lnTo>
                    <a:pt x="3" y="138"/>
                  </a:lnTo>
                  <a:lnTo>
                    <a:pt x="0" y="126"/>
                  </a:lnTo>
                  <a:lnTo>
                    <a:pt x="0" y="111"/>
                  </a:lnTo>
                  <a:lnTo>
                    <a:pt x="3" y="100"/>
                  </a:lnTo>
                  <a:lnTo>
                    <a:pt x="8" y="88"/>
                  </a:lnTo>
                  <a:lnTo>
                    <a:pt x="15" y="80"/>
                  </a:lnTo>
                  <a:lnTo>
                    <a:pt x="24" y="76"/>
                  </a:lnTo>
                  <a:lnTo>
                    <a:pt x="34" y="75"/>
                  </a:lnTo>
                  <a:lnTo>
                    <a:pt x="47" y="78"/>
                  </a:lnTo>
                  <a:lnTo>
                    <a:pt x="63" y="86"/>
                  </a:lnTo>
                  <a:lnTo>
                    <a:pt x="72" y="89"/>
                  </a:lnTo>
                  <a:lnTo>
                    <a:pt x="76" y="89"/>
                  </a:lnTo>
                  <a:lnTo>
                    <a:pt x="77" y="84"/>
                  </a:lnTo>
                  <a:lnTo>
                    <a:pt x="77" y="80"/>
                  </a:lnTo>
                  <a:lnTo>
                    <a:pt x="72" y="75"/>
                  </a:lnTo>
                  <a:lnTo>
                    <a:pt x="60" y="65"/>
                  </a:lnTo>
                  <a:lnTo>
                    <a:pt x="55" y="55"/>
                  </a:lnTo>
                  <a:lnTo>
                    <a:pt x="51" y="46"/>
                  </a:lnTo>
                  <a:lnTo>
                    <a:pt x="50" y="35"/>
                  </a:lnTo>
                  <a:lnTo>
                    <a:pt x="54" y="19"/>
                  </a:lnTo>
                  <a:lnTo>
                    <a:pt x="60" y="11"/>
                  </a:lnTo>
                  <a:lnTo>
                    <a:pt x="65" y="6"/>
                  </a:lnTo>
                  <a:lnTo>
                    <a:pt x="75" y="1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101" y="3"/>
                  </a:lnTo>
                  <a:lnTo>
                    <a:pt x="110" y="6"/>
                  </a:lnTo>
                  <a:lnTo>
                    <a:pt x="116" y="11"/>
                  </a:lnTo>
                  <a:lnTo>
                    <a:pt x="123" y="23"/>
                  </a:lnTo>
                  <a:lnTo>
                    <a:pt x="125" y="33"/>
                  </a:lnTo>
                  <a:lnTo>
                    <a:pt x="125" y="42"/>
                  </a:lnTo>
                  <a:lnTo>
                    <a:pt x="124" y="45"/>
                  </a:lnTo>
                  <a:lnTo>
                    <a:pt x="122" y="52"/>
                  </a:lnTo>
                  <a:lnTo>
                    <a:pt x="119" y="58"/>
                  </a:lnTo>
                  <a:lnTo>
                    <a:pt x="116" y="63"/>
                  </a:lnTo>
                  <a:lnTo>
                    <a:pt x="113" y="67"/>
                  </a:lnTo>
                  <a:lnTo>
                    <a:pt x="107" y="72"/>
                  </a:lnTo>
                  <a:lnTo>
                    <a:pt x="103" y="75"/>
                  </a:lnTo>
                  <a:lnTo>
                    <a:pt x="99" y="79"/>
                  </a:lnTo>
                  <a:lnTo>
                    <a:pt x="98" y="84"/>
                  </a:lnTo>
                  <a:lnTo>
                    <a:pt x="98" y="88"/>
                  </a:lnTo>
                  <a:lnTo>
                    <a:pt x="103" y="90"/>
                  </a:lnTo>
                  <a:lnTo>
                    <a:pt x="105" y="89"/>
                  </a:lnTo>
                  <a:lnTo>
                    <a:pt x="111" y="86"/>
                  </a:lnTo>
                  <a:lnTo>
                    <a:pt x="116" y="84"/>
                  </a:lnTo>
                  <a:lnTo>
                    <a:pt x="121" y="80"/>
                  </a:lnTo>
                  <a:lnTo>
                    <a:pt x="133" y="77"/>
                  </a:lnTo>
                  <a:lnTo>
                    <a:pt x="146" y="75"/>
                  </a:lnTo>
                  <a:lnTo>
                    <a:pt x="151" y="76"/>
                  </a:lnTo>
                  <a:lnTo>
                    <a:pt x="158" y="79"/>
                  </a:lnTo>
                  <a:lnTo>
                    <a:pt x="161" y="81"/>
                  </a:lnTo>
                  <a:lnTo>
                    <a:pt x="169" y="91"/>
                  </a:lnTo>
                  <a:lnTo>
                    <a:pt x="173" y="100"/>
                  </a:lnTo>
                  <a:lnTo>
                    <a:pt x="174" y="108"/>
                  </a:lnTo>
                  <a:lnTo>
                    <a:pt x="175" y="119"/>
                  </a:lnTo>
                  <a:lnTo>
                    <a:pt x="174" y="128"/>
                  </a:lnTo>
                  <a:lnTo>
                    <a:pt x="173" y="134"/>
                  </a:lnTo>
                  <a:lnTo>
                    <a:pt x="170" y="141"/>
                  </a:lnTo>
                  <a:lnTo>
                    <a:pt x="170" y="139"/>
                  </a:lnTo>
                  <a:lnTo>
                    <a:pt x="173" y="135"/>
                  </a:lnTo>
                  <a:lnTo>
                    <a:pt x="168" y="143"/>
                  </a:lnTo>
                  <a:lnTo>
                    <a:pt x="161" y="152"/>
                  </a:lnTo>
                  <a:lnTo>
                    <a:pt x="148" y="157"/>
                  </a:lnTo>
                  <a:lnTo>
                    <a:pt x="139" y="157"/>
                  </a:lnTo>
                  <a:lnTo>
                    <a:pt x="128" y="153"/>
                  </a:lnTo>
                  <a:lnTo>
                    <a:pt x="117" y="145"/>
                  </a:lnTo>
                  <a:lnTo>
                    <a:pt x="109" y="136"/>
                  </a:lnTo>
                  <a:lnTo>
                    <a:pt x="104" y="131"/>
                  </a:lnTo>
                  <a:lnTo>
                    <a:pt x="99" y="130"/>
                  </a:lnTo>
                  <a:lnTo>
                    <a:pt x="96" y="133"/>
                  </a:lnTo>
                  <a:lnTo>
                    <a:pt x="96" y="143"/>
                  </a:lnTo>
                  <a:lnTo>
                    <a:pt x="96" y="153"/>
                  </a:lnTo>
                  <a:lnTo>
                    <a:pt x="96" y="160"/>
                  </a:lnTo>
                  <a:lnTo>
                    <a:pt x="98" y="167"/>
                  </a:lnTo>
                  <a:lnTo>
                    <a:pt x="99" y="173"/>
                  </a:lnTo>
                  <a:lnTo>
                    <a:pt x="103" y="179"/>
                  </a:lnTo>
                  <a:lnTo>
                    <a:pt x="106" y="183"/>
                  </a:lnTo>
                  <a:lnTo>
                    <a:pt x="68" y="183"/>
                  </a:lnTo>
                </a:path>
              </a:pathLst>
            </a:custGeom>
            <a:solidFill>
              <a:srgbClr val="0CB303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113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4526263" y="3930393"/>
            <a:ext cx="4048570" cy="3429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1790700" algn="l"/>
                <a:tab pos="5038725" algn="r"/>
              </a:tabLst>
            </a:pPr>
            <a:r>
              <a:rPr lang="en-US" sz="2400" dirty="0" smtClean="0"/>
              <a:t> 6-10 hcp         </a:t>
            </a:r>
            <a:r>
              <a:rPr lang="en-US" sz="2400" dirty="0" smtClean="0">
                <a:solidFill>
                  <a:srgbClr val="CC6600"/>
                </a:solidFill>
              </a:rPr>
              <a:t>Game invitation</a:t>
            </a:r>
          </a:p>
        </p:txBody>
      </p:sp>
      <p:grpSp>
        <p:nvGrpSpPr>
          <p:cNvPr id="67" name="Grupp 66"/>
          <p:cNvGrpSpPr/>
          <p:nvPr/>
        </p:nvGrpSpPr>
        <p:grpSpPr>
          <a:xfrm>
            <a:off x="3436482" y="3885797"/>
            <a:ext cx="770711" cy="432092"/>
            <a:chOff x="3222169" y="2756459"/>
            <a:chExt cx="770711" cy="432092"/>
          </a:xfrm>
        </p:grpSpPr>
        <p:sp>
          <p:nvSpPr>
            <p:cNvPr id="77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3222169" y="2756459"/>
              <a:ext cx="770711" cy="432092"/>
            </a:xfrm>
            <a:prstGeom prst="roundRect">
              <a:avLst/>
            </a:prstGeom>
            <a:ln w="38100">
              <a:solidFill>
                <a:srgbClr val="FF9933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CC6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CC6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8" name="Freeform 22">
              <a:extLst>
                <a:ext uri="{FF2B5EF4-FFF2-40B4-BE49-F238E27FC236}">
                  <a16:creationId xmlns:a16="http://schemas.microsoft.com/office/drawing/2014/main" id="{ADD459F6-EFDB-4E0C-958A-04E3C3503EA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3609141" y="2862526"/>
              <a:ext cx="230158" cy="221978"/>
            </a:xfrm>
            <a:custGeom>
              <a:avLst/>
              <a:gdLst>
                <a:gd name="T0" fmla="*/ 2147483646 w 169"/>
                <a:gd name="T1" fmla="*/ 2147483646 h 183"/>
                <a:gd name="T2" fmla="*/ 2147483646 w 169"/>
                <a:gd name="T3" fmla="*/ 2147483646 h 183"/>
                <a:gd name="T4" fmla="*/ 2147483646 w 169"/>
                <a:gd name="T5" fmla="*/ 2147483646 h 183"/>
                <a:gd name="T6" fmla="*/ 2147483646 w 169"/>
                <a:gd name="T7" fmla="*/ 2147483646 h 183"/>
                <a:gd name="T8" fmla="*/ 2147483646 w 169"/>
                <a:gd name="T9" fmla="*/ 0 h 183"/>
                <a:gd name="T10" fmla="*/ 2147483646 w 169"/>
                <a:gd name="T11" fmla="*/ 2147483646 h 183"/>
                <a:gd name="T12" fmla="*/ 2147483646 w 169"/>
                <a:gd name="T13" fmla="*/ 2147483646 h 183"/>
                <a:gd name="T14" fmla="*/ 2147483646 w 169"/>
                <a:gd name="T15" fmla="*/ 2147483646 h 183"/>
                <a:gd name="T16" fmla="*/ 2147483646 w 169"/>
                <a:gd name="T17" fmla="*/ 2147483646 h 183"/>
                <a:gd name="T18" fmla="*/ 2147483646 w 169"/>
                <a:gd name="T19" fmla="*/ 2147483646 h 183"/>
                <a:gd name="T20" fmla="*/ 2147483646 w 169"/>
                <a:gd name="T21" fmla="*/ 2147483646 h 183"/>
                <a:gd name="T22" fmla="*/ 2147483646 w 169"/>
                <a:gd name="T23" fmla="*/ 2147483646 h 183"/>
                <a:gd name="T24" fmla="*/ 2147483646 w 169"/>
                <a:gd name="T25" fmla="*/ 2147483646 h 183"/>
                <a:gd name="T26" fmla="*/ 2147483646 w 169"/>
                <a:gd name="T27" fmla="*/ 2147483646 h 183"/>
                <a:gd name="T28" fmla="*/ 2147483646 w 169"/>
                <a:gd name="T29" fmla="*/ 2147483646 h 183"/>
                <a:gd name="T30" fmla="*/ 2147483646 w 169"/>
                <a:gd name="T31" fmla="*/ 2147483646 h 183"/>
                <a:gd name="T32" fmla="*/ 2147483646 w 169"/>
                <a:gd name="T33" fmla="*/ 2147483646 h 183"/>
                <a:gd name="T34" fmla="*/ 2147483646 w 169"/>
                <a:gd name="T35" fmla="*/ 2147483646 h 183"/>
                <a:gd name="T36" fmla="*/ 0 w 169"/>
                <a:gd name="T37" fmla="*/ 2147483646 h 183"/>
                <a:gd name="T38" fmla="*/ 2147483646 w 169"/>
                <a:gd name="T39" fmla="*/ 2147483646 h 1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9"/>
                <a:gd name="T61" fmla="*/ 0 h 183"/>
                <a:gd name="T62" fmla="*/ 169 w 169"/>
                <a:gd name="T63" fmla="*/ 183 h 18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9" h="183">
                  <a:moveTo>
                    <a:pt x="1" y="91"/>
                  </a:moveTo>
                  <a:lnTo>
                    <a:pt x="26" y="71"/>
                  </a:lnTo>
                  <a:lnTo>
                    <a:pt x="48" y="49"/>
                  </a:lnTo>
                  <a:lnTo>
                    <a:pt x="67" y="26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101" y="26"/>
                  </a:lnTo>
                  <a:lnTo>
                    <a:pt x="120" y="50"/>
                  </a:lnTo>
                  <a:lnTo>
                    <a:pt x="143" y="71"/>
                  </a:lnTo>
                  <a:lnTo>
                    <a:pt x="168" y="91"/>
                  </a:lnTo>
                  <a:lnTo>
                    <a:pt x="167" y="91"/>
                  </a:lnTo>
                  <a:lnTo>
                    <a:pt x="142" y="111"/>
                  </a:lnTo>
                  <a:lnTo>
                    <a:pt x="120" y="133"/>
                  </a:lnTo>
                  <a:lnTo>
                    <a:pt x="100" y="156"/>
                  </a:lnTo>
                  <a:lnTo>
                    <a:pt x="83" y="182"/>
                  </a:lnTo>
                  <a:lnTo>
                    <a:pt x="66" y="157"/>
                  </a:lnTo>
                  <a:lnTo>
                    <a:pt x="47" y="133"/>
                  </a:lnTo>
                  <a:lnTo>
                    <a:pt x="24" y="111"/>
                  </a:lnTo>
                  <a:lnTo>
                    <a:pt x="0" y="91"/>
                  </a:lnTo>
                  <a:lnTo>
                    <a:pt x="1" y="9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lIns="72000"/>
            <a:lstStyle/>
            <a:p>
              <a:endParaRPr lang="en-US" dirty="0"/>
            </a:p>
          </p:txBody>
        </p:sp>
      </p:grpSp>
      <p:grpSp>
        <p:nvGrpSpPr>
          <p:cNvPr id="79" name="Grupp 78"/>
          <p:cNvGrpSpPr/>
          <p:nvPr/>
        </p:nvGrpSpPr>
        <p:grpSpPr>
          <a:xfrm>
            <a:off x="2227318" y="3890334"/>
            <a:ext cx="772422" cy="423019"/>
            <a:chOff x="4894318" y="2786697"/>
            <a:chExt cx="772422" cy="423019"/>
          </a:xfrm>
        </p:grpSpPr>
        <p:sp>
          <p:nvSpPr>
            <p:cNvPr id="80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4894318" y="2786697"/>
              <a:ext cx="772422" cy="423019"/>
            </a:xfrm>
            <a:prstGeom prst="roundRect">
              <a:avLst/>
            </a:prstGeom>
            <a:ln w="38100">
              <a:solidFill>
                <a:srgbClr val="FF9933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3A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03A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81" name="Freeform 23" descr="90 %">
              <a:extLst>
                <a:ext uri="{FF2B5EF4-FFF2-40B4-BE49-F238E27FC236}">
                  <a16:creationId xmlns:a16="http://schemas.microsoft.com/office/drawing/2014/main" id="{335CBF56-C075-49AB-89C4-5C21B2549EFB}"/>
                </a:ext>
              </a:extLst>
            </p:cNvPr>
            <p:cNvSpPr>
              <a:spLocks/>
            </p:cNvSpPr>
            <p:nvPr/>
          </p:nvSpPr>
          <p:spPr bwMode="ltGray">
            <a:xfrm>
              <a:off x="5283677" y="2889866"/>
              <a:ext cx="240239" cy="222937"/>
            </a:xfrm>
            <a:custGeom>
              <a:avLst/>
              <a:gdLst>
                <a:gd name="T0" fmla="*/ 2147483647 w 176"/>
                <a:gd name="T1" fmla="*/ 2147483647 h 184"/>
                <a:gd name="T2" fmla="*/ 2147483647 w 176"/>
                <a:gd name="T3" fmla="*/ 2147483647 h 184"/>
                <a:gd name="T4" fmla="*/ 2147483647 w 176"/>
                <a:gd name="T5" fmla="*/ 2147483647 h 184"/>
                <a:gd name="T6" fmla="*/ 2147483647 w 176"/>
                <a:gd name="T7" fmla="*/ 2147483647 h 184"/>
                <a:gd name="T8" fmla="*/ 2147483647 w 176"/>
                <a:gd name="T9" fmla="*/ 2147483647 h 184"/>
                <a:gd name="T10" fmla="*/ 2147483647 w 176"/>
                <a:gd name="T11" fmla="*/ 2147483647 h 184"/>
                <a:gd name="T12" fmla="*/ 2147483647 w 176"/>
                <a:gd name="T13" fmla="*/ 2147483647 h 184"/>
                <a:gd name="T14" fmla="*/ 2147483647 w 176"/>
                <a:gd name="T15" fmla="*/ 2147483647 h 184"/>
                <a:gd name="T16" fmla="*/ 0 w 176"/>
                <a:gd name="T17" fmla="*/ 2147483647 h 184"/>
                <a:gd name="T18" fmla="*/ 2147483647 w 176"/>
                <a:gd name="T19" fmla="*/ 2147483647 h 184"/>
                <a:gd name="T20" fmla="*/ 2147483647 w 176"/>
                <a:gd name="T21" fmla="*/ 2147483647 h 184"/>
                <a:gd name="T22" fmla="*/ 2147483647 w 176"/>
                <a:gd name="T23" fmla="*/ 2147483647 h 184"/>
                <a:gd name="T24" fmla="*/ 2147483647 w 176"/>
                <a:gd name="T25" fmla="*/ 2147483647 h 184"/>
                <a:gd name="T26" fmla="*/ 2147483647 w 176"/>
                <a:gd name="T27" fmla="*/ 2147483647 h 184"/>
                <a:gd name="T28" fmla="*/ 2147483647 w 176"/>
                <a:gd name="T29" fmla="*/ 2147483647 h 184"/>
                <a:gd name="T30" fmla="*/ 2147483647 w 176"/>
                <a:gd name="T31" fmla="*/ 2147483647 h 184"/>
                <a:gd name="T32" fmla="*/ 2147483647 w 176"/>
                <a:gd name="T33" fmla="*/ 2147483647 h 184"/>
                <a:gd name="T34" fmla="*/ 2147483647 w 176"/>
                <a:gd name="T35" fmla="*/ 2147483647 h 184"/>
                <a:gd name="T36" fmla="*/ 2147483647 w 176"/>
                <a:gd name="T37" fmla="*/ 2147483647 h 184"/>
                <a:gd name="T38" fmla="*/ 2147483647 w 176"/>
                <a:gd name="T39" fmla="*/ 0 h 184"/>
                <a:gd name="T40" fmla="*/ 2147483647 w 176"/>
                <a:gd name="T41" fmla="*/ 0 h 184"/>
                <a:gd name="T42" fmla="*/ 2147483647 w 176"/>
                <a:gd name="T43" fmla="*/ 2147483647 h 184"/>
                <a:gd name="T44" fmla="*/ 2147483647 w 176"/>
                <a:gd name="T45" fmla="*/ 2147483647 h 184"/>
                <a:gd name="T46" fmla="*/ 2147483647 w 176"/>
                <a:gd name="T47" fmla="*/ 2147483647 h 184"/>
                <a:gd name="T48" fmla="*/ 2147483647 w 176"/>
                <a:gd name="T49" fmla="*/ 2147483647 h 184"/>
                <a:gd name="T50" fmla="*/ 2147483647 w 176"/>
                <a:gd name="T51" fmla="*/ 2147483647 h 184"/>
                <a:gd name="T52" fmla="*/ 2147483647 w 176"/>
                <a:gd name="T53" fmla="*/ 2147483647 h 184"/>
                <a:gd name="T54" fmla="*/ 2147483647 w 176"/>
                <a:gd name="T55" fmla="*/ 2147483647 h 184"/>
                <a:gd name="T56" fmla="*/ 2147483647 w 176"/>
                <a:gd name="T57" fmla="*/ 2147483647 h 184"/>
                <a:gd name="T58" fmla="*/ 2147483647 w 176"/>
                <a:gd name="T59" fmla="*/ 2147483647 h 184"/>
                <a:gd name="T60" fmla="*/ 2147483647 w 176"/>
                <a:gd name="T61" fmla="*/ 2147483647 h 184"/>
                <a:gd name="T62" fmla="*/ 2147483647 w 176"/>
                <a:gd name="T63" fmla="*/ 2147483647 h 184"/>
                <a:gd name="T64" fmla="*/ 2147483647 w 176"/>
                <a:gd name="T65" fmla="*/ 2147483647 h 184"/>
                <a:gd name="T66" fmla="*/ 2147483647 w 176"/>
                <a:gd name="T67" fmla="*/ 2147483647 h 184"/>
                <a:gd name="T68" fmla="*/ 2147483647 w 176"/>
                <a:gd name="T69" fmla="*/ 2147483647 h 184"/>
                <a:gd name="T70" fmla="*/ 2147483647 w 176"/>
                <a:gd name="T71" fmla="*/ 2147483647 h 184"/>
                <a:gd name="T72" fmla="*/ 2147483647 w 176"/>
                <a:gd name="T73" fmla="*/ 2147483647 h 184"/>
                <a:gd name="T74" fmla="*/ 2147483647 w 176"/>
                <a:gd name="T75" fmla="*/ 2147483647 h 184"/>
                <a:gd name="T76" fmla="*/ 2147483647 w 176"/>
                <a:gd name="T77" fmla="*/ 2147483647 h 184"/>
                <a:gd name="T78" fmla="*/ 2147483647 w 176"/>
                <a:gd name="T79" fmla="*/ 2147483647 h 184"/>
                <a:gd name="T80" fmla="*/ 2147483647 w 176"/>
                <a:gd name="T81" fmla="*/ 2147483647 h 184"/>
                <a:gd name="T82" fmla="*/ 2147483647 w 176"/>
                <a:gd name="T83" fmla="*/ 2147483647 h 184"/>
                <a:gd name="T84" fmla="*/ 2147483647 w 176"/>
                <a:gd name="T85" fmla="*/ 2147483647 h 184"/>
                <a:gd name="T86" fmla="*/ 2147483647 w 176"/>
                <a:gd name="T87" fmla="*/ 2147483647 h 184"/>
                <a:gd name="T88" fmla="*/ 2147483647 w 176"/>
                <a:gd name="T89" fmla="*/ 2147483647 h 184"/>
                <a:gd name="T90" fmla="*/ 2147483647 w 176"/>
                <a:gd name="T91" fmla="*/ 2147483647 h 184"/>
                <a:gd name="T92" fmla="*/ 2147483647 w 176"/>
                <a:gd name="T93" fmla="*/ 2147483647 h 1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76"/>
                <a:gd name="T142" fmla="*/ 0 h 184"/>
                <a:gd name="T143" fmla="*/ 176 w 176"/>
                <a:gd name="T144" fmla="*/ 184 h 18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76" h="184">
                  <a:moveTo>
                    <a:pt x="68" y="183"/>
                  </a:moveTo>
                  <a:lnTo>
                    <a:pt x="71" y="179"/>
                  </a:lnTo>
                  <a:lnTo>
                    <a:pt x="75" y="173"/>
                  </a:lnTo>
                  <a:lnTo>
                    <a:pt x="79" y="161"/>
                  </a:lnTo>
                  <a:lnTo>
                    <a:pt x="79" y="157"/>
                  </a:lnTo>
                  <a:lnTo>
                    <a:pt x="79" y="154"/>
                  </a:lnTo>
                  <a:lnTo>
                    <a:pt x="79" y="136"/>
                  </a:lnTo>
                  <a:lnTo>
                    <a:pt x="77" y="131"/>
                  </a:lnTo>
                  <a:lnTo>
                    <a:pt x="75" y="130"/>
                  </a:lnTo>
                  <a:lnTo>
                    <a:pt x="70" y="131"/>
                  </a:lnTo>
                  <a:lnTo>
                    <a:pt x="61" y="142"/>
                  </a:lnTo>
                  <a:lnTo>
                    <a:pt x="53" y="150"/>
                  </a:lnTo>
                  <a:lnTo>
                    <a:pt x="44" y="155"/>
                  </a:lnTo>
                  <a:lnTo>
                    <a:pt x="27" y="157"/>
                  </a:lnTo>
                  <a:lnTo>
                    <a:pt x="14" y="152"/>
                  </a:lnTo>
                  <a:lnTo>
                    <a:pt x="7" y="144"/>
                  </a:lnTo>
                  <a:lnTo>
                    <a:pt x="3" y="138"/>
                  </a:lnTo>
                  <a:lnTo>
                    <a:pt x="0" y="126"/>
                  </a:lnTo>
                  <a:lnTo>
                    <a:pt x="0" y="111"/>
                  </a:lnTo>
                  <a:lnTo>
                    <a:pt x="3" y="100"/>
                  </a:lnTo>
                  <a:lnTo>
                    <a:pt x="8" y="88"/>
                  </a:lnTo>
                  <a:lnTo>
                    <a:pt x="15" y="80"/>
                  </a:lnTo>
                  <a:lnTo>
                    <a:pt x="24" y="76"/>
                  </a:lnTo>
                  <a:lnTo>
                    <a:pt x="34" y="75"/>
                  </a:lnTo>
                  <a:lnTo>
                    <a:pt x="47" y="78"/>
                  </a:lnTo>
                  <a:lnTo>
                    <a:pt x="63" y="86"/>
                  </a:lnTo>
                  <a:lnTo>
                    <a:pt x="72" y="89"/>
                  </a:lnTo>
                  <a:lnTo>
                    <a:pt x="76" y="89"/>
                  </a:lnTo>
                  <a:lnTo>
                    <a:pt x="77" y="84"/>
                  </a:lnTo>
                  <a:lnTo>
                    <a:pt x="77" y="80"/>
                  </a:lnTo>
                  <a:lnTo>
                    <a:pt x="72" y="75"/>
                  </a:lnTo>
                  <a:lnTo>
                    <a:pt x="60" y="65"/>
                  </a:lnTo>
                  <a:lnTo>
                    <a:pt x="55" y="55"/>
                  </a:lnTo>
                  <a:lnTo>
                    <a:pt x="51" y="46"/>
                  </a:lnTo>
                  <a:lnTo>
                    <a:pt x="50" y="35"/>
                  </a:lnTo>
                  <a:lnTo>
                    <a:pt x="54" y="19"/>
                  </a:lnTo>
                  <a:lnTo>
                    <a:pt x="60" y="11"/>
                  </a:lnTo>
                  <a:lnTo>
                    <a:pt x="65" y="6"/>
                  </a:lnTo>
                  <a:lnTo>
                    <a:pt x="75" y="1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101" y="3"/>
                  </a:lnTo>
                  <a:lnTo>
                    <a:pt x="110" y="6"/>
                  </a:lnTo>
                  <a:lnTo>
                    <a:pt x="116" y="11"/>
                  </a:lnTo>
                  <a:lnTo>
                    <a:pt x="123" y="23"/>
                  </a:lnTo>
                  <a:lnTo>
                    <a:pt x="125" y="33"/>
                  </a:lnTo>
                  <a:lnTo>
                    <a:pt x="125" y="42"/>
                  </a:lnTo>
                  <a:lnTo>
                    <a:pt x="124" y="45"/>
                  </a:lnTo>
                  <a:lnTo>
                    <a:pt x="122" y="52"/>
                  </a:lnTo>
                  <a:lnTo>
                    <a:pt x="119" y="58"/>
                  </a:lnTo>
                  <a:lnTo>
                    <a:pt x="116" y="63"/>
                  </a:lnTo>
                  <a:lnTo>
                    <a:pt x="113" y="67"/>
                  </a:lnTo>
                  <a:lnTo>
                    <a:pt x="107" y="72"/>
                  </a:lnTo>
                  <a:lnTo>
                    <a:pt x="103" y="75"/>
                  </a:lnTo>
                  <a:lnTo>
                    <a:pt x="99" y="79"/>
                  </a:lnTo>
                  <a:lnTo>
                    <a:pt x="98" y="84"/>
                  </a:lnTo>
                  <a:lnTo>
                    <a:pt x="98" y="88"/>
                  </a:lnTo>
                  <a:lnTo>
                    <a:pt x="103" y="90"/>
                  </a:lnTo>
                  <a:lnTo>
                    <a:pt x="105" y="89"/>
                  </a:lnTo>
                  <a:lnTo>
                    <a:pt x="111" y="86"/>
                  </a:lnTo>
                  <a:lnTo>
                    <a:pt x="116" y="84"/>
                  </a:lnTo>
                  <a:lnTo>
                    <a:pt x="121" y="80"/>
                  </a:lnTo>
                  <a:lnTo>
                    <a:pt x="133" y="77"/>
                  </a:lnTo>
                  <a:lnTo>
                    <a:pt x="146" y="75"/>
                  </a:lnTo>
                  <a:lnTo>
                    <a:pt x="151" y="76"/>
                  </a:lnTo>
                  <a:lnTo>
                    <a:pt x="158" y="79"/>
                  </a:lnTo>
                  <a:lnTo>
                    <a:pt x="161" y="81"/>
                  </a:lnTo>
                  <a:lnTo>
                    <a:pt x="169" y="91"/>
                  </a:lnTo>
                  <a:lnTo>
                    <a:pt x="173" y="100"/>
                  </a:lnTo>
                  <a:lnTo>
                    <a:pt x="174" y="108"/>
                  </a:lnTo>
                  <a:lnTo>
                    <a:pt x="175" y="119"/>
                  </a:lnTo>
                  <a:lnTo>
                    <a:pt x="174" y="128"/>
                  </a:lnTo>
                  <a:lnTo>
                    <a:pt x="173" y="134"/>
                  </a:lnTo>
                  <a:lnTo>
                    <a:pt x="170" y="141"/>
                  </a:lnTo>
                  <a:lnTo>
                    <a:pt x="170" y="139"/>
                  </a:lnTo>
                  <a:lnTo>
                    <a:pt x="173" y="135"/>
                  </a:lnTo>
                  <a:lnTo>
                    <a:pt x="168" y="143"/>
                  </a:lnTo>
                  <a:lnTo>
                    <a:pt x="161" y="152"/>
                  </a:lnTo>
                  <a:lnTo>
                    <a:pt x="148" y="157"/>
                  </a:lnTo>
                  <a:lnTo>
                    <a:pt x="139" y="157"/>
                  </a:lnTo>
                  <a:lnTo>
                    <a:pt x="128" y="153"/>
                  </a:lnTo>
                  <a:lnTo>
                    <a:pt x="117" y="145"/>
                  </a:lnTo>
                  <a:lnTo>
                    <a:pt x="109" y="136"/>
                  </a:lnTo>
                  <a:lnTo>
                    <a:pt x="104" y="131"/>
                  </a:lnTo>
                  <a:lnTo>
                    <a:pt x="99" y="130"/>
                  </a:lnTo>
                  <a:lnTo>
                    <a:pt x="96" y="133"/>
                  </a:lnTo>
                  <a:lnTo>
                    <a:pt x="96" y="143"/>
                  </a:lnTo>
                  <a:lnTo>
                    <a:pt x="96" y="153"/>
                  </a:lnTo>
                  <a:lnTo>
                    <a:pt x="96" y="160"/>
                  </a:lnTo>
                  <a:lnTo>
                    <a:pt x="98" y="167"/>
                  </a:lnTo>
                  <a:lnTo>
                    <a:pt x="99" y="173"/>
                  </a:lnTo>
                  <a:lnTo>
                    <a:pt x="103" y="179"/>
                  </a:lnTo>
                  <a:lnTo>
                    <a:pt x="106" y="183"/>
                  </a:lnTo>
                  <a:lnTo>
                    <a:pt x="68" y="183"/>
                  </a:lnTo>
                </a:path>
              </a:pathLst>
            </a:custGeom>
            <a:solidFill>
              <a:srgbClr val="0CB303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68175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2" grpId="0"/>
      <p:bldP spid="106" grpId="0" animBg="1"/>
      <p:bldP spid="73" grpId="0" animBg="1"/>
      <p:bldP spid="75" grpId="0"/>
      <p:bldP spid="117" grpId="0"/>
      <p:bldP spid="116" grpId="0"/>
      <p:bldP spid="1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ubrik 1">
            <a:extLst>
              <a:ext uri="{FF2B5EF4-FFF2-40B4-BE49-F238E27FC236}">
                <a16:creationId xmlns:a16="http://schemas.microsoft.com/office/drawing/2014/main" id="{D456DC99-E85C-45B2-8096-A9A47DCB6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236" y="246571"/>
            <a:ext cx="9201052" cy="76677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 of Color in the Presentation</a:t>
            </a:r>
            <a:endParaRPr lang="en-US" sz="3600" dirty="0"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6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525280" y="882640"/>
            <a:ext cx="6913745" cy="10509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dirty="0" smtClean="0"/>
              <a:t>Bids are shown in different colors depending on what they mean.</a:t>
            </a:r>
          </a:p>
        </p:txBody>
      </p:sp>
      <p:grpSp>
        <p:nvGrpSpPr>
          <p:cNvPr id="54" name="Grupp 53"/>
          <p:cNvGrpSpPr/>
          <p:nvPr/>
        </p:nvGrpSpPr>
        <p:grpSpPr>
          <a:xfrm>
            <a:off x="807193" y="2495479"/>
            <a:ext cx="5050681" cy="601047"/>
            <a:chOff x="807193" y="2495479"/>
            <a:chExt cx="5050681" cy="601047"/>
          </a:xfrm>
        </p:grpSpPr>
        <p:grpSp>
          <p:nvGrpSpPr>
            <p:cNvPr id="24" name="Grupp 23"/>
            <p:cNvGrpSpPr/>
            <p:nvPr/>
          </p:nvGrpSpPr>
          <p:grpSpPr>
            <a:xfrm>
              <a:off x="807193" y="2495479"/>
              <a:ext cx="1054360" cy="582385"/>
              <a:chOff x="6167534" y="2752654"/>
              <a:chExt cx="1054360" cy="582385"/>
            </a:xfrm>
          </p:grpSpPr>
          <p:sp>
            <p:nvSpPr>
              <p:cNvPr id="25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6167534" y="2752654"/>
                <a:ext cx="1054360" cy="582385"/>
              </a:xfrm>
              <a:prstGeom prst="roundRect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tIns="72000" rtlCol="0" anchor="ctr"/>
              <a:lstStyle/>
              <a:p>
                <a:pPr marL="93663"/>
                <a:r>
                  <a:rPr lang="sv-SE" sz="3400" b="1" dirty="0">
                    <a:solidFill>
                      <a:srgbClr val="002060"/>
                    </a:solidFill>
                    <a:latin typeface="Arial Black" panose="020B0A04020102020204" pitchFamily="34" charset="0"/>
                  </a:rPr>
                  <a:t>4</a:t>
                </a:r>
              </a:p>
            </p:txBody>
          </p:sp>
          <p:sp>
            <p:nvSpPr>
              <p:cNvPr id="26" name="Freeform 20" descr="90 %">
                <a:extLst>
                  <a:ext uri="{FF2B5EF4-FFF2-40B4-BE49-F238E27FC236}">
                    <a16:creationId xmlns:a16="http://schemas.microsoft.com/office/drawing/2014/main" id="{44F978CB-A69D-490A-B68C-EA40D3B618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5845" y="2867714"/>
                <a:ext cx="295203" cy="306874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</p:grpSp>
        <p:grpSp>
          <p:nvGrpSpPr>
            <p:cNvPr id="27" name="Grupp 26"/>
            <p:cNvGrpSpPr/>
            <p:nvPr/>
          </p:nvGrpSpPr>
          <p:grpSpPr>
            <a:xfrm>
              <a:off x="2110466" y="2514141"/>
              <a:ext cx="1054360" cy="582385"/>
              <a:chOff x="7707085" y="2771316"/>
              <a:chExt cx="1054360" cy="582385"/>
            </a:xfrm>
          </p:grpSpPr>
          <p:sp>
            <p:nvSpPr>
              <p:cNvPr id="28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7707085" y="2771316"/>
                <a:ext cx="1054360" cy="582385"/>
              </a:xfrm>
              <a:prstGeom prst="roundRect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tIns="72000" rtlCol="0" anchor="ctr"/>
              <a:lstStyle/>
              <a:p>
                <a:pPr marL="93663"/>
                <a:r>
                  <a:rPr lang="sv-SE" sz="3400" b="1" dirty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6</a:t>
                </a:r>
              </a:p>
            </p:txBody>
          </p:sp>
          <p:sp>
            <p:nvSpPr>
              <p:cNvPr id="29" name="Freeform 21">
                <a:extLst>
                  <a:ext uri="{FF2B5EF4-FFF2-40B4-BE49-F238E27FC236}">
                    <a16:creationId xmlns:a16="http://schemas.microsoft.com/office/drawing/2014/main" id="{1535FB28-4CF4-4DCF-9CB9-3BE494ED959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257428" y="2896573"/>
                <a:ext cx="304041" cy="310284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</p:grpSp>
        <p:sp>
          <p:nvSpPr>
            <p:cNvPr id="43" name="Platshållare för innehåll 4">
              <a:extLst>
                <a:ext uri="{FF2B5EF4-FFF2-40B4-BE49-F238E27FC236}">
                  <a16:creationId xmlns:a16="http://schemas.microsoft.com/office/drawing/2014/main" id="{6A070F82-0174-4400-8559-D4C5C022F3CA}"/>
                </a:ext>
              </a:extLst>
            </p:cNvPr>
            <p:cNvSpPr txBox="1">
              <a:spLocks/>
            </p:cNvSpPr>
            <p:nvPr/>
          </p:nvSpPr>
          <p:spPr>
            <a:xfrm>
              <a:off x="3323587" y="2642494"/>
              <a:ext cx="2534287" cy="34290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tabLst>
                  <a:tab pos="1881188" algn="l"/>
                </a:tabLst>
              </a:pPr>
              <a:r>
                <a:rPr lang="en-US" sz="2400" dirty="0" smtClean="0">
                  <a:solidFill>
                    <a:srgbClr val="FF0000"/>
                  </a:solidFill>
                </a:rPr>
                <a:t>Final contract</a:t>
              </a:r>
            </a:p>
          </p:txBody>
        </p:sp>
      </p:grpSp>
      <p:grpSp>
        <p:nvGrpSpPr>
          <p:cNvPr id="55" name="Grupp 54"/>
          <p:cNvGrpSpPr/>
          <p:nvPr/>
        </p:nvGrpSpPr>
        <p:grpSpPr>
          <a:xfrm>
            <a:off x="807192" y="3370225"/>
            <a:ext cx="4885685" cy="582386"/>
            <a:chOff x="807193" y="3370225"/>
            <a:chExt cx="4886328" cy="582386"/>
          </a:xfrm>
        </p:grpSpPr>
        <p:grpSp>
          <p:nvGrpSpPr>
            <p:cNvPr id="18" name="Grupp 17"/>
            <p:cNvGrpSpPr/>
            <p:nvPr/>
          </p:nvGrpSpPr>
          <p:grpSpPr>
            <a:xfrm>
              <a:off x="807193" y="3370225"/>
              <a:ext cx="1054360" cy="582385"/>
              <a:chOff x="6183083" y="1685852"/>
              <a:chExt cx="1054360" cy="582385"/>
            </a:xfrm>
          </p:grpSpPr>
          <p:sp>
            <p:nvSpPr>
              <p:cNvPr id="19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6183083" y="1685852"/>
                <a:ext cx="1054360" cy="582385"/>
              </a:xfrm>
              <a:prstGeom prst="roundRect">
                <a:avLst/>
              </a:prstGeom>
              <a:ln w="57150">
                <a:solidFill>
                  <a:srgbClr val="FF9933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tIns="72000" rtlCol="0" anchor="ctr"/>
              <a:lstStyle/>
              <a:p>
                <a:pPr marL="93663"/>
                <a:r>
                  <a:rPr lang="sv-SE" sz="3400" b="1" dirty="0">
                    <a:solidFill>
                      <a:srgbClr val="002060"/>
                    </a:solidFill>
                    <a:latin typeface="Arial Black" panose="020B0A04020102020204" pitchFamily="34" charset="0"/>
                  </a:rPr>
                  <a:t>3</a:t>
                </a:r>
              </a:p>
            </p:txBody>
          </p:sp>
          <p:sp>
            <p:nvSpPr>
              <p:cNvPr id="20" name="Freeform 20" descr="90 %">
                <a:extLst>
                  <a:ext uri="{FF2B5EF4-FFF2-40B4-BE49-F238E27FC236}">
                    <a16:creationId xmlns:a16="http://schemas.microsoft.com/office/drawing/2014/main" id="{44F978CB-A69D-490A-B68C-EA40D3B618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1394" y="1800912"/>
                <a:ext cx="295203" cy="306874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</p:grpSp>
        <p:grpSp>
          <p:nvGrpSpPr>
            <p:cNvPr id="21" name="Grupp 20"/>
            <p:cNvGrpSpPr/>
            <p:nvPr/>
          </p:nvGrpSpPr>
          <p:grpSpPr>
            <a:xfrm>
              <a:off x="2110466" y="3370226"/>
              <a:ext cx="1054360" cy="582385"/>
              <a:chOff x="7722634" y="1704514"/>
              <a:chExt cx="1054360" cy="582385"/>
            </a:xfrm>
          </p:grpSpPr>
          <p:sp>
            <p:nvSpPr>
              <p:cNvPr id="22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7722634" y="1704514"/>
                <a:ext cx="1054360" cy="582385"/>
              </a:xfrm>
              <a:prstGeom prst="roundRect">
                <a:avLst/>
              </a:prstGeom>
              <a:ln w="57150">
                <a:solidFill>
                  <a:srgbClr val="FF9933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tIns="72000" rtlCol="0" anchor="ctr"/>
              <a:lstStyle/>
              <a:p>
                <a:pPr marL="93663"/>
                <a:r>
                  <a:rPr lang="sv-SE" sz="3400" b="1" dirty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2</a:t>
                </a:r>
              </a:p>
            </p:txBody>
          </p:sp>
          <p:sp>
            <p:nvSpPr>
              <p:cNvPr id="23" name="Freeform 21">
                <a:extLst>
                  <a:ext uri="{FF2B5EF4-FFF2-40B4-BE49-F238E27FC236}">
                    <a16:creationId xmlns:a16="http://schemas.microsoft.com/office/drawing/2014/main" id="{1535FB28-4CF4-4DCF-9CB9-3BE494ED959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272977" y="1829771"/>
                <a:ext cx="304041" cy="310284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</p:grpSp>
        <p:sp>
          <p:nvSpPr>
            <p:cNvPr id="47" name="Platshållare för innehåll 4">
              <a:extLst>
                <a:ext uri="{FF2B5EF4-FFF2-40B4-BE49-F238E27FC236}">
                  <a16:creationId xmlns:a16="http://schemas.microsoft.com/office/drawing/2014/main" id="{6A070F82-0174-4400-8559-D4C5C022F3CA}"/>
                </a:ext>
              </a:extLst>
            </p:cNvPr>
            <p:cNvSpPr txBox="1">
              <a:spLocks/>
            </p:cNvSpPr>
            <p:nvPr/>
          </p:nvSpPr>
          <p:spPr>
            <a:xfrm>
              <a:off x="3323587" y="3485285"/>
              <a:ext cx="2369934" cy="33302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tabLst>
                  <a:tab pos="1881188" algn="l"/>
                </a:tabLst>
              </a:pPr>
              <a:r>
                <a:rPr lang="en-US" sz="2400" dirty="0" smtClean="0">
                  <a:solidFill>
                    <a:srgbClr val="CC6600"/>
                  </a:solidFill>
                </a:rPr>
                <a:t>Game invitation</a:t>
              </a:r>
            </a:p>
          </p:txBody>
        </p:sp>
      </p:grpSp>
      <p:grpSp>
        <p:nvGrpSpPr>
          <p:cNvPr id="56" name="Grupp 55"/>
          <p:cNvGrpSpPr/>
          <p:nvPr/>
        </p:nvGrpSpPr>
        <p:grpSpPr>
          <a:xfrm>
            <a:off x="807193" y="4218048"/>
            <a:ext cx="6479431" cy="582385"/>
            <a:chOff x="807193" y="4218048"/>
            <a:chExt cx="6479431" cy="582385"/>
          </a:xfrm>
        </p:grpSpPr>
        <p:grpSp>
          <p:nvGrpSpPr>
            <p:cNvPr id="37" name="Grupp 36"/>
            <p:cNvGrpSpPr/>
            <p:nvPr/>
          </p:nvGrpSpPr>
          <p:grpSpPr>
            <a:xfrm>
              <a:off x="2110466" y="4218048"/>
              <a:ext cx="1054360" cy="582385"/>
              <a:chOff x="3144415" y="3732372"/>
              <a:chExt cx="1054360" cy="582385"/>
            </a:xfrm>
          </p:grpSpPr>
          <p:sp>
            <p:nvSpPr>
              <p:cNvPr id="38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3144415" y="3732372"/>
                <a:ext cx="1054360" cy="582385"/>
              </a:xfrm>
              <a:prstGeom prst="roundRect">
                <a:avLst/>
              </a:prstGeom>
              <a:ln w="57150">
                <a:solidFill>
                  <a:srgbClr val="03A6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tIns="72000" rtlCol="0" anchor="ctr"/>
              <a:lstStyle/>
              <a:p>
                <a:pPr marL="93663"/>
                <a:r>
                  <a:rPr lang="sv-SE" sz="3400" b="1" dirty="0">
                    <a:solidFill>
                      <a:srgbClr val="CC6600"/>
                    </a:solidFill>
                    <a:latin typeface="Arial Black" panose="020B0A04020102020204" pitchFamily="34" charset="0"/>
                  </a:rPr>
                  <a:t>2</a:t>
                </a:r>
              </a:p>
            </p:txBody>
          </p:sp>
          <p:sp>
            <p:nvSpPr>
              <p:cNvPr id="39" name="Freeform 22">
                <a:extLst>
                  <a:ext uri="{FF2B5EF4-FFF2-40B4-BE49-F238E27FC236}">
                    <a16:creationId xmlns:a16="http://schemas.microsoft.com/office/drawing/2014/main" id="{ADD459F6-EFDB-4E0C-958A-04E3C3503EA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3714266" y="3853679"/>
                <a:ext cx="323485" cy="311988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</p:grpSp>
        <p:grpSp>
          <p:nvGrpSpPr>
            <p:cNvPr id="40" name="Grupp 39"/>
            <p:cNvGrpSpPr/>
            <p:nvPr/>
          </p:nvGrpSpPr>
          <p:grpSpPr>
            <a:xfrm>
              <a:off x="807193" y="4218048"/>
              <a:ext cx="1054360" cy="556604"/>
              <a:chOff x="4659084" y="3754145"/>
              <a:chExt cx="1054360" cy="556604"/>
            </a:xfrm>
          </p:grpSpPr>
          <p:sp>
            <p:nvSpPr>
              <p:cNvPr id="41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4659084" y="3754145"/>
                <a:ext cx="1054360" cy="556604"/>
              </a:xfrm>
              <a:prstGeom prst="roundRect">
                <a:avLst/>
              </a:prstGeom>
              <a:ln w="57150">
                <a:solidFill>
                  <a:srgbClr val="03A6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90000" tIns="72000" rtlCol="0" anchor="ctr"/>
              <a:lstStyle/>
              <a:p>
                <a:pPr marL="93663"/>
                <a:r>
                  <a:rPr lang="sv-SE" sz="3400" b="1" dirty="0">
                    <a:solidFill>
                      <a:srgbClr val="03A600"/>
                    </a:solidFill>
                    <a:latin typeface="Arial Black" panose="020B0A04020102020204" pitchFamily="34" charset="0"/>
                  </a:rPr>
                  <a:t>2</a:t>
                </a:r>
              </a:p>
            </p:txBody>
          </p:sp>
          <p:sp>
            <p:nvSpPr>
              <p:cNvPr id="42" name="Freeform 23" descr="90 %">
                <a:extLst>
                  <a:ext uri="{FF2B5EF4-FFF2-40B4-BE49-F238E27FC236}">
                    <a16:creationId xmlns:a16="http://schemas.microsoft.com/office/drawing/2014/main" id="{335CBF56-C075-49AB-89C4-5C21B2549EFB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5211002" y="3862394"/>
                <a:ext cx="337653" cy="31333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rgbClr val="0CB303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sv-SE"/>
              </a:p>
            </p:txBody>
          </p:sp>
        </p:grpSp>
        <p:sp>
          <p:nvSpPr>
            <p:cNvPr id="52" name="Platshållare för innehåll 4">
              <a:extLst>
                <a:ext uri="{FF2B5EF4-FFF2-40B4-BE49-F238E27FC236}">
                  <a16:creationId xmlns:a16="http://schemas.microsoft.com/office/drawing/2014/main" id="{6A070F82-0174-4400-8559-D4C5C022F3CA}"/>
                </a:ext>
              </a:extLst>
            </p:cNvPr>
            <p:cNvSpPr txBox="1">
              <a:spLocks/>
            </p:cNvSpPr>
            <p:nvPr/>
          </p:nvSpPr>
          <p:spPr>
            <a:xfrm>
              <a:off x="3323587" y="4332658"/>
              <a:ext cx="3963037" cy="34290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tabLst>
                  <a:tab pos="1881188" algn="l"/>
                </a:tabLst>
              </a:pPr>
              <a:r>
                <a:rPr lang="en-US" sz="2400" dirty="0" smtClean="0">
                  <a:solidFill>
                    <a:srgbClr val="03A600"/>
                  </a:solidFill>
                </a:rPr>
                <a:t>Forcing, partner must bid</a:t>
              </a:r>
            </a:p>
          </p:txBody>
        </p:sp>
      </p:grpSp>
      <p:grpSp>
        <p:nvGrpSpPr>
          <p:cNvPr id="2" name="Grupp 1"/>
          <p:cNvGrpSpPr/>
          <p:nvPr/>
        </p:nvGrpSpPr>
        <p:grpSpPr>
          <a:xfrm>
            <a:off x="799903" y="5374430"/>
            <a:ext cx="7121788" cy="746449"/>
            <a:chOff x="799903" y="5495733"/>
            <a:chExt cx="7121788" cy="746449"/>
          </a:xfrm>
        </p:grpSpPr>
        <p:grpSp>
          <p:nvGrpSpPr>
            <p:cNvPr id="12" name="Grupp 11"/>
            <p:cNvGrpSpPr/>
            <p:nvPr/>
          </p:nvGrpSpPr>
          <p:grpSpPr>
            <a:xfrm>
              <a:off x="799903" y="5588381"/>
              <a:ext cx="1054360" cy="582385"/>
              <a:chOff x="6151981" y="712359"/>
              <a:chExt cx="1054360" cy="582385"/>
            </a:xfrm>
          </p:grpSpPr>
          <p:sp>
            <p:nvSpPr>
              <p:cNvPr id="13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6151981" y="712359"/>
                <a:ext cx="1054360" cy="582385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tIns="72000" rtlCol="0" anchor="ctr"/>
              <a:lstStyle/>
              <a:p>
                <a:pPr marL="93663"/>
                <a:r>
                  <a:rPr lang="sv-SE" sz="3400" b="1" dirty="0">
                    <a:solidFill>
                      <a:srgbClr val="002060"/>
                    </a:solidFill>
                    <a:latin typeface="Arial Black" panose="020B0A04020102020204" pitchFamily="34" charset="0"/>
                  </a:rPr>
                  <a:t>1</a:t>
                </a:r>
              </a:p>
            </p:txBody>
          </p:sp>
          <p:sp>
            <p:nvSpPr>
              <p:cNvPr id="14" name="Freeform 20" descr="90 %">
                <a:extLst>
                  <a:ext uri="{FF2B5EF4-FFF2-40B4-BE49-F238E27FC236}">
                    <a16:creationId xmlns:a16="http://schemas.microsoft.com/office/drawing/2014/main" id="{44F978CB-A69D-490A-B68C-EA40D3B618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0292" y="827419"/>
                <a:ext cx="295203" cy="306874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</p:grpSp>
        <p:grpSp>
          <p:nvGrpSpPr>
            <p:cNvPr id="15" name="Grupp 14"/>
            <p:cNvGrpSpPr/>
            <p:nvPr/>
          </p:nvGrpSpPr>
          <p:grpSpPr>
            <a:xfrm>
              <a:off x="2081307" y="5579246"/>
              <a:ext cx="1054360" cy="582385"/>
              <a:chOff x="7691532" y="731021"/>
              <a:chExt cx="1054360" cy="582385"/>
            </a:xfrm>
          </p:grpSpPr>
          <p:sp>
            <p:nvSpPr>
              <p:cNvPr id="16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7691532" y="731021"/>
                <a:ext cx="1054360" cy="582385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tIns="72000" rtlCol="0" anchor="ctr"/>
              <a:lstStyle/>
              <a:p>
                <a:pPr marL="93663"/>
                <a:r>
                  <a:rPr lang="sv-SE" sz="3400" b="1" dirty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1</a:t>
                </a:r>
              </a:p>
            </p:txBody>
          </p:sp>
          <p:sp>
            <p:nvSpPr>
              <p:cNvPr id="17" name="Freeform 21">
                <a:extLst>
                  <a:ext uri="{FF2B5EF4-FFF2-40B4-BE49-F238E27FC236}">
                    <a16:creationId xmlns:a16="http://schemas.microsoft.com/office/drawing/2014/main" id="{1535FB28-4CF4-4DCF-9CB9-3BE494ED959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241875" y="856278"/>
                <a:ext cx="304041" cy="310284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</p:grpSp>
        <p:sp>
          <p:nvSpPr>
            <p:cNvPr id="53" name="Platshållare för innehåll 4">
              <a:extLst>
                <a:ext uri="{FF2B5EF4-FFF2-40B4-BE49-F238E27FC236}">
                  <a16:creationId xmlns:a16="http://schemas.microsoft.com/office/drawing/2014/main" id="{6A070F82-0174-4400-8559-D4C5C022F3CA}"/>
                </a:ext>
              </a:extLst>
            </p:cNvPr>
            <p:cNvSpPr txBox="1">
              <a:spLocks/>
            </p:cNvSpPr>
            <p:nvPr/>
          </p:nvSpPr>
          <p:spPr>
            <a:xfrm>
              <a:off x="3371213" y="5495733"/>
              <a:ext cx="4550478" cy="746449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tabLst>
                  <a:tab pos="1881188" algn="l"/>
                </a:tabLst>
              </a:pPr>
              <a:r>
                <a:rPr lang="en-US" sz="2400" dirty="0" smtClean="0">
                  <a:solidFill>
                    <a:schemeClr val="bg2">
                      <a:lumMod val="50000"/>
                    </a:schemeClr>
                  </a:solidFill>
                </a:rPr>
                <a:t>Opening bids and neutral bids</a:t>
              </a: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1129" y="1493743"/>
            <a:ext cx="2972215" cy="394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042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2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2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med rundade hörn 5"/>
          <p:cNvSpPr/>
          <p:nvPr/>
        </p:nvSpPr>
        <p:spPr>
          <a:xfrm>
            <a:off x="653143" y="2136715"/>
            <a:ext cx="3620278" cy="3526972"/>
          </a:xfrm>
          <a:prstGeom prst="roundRect">
            <a:avLst>
              <a:gd name="adj" fmla="val 2963"/>
            </a:avLst>
          </a:prstGeom>
          <a:noFill/>
          <a:ln w="57150">
            <a:solidFill>
              <a:srgbClr val="03A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7" name="Bildobjekt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707" y="3362261"/>
            <a:ext cx="887286" cy="1017912"/>
          </a:xfrm>
          <a:prstGeom prst="rect">
            <a:avLst/>
          </a:prstGeom>
        </p:spPr>
      </p:pic>
      <p:pic>
        <p:nvPicPr>
          <p:cNvPr id="8" name="Bildobjekt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31287" y="4335293"/>
            <a:ext cx="950742" cy="1631783"/>
          </a:xfrm>
          <a:prstGeom prst="rect">
            <a:avLst/>
          </a:prstGeom>
        </p:spPr>
      </p:pic>
      <p:pic>
        <p:nvPicPr>
          <p:cNvPr id="9" name="Bildobjekt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40230" y="3430684"/>
            <a:ext cx="887286" cy="1017912"/>
          </a:xfrm>
          <a:prstGeom prst="rect">
            <a:avLst/>
          </a:prstGeom>
        </p:spPr>
      </p:pic>
      <p:pic>
        <p:nvPicPr>
          <p:cNvPr id="10" name="Bildobjekt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954590" y="2166558"/>
            <a:ext cx="887286" cy="1017912"/>
          </a:xfrm>
          <a:prstGeom prst="rect">
            <a:avLst/>
          </a:prstGeom>
        </p:spPr>
      </p:pic>
      <p:sp>
        <p:nvSpPr>
          <p:cNvPr id="11" name="Rektangel med rundade hörn 10"/>
          <p:cNvSpPr/>
          <p:nvPr/>
        </p:nvSpPr>
        <p:spPr>
          <a:xfrm>
            <a:off x="5405535" y="2186478"/>
            <a:ext cx="3620278" cy="3526972"/>
          </a:xfrm>
          <a:prstGeom prst="roundRect">
            <a:avLst>
              <a:gd name="adj" fmla="val 2963"/>
            </a:avLst>
          </a:prstGeom>
          <a:noFill/>
          <a:ln w="57150">
            <a:solidFill>
              <a:srgbClr val="03A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2" name="Bildobjekt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626359" y="3353908"/>
            <a:ext cx="714135" cy="1292741"/>
          </a:xfrm>
          <a:prstGeom prst="rect">
            <a:avLst/>
          </a:prstGeom>
        </p:spPr>
      </p:pic>
      <p:pic>
        <p:nvPicPr>
          <p:cNvPr id="3" name="Bildobjekt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301" y="3374456"/>
            <a:ext cx="754754" cy="1055568"/>
          </a:xfrm>
          <a:prstGeom prst="rect">
            <a:avLst/>
          </a:prstGeom>
        </p:spPr>
      </p:pic>
      <p:pic>
        <p:nvPicPr>
          <p:cNvPr id="12" name="Bildobjekt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902924" y="2169668"/>
            <a:ext cx="887286" cy="1017912"/>
          </a:xfrm>
          <a:prstGeom prst="rect">
            <a:avLst/>
          </a:prstGeom>
        </p:spPr>
      </p:pic>
      <p:pic>
        <p:nvPicPr>
          <p:cNvPr id="13" name="Bildobjekt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30916" y="4679604"/>
            <a:ext cx="887286" cy="1017912"/>
          </a:xfrm>
          <a:prstGeom prst="rect">
            <a:avLst/>
          </a:prstGeom>
        </p:spPr>
      </p:pic>
      <p:pic>
        <p:nvPicPr>
          <p:cNvPr id="14" name="Bildobjekt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585928" y="3835011"/>
            <a:ext cx="887286" cy="1017912"/>
          </a:xfrm>
          <a:prstGeom prst="rect">
            <a:avLst/>
          </a:prstGeom>
        </p:spPr>
      </p:pic>
      <p:pic>
        <p:nvPicPr>
          <p:cNvPr id="4" name="Bildobjekt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645553" y="2229747"/>
            <a:ext cx="805369" cy="921648"/>
          </a:xfrm>
          <a:prstGeom prst="rect">
            <a:avLst/>
          </a:prstGeom>
        </p:spPr>
      </p:pic>
      <p:pic>
        <p:nvPicPr>
          <p:cNvPr id="17" name="Bildobjekt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776" y="3402571"/>
            <a:ext cx="1010814" cy="1010814"/>
          </a:xfrm>
          <a:prstGeom prst="rect">
            <a:avLst/>
          </a:prstGeom>
        </p:spPr>
      </p:pic>
      <p:pic>
        <p:nvPicPr>
          <p:cNvPr id="18" name="Bildobjekt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5797" y="3415012"/>
            <a:ext cx="1010814" cy="1010814"/>
          </a:xfrm>
          <a:prstGeom prst="rect">
            <a:avLst/>
          </a:prstGeom>
        </p:spPr>
      </p:pic>
      <p:sp>
        <p:nvSpPr>
          <p:cNvPr id="19" name="Rubrik 1">
            <a:extLst>
              <a:ext uri="{FF2B5EF4-FFF2-40B4-BE49-F238E27FC236}">
                <a16:creationId xmlns:a16="http://schemas.microsoft.com/office/drawing/2014/main" id="{D456DC99-E85C-45B2-8096-A9A47DCB6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933" y="331131"/>
            <a:ext cx="9227975" cy="76677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Now It Is Time to Bid</a:t>
            </a:r>
            <a:endParaRPr lang="en-US" dirty="0"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2553207" y="1109268"/>
            <a:ext cx="4703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The bidding ends after three passes.</a:t>
            </a:r>
            <a:endParaRPr lang="en-US" sz="2400" dirty="0"/>
          </a:p>
        </p:txBody>
      </p:sp>
      <p:pic>
        <p:nvPicPr>
          <p:cNvPr id="21" name="Bildobjekt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33" y="940336"/>
            <a:ext cx="999051" cy="1168382"/>
          </a:xfrm>
          <a:prstGeom prst="rect">
            <a:avLst/>
          </a:prstGeom>
        </p:spPr>
      </p:pic>
      <p:sp>
        <p:nvSpPr>
          <p:cNvPr id="22" name="textruta 21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91556" y="2177428"/>
            <a:ext cx="1207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Deal South</a:t>
            </a:r>
            <a:endParaRPr lang="en-US" dirty="0"/>
          </a:p>
        </p:txBody>
      </p:sp>
      <p:sp>
        <p:nvSpPr>
          <p:cNvPr id="23" name="textruta 22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443948" y="2236522"/>
            <a:ext cx="1135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Deal West</a:t>
            </a:r>
            <a:endParaRPr lang="en-US" dirty="0"/>
          </a:p>
        </p:txBody>
      </p:sp>
      <p:sp>
        <p:nvSpPr>
          <p:cNvPr id="24" name="textruta 23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1715007" y="5643168"/>
            <a:ext cx="10826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Declarer</a:t>
            </a:r>
            <a:endParaRPr lang="en-US" sz="2000" b="1" dirty="0"/>
          </a:p>
        </p:txBody>
      </p:sp>
      <p:sp>
        <p:nvSpPr>
          <p:cNvPr id="25" name="textruta 24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2000757" y="1747443"/>
            <a:ext cx="10184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Dummy</a:t>
            </a:r>
            <a:endParaRPr lang="en-US" sz="2000" b="1" dirty="0"/>
          </a:p>
        </p:txBody>
      </p:sp>
      <p:sp>
        <p:nvSpPr>
          <p:cNvPr id="26" name="textruta 25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 rot="16200000">
            <a:off x="-458089" y="3681018"/>
            <a:ext cx="18678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Opening Leader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500559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000"/>
                            </p:stCondLst>
                            <p:childTnLst>
                              <p:par>
                                <p:cTn id="8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20" grpId="0"/>
      <p:bldP spid="22" grpId="0"/>
      <p:bldP spid="23" grpId="0"/>
      <p:bldP spid="24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45" y="972854"/>
            <a:ext cx="4437920" cy="4205636"/>
          </a:xfrm>
          <a:prstGeom prst="rect">
            <a:avLst/>
          </a:prstGeom>
        </p:spPr>
      </p:pic>
      <p:sp>
        <p:nvSpPr>
          <p:cNvPr id="5" name="Rubrik 1">
            <a:extLst>
              <a:ext uri="{FF2B5EF4-FFF2-40B4-BE49-F238E27FC236}">
                <a16:creationId xmlns:a16="http://schemas.microsoft.com/office/drawing/2014/main" id="{D456DC99-E85C-45B2-8096-A9A47DCB6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612" y="275146"/>
            <a:ext cx="6584398" cy="766772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Opening One of a Suit</a:t>
            </a:r>
            <a:endParaRPr lang="en-US" sz="4000" dirty="0"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14" name="Grupp 13"/>
          <p:cNvGrpSpPr/>
          <p:nvPr/>
        </p:nvGrpSpPr>
        <p:grpSpPr>
          <a:xfrm>
            <a:off x="4201486" y="1231641"/>
            <a:ext cx="4040679" cy="771167"/>
            <a:chOff x="4375536" y="1562280"/>
            <a:chExt cx="4040679" cy="771167"/>
          </a:xfrm>
        </p:grpSpPr>
        <p:sp>
          <p:nvSpPr>
            <p:cNvPr id="67" name="Freeform 20" descr="90 %">
              <a:extLst>
                <a:ext uri="{FF2B5EF4-FFF2-40B4-BE49-F238E27FC236}">
                  <a16:creationId xmlns:a16="http://schemas.microsoft.com/office/drawing/2014/main" id="{55A7519C-006E-4430-ADCF-83BD58278E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6273" y="1847754"/>
              <a:ext cx="295203" cy="306874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4375536" y="1850653"/>
              <a:ext cx="304041" cy="310284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" name="Platshållare för innehåll 4">
              <a:extLst>
                <a:ext uri="{FF2B5EF4-FFF2-40B4-BE49-F238E27FC236}">
                  <a16:creationId xmlns:a16="http://schemas.microsoft.com/office/drawing/2014/main" id="{6A070F82-0174-4400-8559-D4C5C022F3CA}"/>
                </a:ext>
              </a:extLst>
            </p:cNvPr>
            <p:cNvSpPr txBox="1">
              <a:spLocks/>
            </p:cNvSpPr>
            <p:nvPr/>
          </p:nvSpPr>
          <p:spPr>
            <a:xfrm>
              <a:off x="4425796" y="1562280"/>
              <a:ext cx="3990419" cy="771167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dirty="0" smtClean="0"/>
                <a:t>   /      are called </a:t>
              </a:r>
              <a:r>
                <a:rPr lang="en-US" b="1" dirty="0" smtClean="0"/>
                <a:t>majors</a:t>
              </a:r>
            </a:p>
          </p:txBody>
        </p:sp>
      </p:grpSp>
      <p:grpSp>
        <p:nvGrpSpPr>
          <p:cNvPr id="8" name="Grupp 7"/>
          <p:cNvGrpSpPr/>
          <p:nvPr/>
        </p:nvGrpSpPr>
        <p:grpSpPr>
          <a:xfrm>
            <a:off x="1028310" y="5131837"/>
            <a:ext cx="8342297" cy="342989"/>
            <a:chOff x="1028310" y="4995656"/>
            <a:chExt cx="8342297" cy="479410"/>
          </a:xfrm>
        </p:grpSpPr>
        <p:sp>
          <p:nvSpPr>
            <p:cNvPr id="70" name="Platshållare för innehåll 4">
              <a:extLst>
                <a:ext uri="{FF2B5EF4-FFF2-40B4-BE49-F238E27FC236}">
                  <a16:creationId xmlns:a16="http://schemas.microsoft.com/office/drawing/2014/main" id="{6A070F82-0174-4400-8559-D4C5C022F3CA}"/>
                </a:ext>
              </a:extLst>
            </p:cNvPr>
            <p:cNvSpPr txBox="1">
              <a:spLocks/>
            </p:cNvSpPr>
            <p:nvPr/>
          </p:nvSpPr>
          <p:spPr>
            <a:xfrm>
              <a:off x="1028310" y="4995656"/>
              <a:ext cx="2046839" cy="4697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2000" b="1" dirty="0" smtClean="0"/>
                <a:t>Opening bids</a:t>
              </a:r>
            </a:p>
          </p:txBody>
        </p:sp>
        <p:sp>
          <p:nvSpPr>
            <p:cNvPr id="87" name="Platshållare för innehåll 4">
              <a:extLst>
                <a:ext uri="{FF2B5EF4-FFF2-40B4-BE49-F238E27FC236}">
                  <a16:creationId xmlns:a16="http://schemas.microsoft.com/office/drawing/2014/main" id="{6A070F82-0174-4400-8559-D4C5C022F3CA}"/>
                </a:ext>
              </a:extLst>
            </p:cNvPr>
            <p:cNvSpPr txBox="1">
              <a:spLocks/>
            </p:cNvSpPr>
            <p:nvPr/>
          </p:nvSpPr>
          <p:spPr>
            <a:xfrm>
              <a:off x="3489117" y="5039619"/>
              <a:ext cx="1977113" cy="434607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2000" b="1" dirty="0" smtClean="0"/>
                <a:t>Number of cards</a:t>
              </a:r>
            </a:p>
          </p:txBody>
        </p:sp>
        <p:sp>
          <p:nvSpPr>
            <p:cNvPr id="88" name="Platshållare för innehåll 4">
              <a:extLst>
                <a:ext uri="{FF2B5EF4-FFF2-40B4-BE49-F238E27FC236}">
                  <a16:creationId xmlns:a16="http://schemas.microsoft.com/office/drawing/2014/main" id="{6A070F82-0174-4400-8559-D4C5C022F3CA}"/>
                </a:ext>
              </a:extLst>
            </p:cNvPr>
            <p:cNvSpPr txBox="1">
              <a:spLocks/>
            </p:cNvSpPr>
            <p:nvPr/>
          </p:nvSpPr>
          <p:spPr>
            <a:xfrm>
              <a:off x="6551147" y="5031665"/>
              <a:ext cx="2819460" cy="44340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2000" b="1" dirty="0" smtClean="0"/>
                <a:t>High-Card Points</a:t>
              </a:r>
            </a:p>
          </p:txBody>
        </p:sp>
      </p:grpSp>
      <p:sp>
        <p:nvSpPr>
          <p:cNvPr id="32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4865871" y="3981049"/>
            <a:ext cx="4179806" cy="8487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smtClean="0"/>
              <a:t>Open the </a:t>
            </a:r>
            <a:r>
              <a:rPr lang="en-US" b="1" dirty="0" smtClean="0"/>
              <a:t>longest</a:t>
            </a:r>
            <a:r>
              <a:rPr lang="en-US" dirty="0" smtClean="0"/>
              <a:t> suit with at least on five-card suit. </a:t>
            </a:r>
          </a:p>
        </p:txBody>
      </p:sp>
      <p:cxnSp>
        <p:nvCxnSpPr>
          <p:cNvPr id="41" name="Rak 40"/>
          <p:cNvCxnSpPr/>
          <p:nvPr/>
        </p:nvCxnSpPr>
        <p:spPr>
          <a:xfrm>
            <a:off x="599553" y="6235723"/>
            <a:ext cx="8938726" cy="9331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Rak 53"/>
          <p:cNvCxnSpPr/>
          <p:nvPr/>
        </p:nvCxnSpPr>
        <p:spPr>
          <a:xfrm>
            <a:off x="621321" y="5498604"/>
            <a:ext cx="8938726" cy="9331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p 1"/>
          <p:cNvGrpSpPr/>
          <p:nvPr/>
        </p:nvGrpSpPr>
        <p:grpSpPr>
          <a:xfrm>
            <a:off x="945500" y="5674315"/>
            <a:ext cx="7829820" cy="423021"/>
            <a:chOff x="945500" y="5674315"/>
            <a:chExt cx="7829820" cy="423021"/>
          </a:xfrm>
        </p:grpSpPr>
        <p:sp>
          <p:nvSpPr>
            <p:cNvPr id="84" name="Platshållare för innehåll 4">
              <a:extLst>
                <a:ext uri="{FF2B5EF4-FFF2-40B4-BE49-F238E27FC236}">
                  <a16:creationId xmlns:a16="http://schemas.microsoft.com/office/drawing/2014/main" id="{6A070F82-0174-4400-8559-D4C5C022F3CA}"/>
                </a:ext>
              </a:extLst>
            </p:cNvPr>
            <p:cNvSpPr txBox="1">
              <a:spLocks/>
            </p:cNvSpPr>
            <p:nvPr/>
          </p:nvSpPr>
          <p:spPr>
            <a:xfrm>
              <a:off x="3700825" y="5703879"/>
              <a:ext cx="2397997" cy="36389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2400" dirty="0" smtClean="0"/>
                <a:t>At least five</a:t>
              </a:r>
            </a:p>
          </p:txBody>
        </p:sp>
        <p:sp>
          <p:nvSpPr>
            <p:cNvPr id="86" name="Platshållare för innehåll 4">
              <a:extLst>
                <a:ext uri="{FF2B5EF4-FFF2-40B4-BE49-F238E27FC236}">
                  <a16:creationId xmlns:a16="http://schemas.microsoft.com/office/drawing/2014/main" id="{6A070F82-0174-4400-8559-D4C5C022F3CA}"/>
                </a:ext>
              </a:extLst>
            </p:cNvPr>
            <p:cNvSpPr txBox="1">
              <a:spLocks/>
            </p:cNvSpPr>
            <p:nvPr/>
          </p:nvSpPr>
          <p:spPr>
            <a:xfrm>
              <a:off x="6983815" y="5703879"/>
              <a:ext cx="1791505" cy="36389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2400" dirty="0" smtClean="0"/>
                <a:t>12+ hcp</a:t>
              </a:r>
            </a:p>
          </p:txBody>
        </p:sp>
        <p:grpSp>
          <p:nvGrpSpPr>
            <p:cNvPr id="55" name="Grupp 54"/>
            <p:cNvGrpSpPr/>
            <p:nvPr/>
          </p:nvGrpSpPr>
          <p:grpSpPr>
            <a:xfrm>
              <a:off x="2065174" y="5674315"/>
              <a:ext cx="782219" cy="423021"/>
              <a:chOff x="6151981" y="712359"/>
              <a:chExt cx="782219" cy="423021"/>
            </a:xfrm>
          </p:grpSpPr>
          <p:sp>
            <p:nvSpPr>
              <p:cNvPr id="56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6151981" y="712359"/>
                <a:ext cx="782219" cy="423021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02060"/>
                    </a:solidFill>
                    <a:latin typeface="Arial Black" panose="020B0A04020102020204" pitchFamily="34" charset="0"/>
                  </a:rPr>
                  <a:t>1</a:t>
                </a:r>
                <a:endParaRPr lang="en-US" sz="2400" b="1" dirty="0">
                  <a:solidFill>
                    <a:srgbClr val="00206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57" name="Freeform 20" descr="90 %">
                <a:extLst>
                  <a:ext uri="{FF2B5EF4-FFF2-40B4-BE49-F238E27FC236}">
                    <a16:creationId xmlns:a16="http://schemas.microsoft.com/office/drawing/2014/main" id="{44F978CB-A69D-490A-B68C-EA40D3B618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0432" y="812179"/>
                <a:ext cx="210037" cy="218341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8" name="Grupp 57"/>
            <p:cNvGrpSpPr/>
            <p:nvPr/>
          </p:nvGrpSpPr>
          <p:grpSpPr>
            <a:xfrm>
              <a:off x="945500" y="5675603"/>
              <a:ext cx="766668" cy="420445"/>
              <a:chOff x="7691532" y="739488"/>
              <a:chExt cx="766668" cy="420445"/>
            </a:xfrm>
          </p:grpSpPr>
          <p:sp>
            <p:nvSpPr>
              <p:cNvPr id="59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7691532" y="739488"/>
                <a:ext cx="766668" cy="420445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1</a:t>
                </a:r>
                <a:endParaRPr lang="en-US" sz="2400" b="1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0" name="Freeform 21">
                <a:extLst>
                  <a:ext uri="{FF2B5EF4-FFF2-40B4-BE49-F238E27FC236}">
                    <a16:creationId xmlns:a16="http://schemas.microsoft.com/office/drawing/2014/main" id="{1535FB28-4CF4-4DCF-9CB9-3BE494ED959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089474" y="844424"/>
                <a:ext cx="216325" cy="220766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9" name="Grupp 8"/>
          <p:cNvGrpSpPr/>
          <p:nvPr/>
        </p:nvGrpSpPr>
        <p:grpSpPr>
          <a:xfrm>
            <a:off x="4732997" y="2220686"/>
            <a:ext cx="4541633" cy="1455576"/>
            <a:chOff x="4639691" y="2332653"/>
            <a:chExt cx="4541633" cy="1455576"/>
          </a:xfrm>
        </p:grpSpPr>
        <p:sp>
          <p:nvSpPr>
            <p:cNvPr id="40" name="Platshållare för innehåll 4">
              <a:extLst>
                <a:ext uri="{FF2B5EF4-FFF2-40B4-BE49-F238E27FC236}">
                  <a16:creationId xmlns:a16="http://schemas.microsoft.com/office/drawing/2014/main" id="{6A070F82-0174-4400-8559-D4C5C022F3CA}"/>
                </a:ext>
              </a:extLst>
            </p:cNvPr>
            <p:cNvSpPr txBox="1">
              <a:spLocks/>
            </p:cNvSpPr>
            <p:nvPr/>
          </p:nvSpPr>
          <p:spPr>
            <a:xfrm>
              <a:off x="4639691" y="2332653"/>
              <a:ext cx="4541633" cy="14555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en-US" dirty="0" smtClean="0"/>
                <a:t>To open the bidding with</a:t>
              </a:r>
            </a:p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en-US" dirty="0" smtClean="0"/>
                <a:t>            or              you need </a:t>
              </a:r>
            </a:p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en-US" b="1" dirty="0" smtClean="0"/>
                <a:t>5+ card suit </a:t>
              </a:r>
              <a:r>
                <a:rPr lang="en-US" dirty="0" smtClean="0"/>
                <a:t> and </a:t>
              </a:r>
              <a:r>
                <a:rPr lang="en-US" b="1" dirty="0" smtClean="0"/>
                <a:t>12+ hcp</a:t>
              </a:r>
              <a:r>
                <a:rPr lang="en-US" dirty="0" smtClean="0"/>
                <a:t>.</a:t>
              </a:r>
            </a:p>
          </p:txBody>
        </p:sp>
        <p:grpSp>
          <p:nvGrpSpPr>
            <p:cNvPr id="61" name="Grupp 60"/>
            <p:cNvGrpSpPr/>
            <p:nvPr/>
          </p:nvGrpSpPr>
          <p:grpSpPr>
            <a:xfrm>
              <a:off x="6186950" y="2861336"/>
              <a:ext cx="782219" cy="423021"/>
              <a:chOff x="5197905" y="733956"/>
              <a:chExt cx="782219" cy="423021"/>
            </a:xfrm>
          </p:grpSpPr>
          <p:sp>
            <p:nvSpPr>
              <p:cNvPr id="62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5197905" y="733956"/>
                <a:ext cx="782219" cy="423021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02060"/>
                    </a:solidFill>
                    <a:latin typeface="Arial Black" panose="020B0A04020102020204" pitchFamily="34" charset="0"/>
                  </a:rPr>
                  <a:t>1</a:t>
                </a:r>
                <a:endParaRPr lang="en-US" sz="2400" b="1" dirty="0">
                  <a:solidFill>
                    <a:srgbClr val="00206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3" name="Freeform 20" descr="90 %">
                <a:extLst>
                  <a:ext uri="{FF2B5EF4-FFF2-40B4-BE49-F238E27FC236}">
                    <a16:creationId xmlns:a16="http://schemas.microsoft.com/office/drawing/2014/main" id="{44F978CB-A69D-490A-B68C-EA40D3B618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6356" y="833776"/>
                <a:ext cx="210037" cy="218341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" name="Grupp 63"/>
            <p:cNvGrpSpPr/>
            <p:nvPr/>
          </p:nvGrpSpPr>
          <p:grpSpPr>
            <a:xfrm>
              <a:off x="4772565" y="2856618"/>
              <a:ext cx="766668" cy="420445"/>
              <a:chOff x="6983922" y="738570"/>
              <a:chExt cx="766668" cy="420445"/>
            </a:xfrm>
          </p:grpSpPr>
          <p:sp>
            <p:nvSpPr>
              <p:cNvPr id="65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6983922" y="738570"/>
                <a:ext cx="766668" cy="420445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1</a:t>
                </a:r>
                <a:endParaRPr lang="en-US" sz="2400" b="1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6" name="Freeform 21">
                <a:extLst>
                  <a:ext uri="{FF2B5EF4-FFF2-40B4-BE49-F238E27FC236}">
                    <a16:creationId xmlns:a16="http://schemas.microsoft.com/office/drawing/2014/main" id="{1535FB28-4CF4-4DCF-9CB9-3BE494ED959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7416968" y="850824"/>
                <a:ext cx="216325" cy="220766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84890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608" y="207370"/>
            <a:ext cx="9629195" cy="693029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atin typeface="Arial Black" panose="020B0A04020102020204" pitchFamily="34" charset="0"/>
              </a:rPr>
              <a:t>Responder’s Bids with Support</a:t>
            </a:r>
            <a:endParaRPr lang="en-US" sz="4000" b="1" dirty="0">
              <a:latin typeface="Arial Black" panose="020B0A04020102020204" pitchFamily="34" charset="0"/>
            </a:endParaRPr>
          </a:p>
        </p:txBody>
      </p:sp>
      <p:sp>
        <p:nvSpPr>
          <p:cNvPr id="47" name="textruta 46"/>
          <p:cNvSpPr txBox="1"/>
          <p:nvPr/>
        </p:nvSpPr>
        <p:spPr>
          <a:xfrm>
            <a:off x="1032093" y="763052"/>
            <a:ext cx="1301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Opener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8" name="textruta 47"/>
          <p:cNvSpPr txBox="1"/>
          <p:nvPr/>
        </p:nvSpPr>
        <p:spPr>
          <a:xfrm>
            <a:off x="7017300" y="759877"/>
            <a:ext cx="17840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Responder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40" name="Grupp 10"/>
          <p:cNvGrpSpPr>
            <a:grpSpLocks/>
          </p:cNvGrpSpPr>
          <p:nvPr/>
        </p:nvGrpSpPr>
        <p:grpSpPr bwMode="auto">
          <a:xfrm>
            <a:off x="1336755" y="1330296"/>
            <a:ext cx="1431936" cy="1570303"/>
            <a:chOff x="1208584" y="1916832"/>
            <a:chExt cx="1431636" cy="1570834"/>
          </a:xfrm>
        </p:grpSpPr>
        <p:sp>
          <p:nvSpPr>
            <p:cNvPr id="41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160331" cy="1570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sv-SE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KJ8</a:t>
              </a:r>
              <a:endParaRPr lang="sv-SE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  <a:p>
              <a:r>
                <a:rPr lang="sv-SE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AK943</a:t>
              </a:r>
              <a:endParaRPr lang="sv-SE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  <a:p>
              <a:r>
                <a:rPr lang="sv-SE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</a:t>
              </a:r>
              <a:endParaRPr lang="sv-SE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  <a:p>
              <a:r>
                <a:rPr lang="sv-SE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QT87</a:t>
              </a:r>
              <a:endParaRPr lang="sv-SE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42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43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4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5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9" name="Freeform 23" descr="90 %"/>
              <p:cNvSpPr>
                <a:spLocks/>
              </p:cNvSpPr>
              <p:nvPr/>
            </p:nvSpPr>
            <p:spPr bwMode="ltGray">
              <a:xfrm>
                <a:off x="854075" y="2834898"/>
                <a:ext cx="303090" cy="290279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sv-SE" i="0"/>
              </a:p>
            </p:txBody>
          </p:sp>
        </p:grpSp>
      </p:grpSp>
      <p:grpSp>
        <p:nvGrpSpPr>
          <p:cNvPr id="53" name="Grupp 10"/>
          <p:cNvGrpSpPr>
            <a:grpSpLocks/>
          </p:cNvGrpSpPr>
          <p:nvPr/>
        </p:nvGrpSpPr>
        <p:grpSpPr bwMode="auto">
          <a:xfrm>
            <a:off x="7416068" y="1330296"/>
            <a:ext cx="1431936" cy="1570303"/>
            <a:chOff x="1208584" y="1916832"/>
            <a:chExt cx="1431636" cy="1570834"/>
          </a:xfrm>
        </p:grpSpPr>
        <p:sp>
          <p:nvSpPr>
            <p:cNvPr id="54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160331" cy="1570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sv-SE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6</a:t>
              </a:r>
            </a:p>
            <a:p>
              <a:r>
                <a:rPr lang="sv-SE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QJ52</a:t>
              </a:r>
            </a:p>
            <a:p>
              <a:r>
                <a:rPr lang="sv-SE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A9643</a:t>
              </a:r>
            </a:p>
            <a:p>
              <a:r>
                <a:rPr lang="sv-SE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A96</a:t>
              </a:r>
              <a:endParaRPr lang="sv-SE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5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64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5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6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7" name="Freeform 23" descr="90 %"/>
              <p:cNvSpPr>
                <a:spLocks/>
              </p:cNvSpPr>
              <p:nvPr/>
            </p:nvSpPr>
            <p:spPr bwMode="ltGray">
              <a:xfrm>
                <a:off x="854075" y="2834898"/>
                <a:ext cx="303090" cy="290279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sv-SE" i="0"/>
              </a:p>
            </p:txBody>
          </p:sp>
        </p:grpSp>
      </p:grpSp>
      <p:grpSp>
        <p:nvGrpSpPr>
          <p:cNvPr id="129" name="Grupp 128"/>
          <p:cNvGrpSpPr/>
          <p:nvPr/>
        </p:nvGrpSpPr>
        <p:grpSpPr>
          <a:xfrm>
            <a:off x="3805188" y="1553472"/>
            <a:ext cx="766668" cy="420445"/>
            <a:chOff x="7691532" y="739488"/>
            <a:chExt cx="766668" cy="420445"/>
          </a:xfrm>
        </p:grpSpPr>
        <p:sp>
          <p:nvSpPr>
            <p:cNvPr id="130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691532" y="739488"/>
              <a:ext cx="766668" cy="42044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sv-SE" sz="2400" b="1" dirty="0">
                  <a:solidFill>
                    <a:srgbClr val="FF0000"/>
                  </a:solidFill>
                  <a:latin typeface="Arial Black" panose="020B0A04020102020204" pitchFamily="34" charset="0"/>
                </a:rPr>
                <a:t>1</a:t>
              </a:r>
            </a:p>
          </p:txBody>
        </p:sp>
        <p:sp>
          <p:nvSpPr>
            <p:cNvPr id="131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089474" y="844424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</p:grpSp>
      <p:grpSp>
        <p:nvGrpSpPr>
          <p:cNvPr id="132" name="Grupp 131"/>
          <p:cNvGrpSpPr/>
          <p:nvPr/>
        </p:nvGrpSpPr>
        <p:grpSpPr>
          <a:xfrm>
            <a:off x="5172518" y="1553472"/>
            <a:ext cx="766668" cy="420445"/>
            <a:chOff x="7843932" y="2805358"/>
            <a:chExt cx="766668" cy="420445"/>
          </a:xfrm>
        </p:grpSpPr>
        <p:sp>
          <p:nvSpPr>
            <p:cNvPr id="133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843932" y="2805358"/>
              <a:ext cx="766668" cy="420445"/>
            </a:xfrm>
            <a:prstGeom prst="roundRect">
              <a:avLst/>
            </a:prstGeom>
            <a:ln w="38100">
              <a:solidFill>
                <a:srgbClr val="FF9933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sv-SE" sz="2400" b="1" dirty="0">
                  <a:solidFill>
                    <a:srgbClr val="FF0000"/>
                  </a:solidFill>
                  <a:latin typeface="Arial Black" panose="020B0A04020102020204" pitchFamily="34" charset="0"/>
                </a:rPr>
                <a:t>3</a:t>
              </a:r>
            </a:p>
          </p:txBody>
        </p:sp>
        <p:sp>
          <p:nvSpPr>
            <p:cNvPr id="134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241874" y="2910294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</p:grpSp>
      <p:grpSp>
        <p:nvGrpSpPr>
          <p:cNvPr id="135" name="Grupp 134"/>
          <p:cNvGrpSpPr/>
          <p:nvPr/>
        </p:nvGrpSpPr>
        <p:grpSpPr>
          <a:xfrm>
            <a:off x="3805188" y="2171880"/>
            <a:ext cx="766668" cy="420445"/>
            <a:chOff x="7843932" y="1967155"/>
            <a:chExt cx="766668" cy="420445"/>
          </a:xfrm>
        </p:grpSpPr>
        <p:sp>
          <p:nvSpPr>
            <p:cNvPr id="136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843932" y="1967155"/>
              <a:ext cx="766668" cy="420445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sv-SE" sz="2400" b="1" dirty="0">
                  <a:solidFill>
                    <a:srgbClr val="FF0000"/>
                  </a:solidFill>
                  <a:latin typeface="Arial Black" panose="020B0A04020102020204" pitchFamily="34" charset="0"/>
                </a:rPr>
                <a:t>4</a:t>
              </a:r>
            </a:p>
          </p:txBody>
        </p:sp>
        <p:sp>
          <p:nvSpPr>
            <p:cNvPr id="137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241874" y="2072091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</p:grpSp>
      <p:sp>
        <p:nvSpPr>
          <p:cNvPr id="138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5135146" y="2177496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v-SE" sz="2400" b="1" dirty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</a:p>
        </p:txBody>
      </p:sp>
      <p:cxnSp>
        <p:nvCxnSpPr>
          <p:cNvPr id="61" name="Rak 60"/>
          <p:cNvCxnSpPr/>
          <p:nvPr/>
        </p:nvCxnSpPr>
        <p:spPr>
          <a:xfrm>
            <a:off x="661576" y="3842545"/>
            <a:ext cx="8590084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ruta 67"/>
          <p:cNvSpPr txBox="1"/>
          <p:nvPr/>
        </p:nvSpPr>
        <p:spPr>
          <a:xfrm>
            <a:off x="1032093" y="2819071"/>
            <a:ext cx="25170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5+ hearts, 12+ hcp</a:t>
            </a:r>
            <a:endParaRPr lang="en-US" sz="2400" b="1" dirty="0"/>
          </a:p>
        </p:txBody>
      </p:sp>
      <p:sp>
        <p:nvSpPr>
          <p:cNvPr id="69" name="textruta 68"/>
          <p:cNvSpPr txBox="1"/>
          <p:nvPr/>
        </p:nvSpPr>
        <p:spPr>
          <a:xfrm>
            <a:off x="6829512" y="2819071"/>
            <a:ext cx="27687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3+ hearts, 11-12 hcp</a:t>
            </a:r>
            <a:endParaRPr lang="en-US" sz="2400" b="1" dirty="0"/>
          </a:p>
        </p:txBody>
      </p:sp>
      <p:sp>
        <p:nvSpPr>
          <p:cNvPr id="70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6950086" y="3206723"/>
            <a:ext cx="2343787" cy="4415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tabLst>
                <a:tab pos="1881188" algn="l"/>
              </a:tabLst>
            </a:pPr>
            <a:r>
              <a:rPr lang="en-US" sz="2400" dirty="0" smtClean="0">
                <a:solidFill>
                  <a:srgbClr val="CC6600"/>
                </a:solidFill>
              </a:rPr>
              <a:t>Game invitation</a:t>
            </a:r>
          </a:p>
        </p:txBody>
      </p:sp>
      <p:grpSp>
        <p:nvGrpSpPr>
          <p:cNvPr id="72" name="Grupp 10"/>
          <p:cNvGrpSpPr>
            <a:grpSpLocks/>
          </p:cNvGrpSpPr>
          <p:nvPr/>
        </p:nvGrpSpPr>
        <p:grpSpPr bwMode="auto">
          <a:xfrm>
            <a:off x="1336755" y="3927316"/>
            <a:ext cx="1431936" cy="1570303"/>
            <a:chOff x="1208584" y="1916832"/>
            <a:chExt cx="1431637" cy="1570834"/>
          </a:xfrm>
        </p:grpSpPr>
        <p:sp>
          <p:nvSpPr>
            <p:cNvPr id="73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160332" cy="1570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sv-SE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AK875</a:t>
              </a:r>
            </a:p>
            <a:p>
              <a:r>
                <a:rPr lang="sv-SE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T7</a:t>
              </a:r>
            </a:p>
            <a:p>
              <a:r>
                <a:rPr lang="sv-SE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QJ9</a:t>
              </a:r>
            </a:p>
            <a:p>
              <a:r>
                <a:rPr lang="sv-SE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A93</a:t>
              </a:r>
              <a:endParaRPr lang="sv-SE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74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75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76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77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78" name="Freeform 23" descr="90 %"/>
              <p:cNvSpPr>
                <a:spLocks/>
              </p:cNvSpPr>
              <p:nvPr/>
            </p:nvSpPr>
            <p:spPr bwMode="ltGray">
              <a:xfrm>
                <a:off x="854075" y="2834898"/>
                <a:ext cx="303090" cy="290279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sv-SE" i="0"/>
              </a:p>
            </p:txBody>
          </p:sp>
        </p:grpSp>
      </p:grpSp>
      <p:sp>
        <p:nvSpPr>
          <p:cNvPr id="79" name="textruta 78"/>
          <p:cNvSpPr txBox="1"/>
          <p:nvPr/>
        </p:nvSpPr>
        <p:spPr>
          <a:xfrm>
            <a:off x="1007206" y="5350777"/>
            <a:ext cx="25891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5+ spades, 12+ hcp</a:t>
            </a:r>
            <a:endParaRPr lang="en-US" sz="2400" b="1" dirty="0"/>
          </a:p>
        </p:txBody>
      </p:sp>
      <p:grpSp>
        <p:nvGrpSpPr>
          <p:cNvPr id="81" name="Grupp 10"/>
          <p:cNvGrpSpPr>
            <a:grpSpLocks/>
          </p:cNvGrpSpPr>
          <p:nvPr/>
        </p:nvGrpSpPr>
        <p:grpSpPr bwMode="auto">
          <a:xfrm>
            <a:off x="7416068" y="3917985"/>
            <a:ext cx="1395068" cy="1570303"/>
            <a:chOff x="1208584" y="1916832"/>
            <a:chExt cx="1394777" cy="1570834"/>
          </a:xfrm>
        </p:grpSpPr>
        <p:sp>
          <p:nvSpPr>
            <p:cNvPr id="82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123472" cy="1570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sv-SE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QT3</a:t>
              </a:r>
            </a:p>
            <a:p>
              <a:r>
                <a:rPr lang="sv-SE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K9864</a:t>
              </a:r>
            </a:p>
            <a:p>
              <a:r>
                <a:rPr lang="sv-SE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T75</a:t>
              </a:r>
            </a:p>
            <a:p>
              <a:r>
                <a:rPr lang="sv-SE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Q8</a:t>
              </a:r>
              <a:endParaRPr lang="sv-SE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83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84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5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6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7" name="Freeform 23" descr="90 %"/>
              <p:cNvSpPr>
                <a:spLocks/>
              </p:cNvSpPr>
              <p:nvPr/>
            </p:nvSpPr>
            <p:spPr bwMode="ltGray">
              <a:xfrm>
                <a:off x="854075" y="2834898"/>
                <a:ext cx="303090" cy="290279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sv-SE" i="0"/>
              </a:p>
            </p:txBody>
          </p:sp>
        </p:grpSp>
      </p:grpSp>
      <p:sp>
        <p:nvSpPr>
          <p:cNvPr id="88" name="textruta 87"/>
          <p:cNvSpPr txBox="1"/>
          <p:nvPr/>
        </p:nvSpPr>
        <p:spPr>
          <a:xfrm>
            <a:off x="6935262" y="5444087"/>
            <a:ext cx="27905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3+ spades, 6-10 hcp</a:t>
            </a:r>
            <a:endParaRPr lang="en-US" sz="2400" b="1" dirty="0"/>
          </a:p>
        </p:txBody>
      </p:sp>
      <p:sp>
        <p:nvSpPr>
          <p:cNvPr id="89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6962526" y="5850407"/>
            <a:ext cx="2343787" cy="4415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tabLst>
                <a:tab pos="1881188" algn="l"/>
              </a:tabLst>
            </a:pPr>
            <a:r>
              <a:rPr lang="en-US" sz="2400" dirty="0" smtClean="0">
                <a:solidFill>
                  <a:srgbClr val="CC6600"/>
                </a:solidFill>
              </a:rPr>
              <a:t>Game invitation</a:t>
            </a:r>
          </a:p>
        </p:txBody>
      </p:sp>
      <p:grpSp>
        <p:nvGrpSpPr>
          <p:cNvPr id="90" name="Grupp 89"/>
          <p:cNvGrpSpPr/>
          <p:nvPr/>
        </p:nvGrpSpPr>
        <p:grpSpPr>
          <a:xfrm>
            <a:off x="3847319" y="4230000"/>
            <a:ext cx="782219" cy="423021"/>
            <a:chOff x="6151981" y="712359"/>
            <a:chExt cx="782219" cy="423021"/>
          </a:xfrm>
        </p:grpSpPr>
        <p:sp>
          <p:nvSpPr>
            <p:cNvPr id="91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151981" y="712359"/>
              <a:ext cx="782219" cy="423021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sv-SE" sz="2400" b="1" dirty="0">
                  <a:solidFill>
                    <a:srgbClr val="002060"/>
                  </a:solidFill>
                  <a:latin typeface="Arial Black" panose="020B0A04020102020204" pitchFamily="34" charset="0"/>
                </a:rPr>
                <a:t>1</a:t>
              </a:r>
            </a:p>
          </p:txBody>
        </p:sp>
        <p:sp>
          <p:nvSpPr>
            <p:cNvPr id="92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0432" y="812179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</p:grpSp>
      <p:grpSp>
        <p:nvGrpSpPr>
          <p:cNvPr id="93" name="Grupp 92"/>
          <p:cNvGrpSpPr/>
          <p:nvPr/>
        </p:nvGrpSpPr>
        <p:grpSpPr>
          <a:xfrm>
            <a:off x="5231359" y="4224473"/>
            <a:ext cx="782219" cy="423021"/>
            <a:chOff x="6304381" y="2778229"/>
            <a:chExt cx="782219" cy="423021"/>
          </a:xfrm>
        </p:grpSpPr>
        <p:sp>
          <p:nvSpPr>
            <p:cNvPr id="114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304381" y="2778229"/>
              <a:ext cx="782219" cy="423021"/>
            </a:xfrm>
            <a:prstGeom prst="roundRect">
              <a:avLst/>
            </a:prstGeom>
            <a:ln w="38100">
              <a:solidFill>
                <a:srgbClr val="FF9933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sv-SE" sz="2400" b="1" dirty="0">
                  <a:solidFill>
                    <a:srgbClr val="002060"/>
                  </a:solidFill>
                  <a:latin typeface="Arial Black" panose="020B0A04020102020204" pitchFamily="34" charset="0"/>
                </a:rPr>
                <a:t>2</a:t>
              </a:r>
            </a:p>
          </p:txBody>
        </p:sp>
        <p:sp>
          <p:nvSpPr>
            <p:cNvPr id="115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832" y="2878049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</p:grpSp>
      <p:sp>
        <p:nvSpPr>
          <p:cNvPr id="119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3831878" y="4822329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v-SE" sz="2400" b="1" dirty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</a:p>
        </p:txBody>
      </p:sp>
      <p:sp>
        <p:nvSpPr>
          <p:cNvPr id="120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664364" y="3331131"/>
            <a:ext cx="3049219" cy="4415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2000"/>
              </a:lnSpc>
              <a:spcBef>
                <a:spcPts val="0"/>
              </a:spcBef>
              <a:buNone/>
              <a:tabLst>
                <a:tab pos="1881188" algn="l"/>
              </a:tabLst>
            </a:pPr>
            <a:r>
              <a:rPr lang="en-US" sz="2000" dirty="0" smtClean="0"/>
              <a:t>The combined strength is enough for game</a:t>
            </a:r>
          </a:p>
        </p:txBody>
      </p:sp>
      <p:sp>
        <p:nvSpPr>
          <p:cNvPr id="121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695463" y="5834845"/>
            <a:ext cx="3049219" cy="4415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2000"/>
              </a:lnSpc>
              <a:spcBef>
                <a:spcPts val="0"/>
              </a:spcBef>
              <a:buNone/>
              <a:tabLst>
                <a:tab pos="1881188" algn="l"/>
              </a:tabLst>
            </a:pPr>
            <a:r>
              <a:rPr lang="en-US" sz="2000" dirty="0" smtClean="0"/>
              <a:t>The combined strength is not enough for game</a:t>
            </a:r>
          </a:p>
        </p:txBody>
      </p:sp>
    </p:spTree>
    <p:extLst>
      <p:ext uri="{BB962C8B-B14F-4D97-AF65-F5344CB8AC3E}">
        <p14:creationId xmlns:p14="http://schemas.microsoft.com/office/powerpoint/2010/main" val="1783477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000"/>
                            </p:stCondLst>
                            <p:childTnLst>
                              <p:par>
                                <p:cTn id="10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4000"/>
                            </p:stCondLst>
                            <p:childTnLst>
                              <p:par>
                                <p:cTn id="1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68" grpId="0"/>
      <p:bldP spid="69" grpId="0"/>
      <p:bldP spid="70" grpId="0"/>
      <p:bldP spid="79" grpId="0"/>
      <p:bldP spid="88" grpId="0"/>
      <p:bldP spid="89" grpId="0"/>
      <p:bldP spid="119" grpId="0" animBg="1"/>
      <p:bldP spid="120" grpId="0"/>
      <p:bldP spid="1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620" y="198043"/>
            <a:ext cx="9582537" cy="800334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atin typeface="Arial Black" panose="020B0A04020102020204" pitchFamily="34" charset="0"/>
              </a:rPr>
              <a:t>Responder’s Bids Continued</a:t>
            </a:r>
            <a:endParaRPr lang="en-US" sz="4000" b="1" dirty="0">
              <a:latin typeface="Arial Black" panose="020B0A04020102020204" pitchFamily="34" charset="0"/>
            </a:endParaRPr>
          </a:p>
        </p:txBody>
      </p:sp>
      <p:grpSp>
        <p:nvGrpSpPr>
          <p:cNvPr id="31" name="Grupp 10"/>
          <p:cNvGrpSpPr>
            <a:grpSpLocks/>
          </p:cNvGrpSpPr>
          <p:nvPr/>
        </p:nvGrpSpPr>
        <p:grpSpPr bwMode="auto">
          <a:xfrm>
            <a:off x="920538" y="2301989"/>
            <a:ext cx="1244387" cy="1570303"/>
            <a:chOff x="1208584" y="1916832"/>
            <a:chExt cx="1244115" cy="1570568"/>
          </a:xfrm>
        </p:grpSpPr>
        <p:sp>
          <p:nvSpPr>
            <p:cNvPr id="32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972810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AK42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A732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Q4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653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33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34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38" name="Grupp 10"/>
          <p:cNvGrpSpPr>
            <a:grpSpLocks/>
          </p:cNvGrpSpPr>
          <p:nvPr/>
        </p:nvGrpSpPr>
        <p:grpSpPr bwMode="auto">
          <a:xfrm>
            <a:off x="7462295" y="2301989"/>
            <a:ext cx="1476822" cy="1570303"/>
            <a:chOff x="1208584" y="1916832"/>
            <a:chExt cx="1476499" cy="1570568"/>
          </a:xfrm>
        </p:grpSpPr>
        <p:sp>
          <p:nvSpPr>
            <p:cNvPr id="39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205194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AJ42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Q6543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T42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46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50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1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2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57" name="Grupp 10"/>
          <p:cNvGrpSpPr>
            <a:grpSpLocks/>
          </p:cNvGrpSpPr>
          <p:nvPr/>
        </p:nvGrpSpPr>
        <p:grpSpPr bwMode="auto">
          <a:xfrm>
            <a:off x="2963631" y="2301989"/>
            <a:ext cx="1504074" cy="1570303"/>
            <a:chOff x="1208584" y="1916832"/>
            <a:chExt cx="1503745" cy="1570568"/>
          </a:xfrm>
        </p:grpSpPr>
        <p:sp>
          <p:nvSpPr>
            <p:cNvPr id="60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232440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873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Q82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95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QT962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62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63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4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77" name="Grupp 10">
            <a:extLst>
              <a:ext uri="{FF2B5EF4-FFF2-40B4-BE49-F238E27FC236}">
                <a16:creationId xmlns:a16="http://schemas.microsoft.com/office/drawing/2014/main" id="{6D1D8B30-4C82-472F-9525-E1500E3928B2}"/>
              </a:ext>
            </a:extLst>
          </p:cNvPr>
          <p:cNvGrpSpPr>
            <a:grpSpLocks/>
          </p:cNvGrpSpPr>
          <p:nvPr/>
        </p:nvGrpSpPr>
        <p:grpSpPr bwMode="auto">
          <a:xfrm>
            <a:off x="5056420" y="2301989"/>
            <a:ext cx="1316522" cy="1570303"/>
            <a:chOff x="1208584" y="1916832"/>
            <a:chExt cx="1316234" cy="1570568"/>
          </a:xfrm>
        </p:grpSpPr>
        <p:sp>
          <p:nvSpPr>
            <p:cNvPr id="78" name="Rectangle 34">
              <a:extLst>
                <a:ext uri="{FF2B5EF4-FFF2-40B4-BE49-F238E27FC236}">
                  <a16:creationId xmlns:a16="http://schemas.microsoft.com/office/drawing/2014/main" id="{DCF8B1E0-886F-4699-BF33-0481AC53B6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9889" y="1916832"/>
              <a:ext cx="1044929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AKJ9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76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QT75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J52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79" name="Grupp 29">
              <a:extLst>
                <a:ext uri="{FF2B5EF4-FFF2-40B4-BE49-F238E27FC236}">
                  <a16:creationId xmlns:a16="http://schemas.microsoft.com/office/drawing/2014/main" id="{1A17C3B4-E5DC-4085-B31F-7F0ED1CC0B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80" name="Freeform 20" descr="90 %">
                <a:extLst>
                  <a:ext uri="{FF2B5EF4-FFF2-40B4-BE49-F238E27FC236}">
                    <a16:creationId xmlns:a16="http://schemas.microsoft.com/office/drawing/2014/main" id="{D9A30A79-DDE4-47A8-868A-720A55AAD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1" name="Freeform 21">
                <a:extLst>
                  <a:ext uri="{FF2B5EF4-FFF2-40B4-BE49-F238E27FC236}">
                    <a16:creationId xmlns:a16="http://schemas.microsoft.com/office/drawing/2014/main" id="{B4A5C037-48A7-40B3-9806-F60AD1BE3562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" name="Freeform 22">
                <a:extLst>
                  <a:ext uri="{FF2B5EF4-FFF2-40B4-BE49-F238E27FC236}">
                    <a16:creationId xmlns:a16="http://schemas.microsoft.com/office/drawing/2014/main" id="{E3FDB782-DBF8-4D25-A595-FD22D383A631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" name="Freeform 23" descr="90 %">
                <a:extLst>
                  <a:ext uri="{FF2B5EF4-FFF2-40B4-BE49-F238E27FC236}">
                    <a16:creationId xmlns:a16="http://schemas.microsoft.com/office/drawing/2014/main" id="{0895AF27-1067-42A2-9020-51CC6279EF4E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84" name="textruta 83"/>
          <p:cNvSpPr txBox="1"/>
          <p:nvPr/>
        </p:nvSpPr>
        <p:spPr>
          <a:xfrm>
            <a:off x="3150477" y="1532570"/>
            <a:ext cx="28224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What do you bid?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85" name="Grupp 84"/>
          <p:cNvGrpSpPr/>
          <p:nvPr/>
        </p:nvGrpSpPr>
        <p:grpSpPr>
          <a:xfrm>
            <a:off x="2706288" y="1015824"/>
            <a:ext cx="3776068" cy="523220"/>
            <a:chOff x="503730" y="1188914"/>
            <a:chExt cx="4563570" cy="523220"/>
          </a:xfrm>
        </p:grpSpPr>
        <p:sp>
          <p:nvSpPr>
            <p:cNvPr id="86" name="textruta 85"/>
            <p:cNvSpPr txBox="1"/>
            <p:nvPr/>
          </p:nvSpPr>
          <p:spPr>
            <a:xfrm>
              <a:off x="503730" y="1188914"/>
              <a:ext cx="30443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chemeClr val="accent1">
                      <a:lumMod val="75000"/>
                    </a:schemeClr>
                  </a:solidFill>
                </a:rPr>
                <a:t>Your partner opens</a:t>
              </a:r>
              <a:endParaRPr lang="en-US" sz="28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87" name="Grupp 86"/>
            <p:cNvGrpSpPr/>
            <p:nvPr/>
          </p:nvGrpSpPr>
          <p:grpSpPr>
            <a:xfrm>
              <a:off x="4285081" y="1264809"/>
              <a:ext cx="782219" cy="423021"/>
              <a:chOff x="6151981" y="712359"/>
              <a:chExt cx="782219" cy="423021"/>
            </a:xfrm>
          </p:grpSpPr>
          <p:sp>
            <p:nvSpPr>
              <p:cNvPr id="88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6151981" y="712359"/>
                <a:ext cx="782219" cy="423021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02060"/>
                    </a:solidFill>
                    <a:latin typeface="Arial Black" panose="020B0A04020102020204" pitchFamily="34" charset="0"/>
                  </a:rPr>
                  <a:t>1</a:t>
                </a:r>
                <a:endParaRPr lang="en-US" sz="2400" b="1" dirty="0">
                  <a:solidFill>
                    <a:srgbClr val="00206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89" name="Freeform 20" descr="90 %">
                <a:extLst>
                  <a:ext uri="{FF2B5EF4-FFF2-40B4-BE49-F238E27FC236}">
                    <a16:creationId xmlns:a16="http://schemas.microsoft.com/office/drawing/2014/main" id="{44F978CB-A69D-490A-B68C-EA40D3B618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0432" y="812179"/>
                <a:ext cx="210037" cy="218341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90" name="Grupp 89"/>
          <p:cNvGrpSpPr/>
          <p:nvPr/>
        </p:nvGrpSpPr>
        <p:grpSpPr>
          <a:xfrm>
            <a:off x="7809597" y="4061421"/>
            <a:ext cx="782219" cy="423021"/>
            <a:chOff x="6304381" y="2778229"/>
            <a:chExt cx="782219" cy="423021"/>
          </a:xfrm>
        </p:grpSpPr>
        <p:sp>
          <p:nvSpPr>
            <p:cNvPr id="91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304381" y="2778229"/>
              <a:ext cx="782219" cy="423021"/>
            </a:xfrm>
            <a:prstGeom prst="roundRect">
              <a:avLst/>
            </a:prstGeom>
            <a:ln w="38100">
              <a:solidFill>
                <a:srgbClr val="FF9933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2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2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832" y="2878049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93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7047863" y="4764947"/>
            <a:ext cx="2305687" cy="7024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tabLst>
                <a:tab pos="1881188" algn="l"/>
              </a:tabLst>
            </a:pPr>
            <a:r>
              <a:rPr lang="en-US" sz="2400" dirty="0" smtClean="0"/>
              <a:t>6-10 hcp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tabLst>
                <a:tab pos="1881188" algn="l"/>
              </a:tabLst>
            </a:pPr>
            <a:r>
              <a:rPr lang="en-US" sz="2400" dirty="0" smtClean="0">
                <a:solidFill>
                  <a:srgbClr val="CC6600"/>
                </a:solidFill>
              </a:rPr>
              <a:t>Game invitation</a:t>
            </a:r>
          </a:p>
        </p:txBody>
      </p:sp>
      <p:grpSp>
        <p:nvGrpSpPr>
          <p:cNvPr id="94" name="Grupp 93"/>
          <p:cNvGrpSpPr/>
          <p:nvPr/>
        </p:nvGrpSpPr>
        <p:grpSpPr>
          <a:xfrm>
            <a:off x="5323572" y="4061421"/>
            <a:ext cx="782219" cy="423021"/>
            <a:chOff x="6304381" y="2778229"/>
            <a:chExt cx="782219" cy="423021"/>
          </a:xfrm>
        </p:grpSpPr>
        <p:sp>
          <p:nvSpPr>
            <p:cNvPr id="95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304381" y="2778229"/>
              <a:ext cx="782219" cy="423021"/>
            </a:xfrm>
            <a:prstGeom prst="roundRect">
              <a:avLst/>
            </a:prstGeom>
            <a:ln w="38100">
              <a:solidFill>
                <a:srgbClr val="FF9933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3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6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832" y="2878049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97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4542788" y="4764947"/>
            <a:ext cx="2343787" cy="7917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tabLst>
                <a:tab pos="1881188" algn="l"/>
              </a:tabLst>
            </a:pPr>
            <a:r>
              <a:rPr lang="en-US" sz="2400" dirty="0" smtClean="0"/>
              <a:t>11-12 hcp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tabLst>
                <a:tab pos="1881188" algn="l"/>
              </a:tabLst>
            </a:pPr>
            <a:r>
              <a:rPr lang="en-US" sz="2400" dirty="0" smtClean="0">
                <a:solidFill>
                  <a:srgbClr val="CC6600"/>
                </a:solidFill>
              </a:rPr>
              <a:t>Game invitation</a:t>
            </a:r>
          </a:p>
        </p:txBody>
      </p:sp>
      <p:grpSp>
        <p:nvGrpSpPr>
          <p:cNvPr id="98" name="Grupp 97"/>
          <p:cNvGrpSpPr/>
          <p:nvPr/>
        </p:nvGrpSpPr>
        <p:grpSpPr>
          <a:xfrm>
            <a:off x="1151622" y="4061421"/>
            <a:ext cx="782219" cy="423021"/>
            <a:chOff x="6304381" y="1940026"/>
            <a:chExt cx="782219" cy="423021"/>
          </a:xfrm>
        </p:grpSpPr>
        <p:sp>
          <p:nvSpPr>
            <p:cNvPr id="99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304381" y="1940026"/>
              <a:ext cx="782219" cy="423021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4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00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832" y="2039846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01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256538" y="4764947"/>
            <a:ext cx="2572387" cy="6078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tabLst>
                <a:tab pos="1881188" algn="l"/>
              </a:tabLst>
            </a:pPr>
            <a:r>
              <a:rPr lang="en-US" sz="2400" dirty="0" smtClean="0"/>
              <a:t>13+ hcp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tabLst>
                <a:tab pos="1881188" algn="l"/>
              </a:tabLst>
            </a:pPr>
            <a:r>
              <a:rPr lang="en-US" sz="2400" dirty="0" smtClean="0">
                <a:solidFill>
                  <a:srgbClr val="FF0000"/>
                </a:solidFill>
              </a:rPr>
              <a:t>Final contract</a:t>
            </a:r>
          </a:p>
        </p:txBody>
      </p:sp>
      <p:sp>
        <p:nvSpPr>
          <p:cNvPr id="102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3130304" y="4764947"/>
            <a:ext cx="1003158" cy="3429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dirty="0" smtClean="0"/>
              <a:t>0-5 hcp</a:t>
            </a:r>
          </a:p>
        </p:txBody>
      </p:sp>
      <p:sp>
        <p:nvSpPr>
          <p:cNvPr id="103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3150477" y="4068325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04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2625214" y="5628790"/>
            <a:ext cx="2184912" cy="6481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 smtClean="0"/>
              <a:t>When will opener bid game?</a:t>
            </a:r>
          </a:p>
        </p:txBody>
      </p:sp>
      <p:sp>
        <p:nvSpPr>
          <p:cNvPr id="105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5083621" y="5790100"/>
            <a:ext cx="1180349" cy="3429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 smtClean="0"/>
              <a:t>14+ hcp</a:t>
            </a:r>
          </a:p>
        </p:txBody>
      </p:sp>
      <p:sp>
        <p:nvSpPr>
          <p:cNvPr id="106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7722249" y="5779226"/>
            <a:ext cx="1180349" cy="3429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 smtClean="0"/>
              <a:t>16+ hcp</a:t>
            </a:r>
          </a:p>
        </p:txBody>
      </p:sp>
      <p:cxnSp>
        <p:nvCxnSpPr>
          <p:cNvPr id="107" name="Rak 106"/>
          <p:cNvCxnSpPr/>
          <p:nvPr/>
        </p:nvCxnSpPr>
        <p:spPr>
          <a:xfrm flipV="1">
            <a:off x="600075" y="5591175"/>
            <a:ext cx="8715375" cy="1905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9627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93" grpId="0"/>
      <p:bldP spid="97" grpId="0"/>
      <p:bldP spid="101" grpId="0"/>
      <p:bldP spid="102" grpId="0"/>
      <p:bldP spid="103" grpId="0" animBg="1"/>
      <p:bldP spid="104" grpId="0"/>
      <p:bldP spid="105" grpId="0"/>
      <p:bldP spid="10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826" y="225178"/>
            <a:ext cx="9480004" cy="900899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atin typeface="Arial Black" panose="020B0A04020102020204" pitchFamily="34" charset="0"/>
              </a:rPr>
              <a:t>Responses with Trump Support</a:t>
            </a:r>
            <a:endParaRPr lang="en-US" sz="4000" b="1" dirty="0">
              <a:latin typeface="Arial Black" panose="020B0A04020102020204" pitchFamily="34" charset="0"/>
            </a:endParaRPr>
          </a:p>
        </p:txBody>
      </p:sp>
      <p:sp>
        <p:nvSpPr>
          <p:cNvPr id="63" name="textruta 62"/>
          <p:cNvSpPr txBox="1"/>
          <p:nvPr/>
        </p:nvSpPr>
        <p:spPr>
          <a:xfrm>
            <a:off x="738138" y="1480879"/>
            <a:ext cx="13408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tabLst>
                <a:tab pos="2687638" algn="l"/>
              </a:tabLst>
            </a:pPr>
            <a:r>
              <a:rPr lang="en-US" sz="2400" b="1" dirty="0" smtClean="0"/>
              <a:t>Opener’s</a:t>
            </a:r>
          </a:p>
          <a:p>
            <a:pPr algn="ctr">
              <a:tabLst>
                <a:tab pos="2687638" algn="l"/>
              </a:tabLst>
            </a:pPr>
            <a:r>
              <a:rPr lang="en-US" sz="2400" b="1" dirty="0" smtClean="0"/>
              <a:t>bid</a:t>
            </a:r>
            <a:endParaRPr lang="en-US" sz="2400" b="1" dirty="0"/>
          </a:p>
        </p:txBody>
      </p:sp>
      <p:grpSp>
        <p:nvGrpSpPr>
          <p:cNvPr id="94" name="Grupp 93"/>
          <p:cNvGrpSpPr/>
          <p:nvPr/>
        </p:nvGrpSpPr>
        <p:grpSpPr>
          <a:xfrm>
            <a:off x="3474943" y="3908752"/>
            <a:ext cx="782219" cy="423021"/>
            <a:chOff x="6304381" y="2778229"/>
            <a:chExt cx="782219" cy="423021"/>
          </a:xfrm>
        </p:grpSpPr>
        <p:sp>
          <p:nvSpPr>
            <p:cNvPr id="95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304381" y="2778229"/>
              <a:ext cx="782219" cy="423021"/>
            </a:xfrm>
            <a:prstGeom prst="roundRect">
              <a:avLst/>
            </a:prstGeom>
            <a:ln w="38100">
              <a:solidFill>
                <a:srgbClr val="FF9933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2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6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832" y="2878049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97" name="Grupp 96"/>
          <p:cNvGrpSpPr/>
          <p:nvPr/>
        </p:nvGrpSpPr>
        <p:grpSpPr>
          <a:xfrm>
            <a:off x="2244862" y="3910040"/>
            <a:ext cx="766668" cy="420445"/>
            <a:chOff x="7843932" y="2805358"/>
            <a:chExt cx="766668" cy="420445"/>
          </a:xfrm>
        </p:grpSpPr>
        <p:sp>
          <p:nvSpPr>
            <p:cNvPr id="98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843932" y="2805358"/>
              <a:ext cx="766668" cy="420445"/>
            </a:xfrm>
            <a:prstGeom prst="roundRect">
              <a:avLst/>
            </a:prstGeom>
            <a:ln w="38100">
              <a:solidFill>
                <a:srgbClr val="FF9933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2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9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241874" y="2910294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13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4526263" y="3948812"/>
            <a:ext cx="4048570" cy="3429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1790700" algn="l"/>
                <a:tab pos="5038725" algn="r"/>
              </a:tabLst>
            </a:pPr>
            <a:r>
              <a:rPr lang="en-US" sz="2400" dirty="0" smtClean="0"/>
              <a:t> 6-10 hcp 	</a:t>
            </a:r>
            <a:r>
              <a:rPr lang="en-US" sz="2400" dirty="0" smtClean="0">
                <a:solidFill>
                  <a:srgbClr val="CC6600"/>
                </a:solidFill>
              </a:rPr>
              <a:t>Game invitation</a:t>
            </a:r>
          </a:p>
        </p:txBody>
      </p:sp>
      <p:grpSp>
        <p:nvGrpSpPr>
          <p:cNvPr id="100" name="Grupp 99"/>
          <p:cNvGrpSpPr/>
          <p:nvPr/>
        </p:nvGrpSpPr>
        <p:grpSpPr>
          <a:xfrm>
            <a:off x="3474943" y="4613300"/>
            <a:ext cx="782219" cy="423021"/>
            <a:chOff x="6304381" y="2778229"/>
            <a:chExt cx="782219" cy="423021"/>
          </a:xfrm>
        </p:grpSpPr>
        <p:sp>
          <p:nvSpPr>
            <p:cNvPr id="101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304381" y="2778229"/>
              <a:ext cx="782219" cy="423021"/>
            </a:xfrm>
            <a:prstGeom prst="roundRect">
              <a:avLst/>
            </a:prstGeom>
            <a:ln w="38100">
              <a:solidFill>
                <a:srgbClr val="FF9933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3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02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832" y="2878049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03" name="Grupp 102"/>
          <p:cNvGrpSpPr/>
          <p:nvPr/>
        </p:nvGrpSpPr>
        <p:grpSpPr>
          <a:xfrm>
            <a:off x="2244862" y="4614588"/>
            <a:ext cx="766668" cy="420445"/>
            <a:chOff x="7843932" y="2805358"/>
            <a:chExt cx="766668" cy="420445"/>
          </a:xfrm>
        </p:grpSpPr>
        <p:sp>
          <p:nvSpPr>
            <p:cNvPr id="104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843932" y="2805358"/>
              <a:ext cx="766668" cy="420445"/>
            </a:xfrm>
            <a:prstGeom prst="roundRect">
              <a:avLst/>
            </a:prstGeom>
            <a:ln w="38100">
              <a:solidFill>
                <a:srgbClr val="FF9933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3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05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241874" y="2910294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16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4479802" y="4653360"/>
            <a:ext cx="4202081" cy="3816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1790700" algn="l"/>
              </a:tabLst>
            </a:pPr>
            <a:r>
              <a:rPr lang="en-US" sz="2400" dirty="0" smtClean="0"/>
              <a:t>11-12 hcp 	</a:t>
            </a:r>
            <a:r>
              <a:rPr lang="en-US" sz="2400" dirty="0" smtClean="0">
                <a:solidFill>
                  <a:srgbClr val="CC6600"/>
                </a:solidFill>
              </a:rPr>
              <a:t>Game invitation</a:t>
            </a:r>
          </a:p>
        </p:txBody>
      </p:sp>
      <p:grpSp>
        <p:nvGrpSpPr>
          <p:cNvPr id="107" name="Grupp 106"/>
          <p:cNvGrpSpPr/>
          <p:nvPr/>
        </p:nvGrpSpPr>
        <p:grpSpPr>
          <a:xfrm>
            <a:off x="3474943" y="5317849"/>
            <a:ext cx="782219" cy="423021"/>
            <a:chOff x="6304381" y="1940026"/>
            <a:chExt cx="782219" cy="423021"/>
          </a:xfrm>
        </p:grpSpPr>
        <p:sp>
          <p:nvSpPr>
            <p:cNvPr id="108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304381" y="1940026"/>
              <a:ext cx="782219" cy="423021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4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09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832" y="2039846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10" name="Grupp 109"/>
          <p:cNvGrpSpPr/>
          <p:nvPr/>
        </p:nvGrpSpPr>
        <p:grpSpPr>
          <a:xfrm>
            <a:off x="2244862" y="5319137"/>
            <a:ext cx="766668" cy="420445"/>
            <a:chOff x="7843932" y="1967155"/>
            <a:chExt cx="766668" cy="420445"/>
          </a:xfrm>
        </p:grpSpPr>
        <p:sp>
          <p:nvSpPr>
            <p:cNvPr id="111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843932" y="1967155"/>
              <a:ext cx="766668" cy="420445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4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12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241874" y="2072091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17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4479804" y="5357909"/>
            <a:ext cx="4290972" cy="3429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1790700" algn="l"/>
              </a:tabLst>
            </a:pPr>
            <a:r>
              <a:rPr lang="en-US" sz="2400" dirty="0" smtClean="0"/>
              <a:t>13+ hcp 	</a:t>
            </a:r>
            <a:r>
              <a:rPr lang="en-US" sz="2400" dirty="0" smtClean="0">
                <a:solidFill>
                  <a:srgbClr val="FF0000"/>
                </a:solidFill>
              </a:rPr>
              <a:t>Final contract</a:t>
            </a:r>
          </a:p>
        </p:txBody>
      </p:sp>
      <p:cxnSp>
        <p:nvCxnSpPr>
          <p:cNvPr id="10" name="Rak 9"/>
          <p:cNvCxnSpPr/>
          <p:nvPr/>
        </p:nvCxnSpPr>
        <p:spPr>
          <a:xfrm>
            <a:off x="484294" y="2881507"/>
            <a:ext cx="8590084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Rak 117"/>
          <p:cNvCxnSpPr/>
          <p:nvPr/>
        </p:nvCxnSpPr>
        <p:spPr>
          <a:xfrm>
            <a:off x="647444" y="6055612"/>
            <a:ext cx="8590084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4582254" y="3251169"/>
            <a:ext cx="1180349" cy="3429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dirty="0" smtClean="0"/>
              <a:t>0-5 hcp</a:t>
            </a:r>
          </a:p>
        </p:txBody>
      </p:sp>
      <p:sp>
        <p:nvSpPr>
          <p:cNvPr id="106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3445346" y="3218013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3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2207490" y="3218013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61" name="Grupp 60"/>
          <p:cNvGrpSpPr/>
          <p:nvPr/>
        </p:nvGrpSpPr>
        <p:grpSpPr>
          <a:xfrm>
            <a:off x="3474943" y="1900286"/>
            <a:ext cx="782219" cy="423021"/>
            <a:chOff x="6151981" y="712359"/>
            <a:chExt cx="782219" cy="423021"/>
          </a:xfrm>
        </p:grpSpPr>
        <p:sp>
          <p:nvSpPr>
            <p:cNvPr id="68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6151981" y="712359"/>
              <a:ext cx="782219" cy="423021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1</a:t>
              </a:r>
              <a:endParaRPr lang="en-US" sz="24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9" name="Freeform 20" descr="90 %">
              <a:extLst>
                <a:ext uri="{FF2B5EF4-FFF2-40B4-BE49-F238E27FC236}">
                  <a16:creationId xmlns:a16="http://schemas.microsoft.com/office/drawing/2014/main" id="{44F978CB-A69D-490A-B68C-EA40D3B61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0432" y="812179"/>
              <a:ext cx="210037" cy="218341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0" name="Grupp 69"/>
          <p:cNvGrpSpPr/>
          <p:nvPr/>
        </p:nvGrpSpPr>
        <p:grpSpPr>
          <a:xfrm>
            <a:off x="2244862" y="1901574"/>
            <a:ext cx="766668" cy="420445"/>
            <a:chOff x="7691532" y="739488"/>
            <a:chExt cx="766668" cy="420445"/>
          </a:xfrm>
        </p:grpSpPr>
        <p:sp>
          <p:nvSpPr>
            <p:cNvPr id="71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691532" y="739488"/>
              <a:ext cx="766668" cy="42044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1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2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089474" y="844424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5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4604022" y="1940346"/>
            <a:ext cx="2795154" cy="3429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dirty="0" smtClean="0"/>
              <a:t>5+ major, 12+ hcp</a:t>
            </a:r>
          </a:p>
        </p:txBody>
      </p:sp>
      <p:grpSp>
        <p:nvGrpSpPr>
          <p:cNvPr id="8" name="Grupp 7"/>
          <p:cNvGrpSpPr/>
          <p:nvPr/>
        </p:nvGrpSpPr>
        <p:grpSpPr>
          <a:xfrm>
            <a:off x="675839" y="3368775"/>
            <a:ext cx="1376896" cy="2266915"/>
            <a:chOff x="675839" y="3368775"/>
            <a:chExt cx="1376896" cy="2266915"/>
          </a:xfrm>
        </p:grpSpPr>
        <p:sp>
          <p:nvSpPr>
            <p:cNvPr id="74" name="textruta 73"/>
            <p:cNvSpPr txBox="1"/>
            <p:nvPr/>
          </p:nvSpPr>
          <p:spPr>
            <a:xfrm>
              <a:off x="729530" y="3368775"/>
              <a:ext cx="1222129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tabLst>
                  <a:tab pos="2687638" algn="l"/>
                </a:tabLst>
              </a:pPr>
              <a:r>
                <a:rPr lang="en-US" sz="2400" b="1" noProof="1" smtClean="0"/>
                <a:t>Respon-</a:t>
              </a:r>
            </a:p>
            <a:p>
              <a:pPr algn="ctr">
                <a:tabLst>
                  <a:tab pos="2687638" algn="l"/>
                </a:tabLst>
              </a:pPr>
              <a:r>
                <a:rPr lang="en-US" sz="2400" b="1" noProof="1" smtClean="0"/>
                <a:t>ders</a:t>
              </a:r>
            </a:p>
            <a:p>
              <a:pPr algn="ctr">
                <a:tabLst>
                  <a:tab pos="2687638" algn="l"/>
                </a:tabLst>
              </a:pPr>
              <a:r>
                <a:rPr lang="en-US" sz="2400" b="1" dirty="0" smtClean="0"/>
                <a:t>bid</a:t>
              </a:r>
              <a:endParaRPr lang="en-US" sz="2400" b="1" dirty="0"/>
            </a:p>
          </p:txBody>
        </p:sp>
        <p:sp>
          <p:nvSpPr>
            <p:cNvPr id="76" name="Platshållare för innehåll 4">
              <a:extLst>
                <a:ext uri="{FF2B5EF4-FFF2-40B4-BE49-F238E27FC236}">
                  <a16:creationId xmlns:a16="http://schemas.microsoft.com/office/drawing/2014/main" id="{6A070F82-0174-4400-8559-D4C5C022F3CA}"/>
                </a:ext>
              </a:extLst>
            </p:cNvPr>
            <p:cNvSpPr txBox="1">
              <a:spLocks/>
            </p:cNvSpPr>
            <p:nvPr/>
          </p:nvSpPr>
          <p:spPr>
            <a:xfrm>
              <a:off x="675839" y="4534678"/>
              <a:ext cx="1376896" cy="110101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en-US" sz="2400" dirty="0" smtClean="0"/>
                <a:t>with</a:t>
              </a:r>
            </a:p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en-US" sz="2400" dirty="0" smtClean="0"/>
                <a:t>3+ trump support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4044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50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113" grpId="0"/>
      <p:bldP spid="116" grpId="0"/>
      <p:bldP spid="117" grpId="0"/>
      <p:bldP spid="62" grpId="0"/>
      <p:bldP spid="106" grpId="0" animBg="1"/>
      <p:bldP spid="73" grpId="0" animBg="1"/>
      <p:bldP spid="7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14" y="207178"/>
            <a:ext cx="8642076" cy="841504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 Black" panose="020B0A04020102020204" pitchFamily="34" charset="0"/>
              </a:rPr>
              <a:t>Opening One of a Minor</a:t>
            </a:r>
            <a:endParaRPr lang="en-US" sz="4000" b="1" dirty="0">
              <a:latin typeface="Arial Black" panose="020B0A04020102020204" pitchFamily="34" charset="0"/>
            </a:endParaRPr>
          </a:p>
        </p:txBody>
      </p:sp>
      <p:pic>
        <p:nvPicPr>
          <p:cNvPr id="5" name="Bildobjekt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13" y="1406990"/>
            <a:ext cx="4947836" cy="4746159"/>
          </a:xfrm>
          <a:prstGeom prst="rect">
            <a:avLst/>
          </a:prstGeom>
        </p:spPr>
      </p:pic>
      <p:sp>
        <p:nvSpPr>
          <p:cNvPr id="30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3766954" y="1385489"/>
            <a:ext cx="4457761" cy="5534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When opening in a minor:</a:t>
            </a:r>
          </a:p>
        </p:txBody>
      </p:sp>
      <p:sp>
        <p:nvSpPr>
          <p:cNvPr id="31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4336500" y="2209302"/>
            <a:ext cx="5389745" cy="5534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smtClean="0"/>
              <a:t> - open the </a:t>
            </a:r>
            <a:r>
              <a:rPr lang="en-US" b="1" dirty="0" smtClean="0"/>
              <a:t>longest</a:t>
            </a:r>
            <a:r>
              <a:rPr lang="en-US" dirty="0" smtClean="0"/>
              <a:t> minor</a:t>
            </a:r>
          </a:p>
        </p:txBody>
      </p:sp>
      <p:grpSp>
        <p:nvGrpSpPr>
          <p:cNvPr id="4" name="Grupp 3"/>
          <p:cNvGrpSpPr/>
          <p:nvPr/>
        </p:nvGrpSpPr>
        <p:grpSpPr>
          <a:xfrm>
            <a:off x="4943970" y="3127519"/>
            <a:ext cx="4735740" cy="792063"/>
            <a:chOff x="3623170" y="3155229"/>
            <a:chExt cx="4735740" cy="792063"/>
          </a:xfrm>
        </p:grpSpPr>
        <p:sp>
          <p:nvSpPr>
            <p:cNvPr id="32" name="Platshållare för innehåll 4">
              <a:extLst>
                <a:ext uri="{FF2B5EF4-FFF2-40B4-BE49-F238E27FC236}">
                  <a16:creationId xmlns:a16="http://schemas.microsoft.com/office/drawing/2014/main" id="{6A070F82-0174-4400-8559-D4C5C022F3CA}"/>
                </a:ext>
              </a:extLst>
            </p:cNvPr>
            <p:cNvSpPr txBox="1">
              <a:spLocks/>
            </p:cNvSpPr>
            <p:nvPr/>
          </p:nvSpPr>
          <p:spPr>
            <a:xfrm>
              <a:off x="3623170" y="3155229"/>
              <a:ext cx="4735740" cy="71480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8288" indent="-268288">
                <a:lnSpc>
                  <a:spcPts val="3300"/>
                </a:lnSpc>
                <a:spcBef>
                  <a:spcPts val="0"/>
                </a:spcBef>
                <a:buNone/>
              </a:pPr>
              <a:r>
                <a:rPr lang="en-US" dirty="0" smtClean="0"/>
                <a:t> - with two </a:t>
              </a:r>
              <a:r>
                <a:rPr lang="en-US" b="1" dirty="0" smtClean="0"/>
                <a:t>four-card</a:t>
              </a:r>
              <a:r>
                <a:rPr lang="en-US" dirty="0" smtClean="0"/>
                <a:t> minors</a:t>
              </a:r>
              <a:br>
                <a:rPr lang="en-US" dirty="0" smtClean="0"/>
              </a:br>
              <a:r>
                <a:rPr lang="en-US" dirty="0" smtClean="0"/>
                <a:t>open </a:t>
              </a:r>
            </a:p>
          </p:txBody>
        </p:sp>
        <p:grpSp>
          <p:nvGrpSpPr>
            <p:cNvPr id="19" name="Grupp 18"/>
            <p:cNvGrpSpPr/>
            <p:nvPr/>
          </p:nvGrpSpPr>
          <p:grpSpPr>
            <a:xfrm>
              <a:off x="4923597" y="3515200"/>
              <a:ext cx="770711" cy="432092"/>
              <a:chOff x="2263524" y="688861"/>
              <a:chExt cx="770711" cy="432092"/>
            </a:xfrm>
          </p:grpSpPr>
          <p:sp>
            <p:nvSpPr>
              <p:cNvPr id="20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2263524" y="688861"/>
                <a:ext cx="770711" cy="432092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CC6600"/>
                    </a:solidFill>
                    <a:latin typeface="Arial Black" panose="020B0A04020102020204" pitchFamily="34" charset="0"/>
                  </a:rPr>
                  <a:t>1</a:t>
                </a:r>
                <a:endParaRPr lang="en-US" sz="3400" b="1" dirty="0">
                  <a:solidFill>
                    <a:srgbClr val="CC66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21" name="Freeform 22">
                <a:extLst>
                  <a:ext uri="{FF2B5EF4-FFF2-40B4-BE49-F238E27FC236}">
                    <a16:creationId xmlns:a16="http://schemas.microsoft.com/office/drawing/2014/main" id="{ADD459F6-EFDB-4E0C-958A-04E3C3503EA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2650496" y="794928"/>
                <a:ext cx="230158" cy="221978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2000"/>
              <a:lstStyle/>
              <a:p>
                <a:endParaRPr lang="en-US" dirty="0"/>
              </a:p>
            </p:txBody>
          </p:sp>
        </p:grpSp>
      </p:grpSp>
      <p:grpSp>
        <p:nvGrpSpPr>
          <p:cNvPr id="3" name="Grupp 2"/>
          <p:cNvGrpSpPr/>
          <p:nvPr/>
        </p:nvGrpSpPr>
        <p:grpSpPr>
          <a:xfrm>
            <a:off x="5188733" y="4277890"/>
            <a:ext cx="4490977" cy="738488"/>
            <a:chOff x="73221" y="4284554"/>
            <a:chExt cx="4490977" cy="738488"/>
          </a:xfrm>
        </p:grpSpPr>
        <p:grpSp>
          <p:nvGrpSpPr>
            <p:cNvPr id="22" name="Grupp 21"/>
            <p:cNvGrpSpPr/>
            <p:nvPr/>
          </p:nvGrpSpPr>
          <p:grpSpPr>
            <a:xfrm>
              <a:off x="1233380" y="4600023"/>
              <a:ext cx="772422" cy="423019"/>
              <a:chOff x="97308" y="757685"/>
              <a:chExt cx="772422" cy="423019"/>
            </a:xfrm>
          </p:grpSpPr>
          <p:sp>
            <p:nvSpPr>
              <p:cNvPr id="23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97308" y="757685"/>
                <a:ext cx="772422" cy="423019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3A600"/>
                    </a:solidFill>
                    <a:latin typeface="Arial Black" panose="020B0A04020102020204" pitchFamily="34" charset="0"/>
                  </a:rPr>
                  <a:t>1</a:t>
                </a:r>
                <a:endParaRPr lang="en-US" sz="3400" b="1" dirty="0">
                  <a:solidFill>
                    <a:srgbClr val="03A6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24" name="Freeform 23" descr="90 %">
                <a:extLst>
                  <a:ext uri="{FF2B5EF4-FFF2-40B4-BE49-F238E27FC236}">
                    <a16:creationId xmlns:a16="http://schemas.microsoft.com/office/drawing/2014/main" id="{335CBF56-C075-49AB-89C4-5C21B2549EFB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486667" y="860854"/>
                <a:ext cx="240239" cy="222937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rgbClr val="0CB303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</p:grpSp>
        <p:sp>
          <p:nvSpPr>
            <p:cNvPr id="25" name="Platshållare för innehåll 4">
              <a:extLst>
                <a:ext uri="{FF2B5EF4-FFF2-40B4-BE49-F238E27FC236}">
                  <a16:creationId xmlns:a16="http://schemas.microsoft.com/office/drawing/2014/main" id="{6A070F82-0174-4400-8559-D4C5C022F3CA}"/>
                </a:ext>
              </a:extLst>
            </p:cNvPr>
            <p:cNvSpPr txBox="1">
              <a:spLocks/>
            </p:cNvSpPr>
            <p:nvPr/>
          </p:nvSpPr>
          <p:spPr>
            <a:xfrm>
              <a:off x="73221" y="4284554"/>
              <a:ext cx="4490977" cy="604717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8288" indent="-268288">
                <a:lnSpc>
                  <a:spcPts val="3300"/>
                </a:lnSpc>
                <a:spcBef>
                  <a:spcPts val="0"/>
                </a:spcBef>
                <a:buNone/>
              </a:pPr>
              <a:r>
                <a:rPr lang="en-US" dirty="0" smtClean="0"/>
                <a:t> - with two </a:t>
              </a:r>
              <a:r>
                <a:rPr lang="en-US" b="1" dirty="0" smtClean="0"/>
                <a:t>three-card</a:t>
              </a:r>
              <a:r>
                <a:rPr lang="en-US" dirty="0" smtClean="0"/>
                <a:t> minors</a:t>
              </a:r>
              <a:br>
                <a:rPr lang="en-US" dirty="0" smtClean="0"/>
              </a:br>
              <a:r>
                <a:rPr lang="en-US" dirty="0" smtClean="0"/>
                <a:t>open</a:t>
              </a:r>
            </a:p>
          </p:txBody>
        </p:sp>
      </p:grpSp>
      <p:sp>
        <p:nvSpPr>
          <p:cNvPr id="16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4900429" y="5633639"/>
            <a:ext cx="4853171" cy="5534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You always need </a:t>
            </a:r>
            <a:r>
              <a:rPr lang="en-US" b="1" dirty="0" smtClean="0"/>
              <a:t>12+ hcp</a:t>
            </a:r>
          </a:p>
        </p:txBody>
      </p:sp>
    </p:spTree>
    <p:extLst>
      <p:ext uri="{BB962C8B-B14F-4D97-AF65-F5344CB8AC3E}">
        <p14:creationId xmlns:p14="http://schemas.microsoft.com/office/powerpoint/2010/main" val="4260693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8" y="188712"/>
            <a:ext cx="9582537" cy="800334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atin typeface="Arial Black" panose="020B0A04020102020204" pitchFamily="34" charset="0"/>
              </a:rPr>
              <a:t>Responder’s Bids with Support</a:t>
            </a:r>
            <a:endParaRPr lang="en-US" sz="4000" b="1" dirty="0">
              <a:latin typeface="Arial Black" panose="020B0A04020102020204" pitchFamily="34" charset="0"/>
            </a:endParaRPr>
          </a:p>
        </p:txBody>
      </p:sp>
      <p:sp>
        <p:nvSpPr>
          <p:cNvPr id="30" name="textruta 29"/>
          <p:cNvSpPr txBox="1"/>
          <p:nvPr/>
        </p:nvSpPr>
        <p:spPr>
          <a:xfrm>
            <a:off x="1061693" y="4354945"/>
            <a:ext cx="23600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3+ clubs, 12+ hcp</a:t>
            </a:r>
            <a:endParaRPr lang="en-US" sz="2400" b="1" dirty="0"/>
          </a:p>
        </p:txBody>
      </p:sp>
      <p:sp>
        <p:nvSpPr>
          <p:cNvPr id="47" name="textruta 46"/>
          <p:cNvSpPr txBox="1"/>
          <p:nvPr/>
        </p:nvSpPr>
        <p:spPr>
          <a:xfrm>
            <a:off x="1068389" y="1848831"/>
            <a:ext cx="1301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Opener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8" name="textruta 47"/>
          <p:cNvSpPr txBox="1"/>
          <p:nvPr/>
        </p:nvSpPr>
        <p:spPr>
          <a:xfrm>
            <a:off x="6807946" y="1849812"/>
            <a:ext cx="17840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Responder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" name="textruta 25"/>
          <p:cNvSpPr txBox="1"/>
          <p:nvPr/>
        </p:nvSpPr>
        <p:spPr>
          <a:xfrm>
            <a:off x="6734010" y="4402764"/>
            <a:ext cx="2456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5+ clubs, 6-10 hcp</a:t>
            </a:r>
            <a:endParaRPr lang="en-US" sz="2400" b="1" dirty="0"/>
          </a:p>
        </p:txBody>
      </p:sp>
      <p:grpSp>
        <p:nvGrpSpPr>
          <p:cNvPr id="40" name="Grupp 10"/>
          <p:cNvGrpSpPr>
            <a:grpSpLocks/>
          </p:cNvGrpSpPr>
          <p:nvPr/>
        </p:nvGrpSpPr>
        <p:grpSpPr bwMode="auto">
          <a:xfrm>
            <a:off x="1416157" y="2712989"/>
            <a:ext cx="1262018" cy="1570303"/>
            <a:chOff x="1208584" y="1916832"/>
            <a:chExt cx="1261754" cy="1570834"/>
          </a:xfrm>
        </p:grpSpPr>
        <p:sp>
          <p:nvSpPr>
            <p:cNvPr id="41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990449" cy="1570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AJ84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9653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Q7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KQ9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42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43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5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9" name="Freeform 23" descr="90 %"/>
              <p:cNvSpPr>
                <a:spLocks/>
              </p:cNvSpPr>
              <p:nvPr/>
            </p:nvSpPr>
            <p:spPr bwMode="ltGray">
              <a:xfrm>
                <a:off x="854075" y="2834898"/>
                <a:ext cx="303090" cy="290279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53" name="Grupp 10"/>
          <p:cNvGrpSpPr>
            <a:grpSpLocks/>
          </p:cNvGrpSpPr>
          <p:nvPr/>
        </p:nvGrpSpPr>
        <p:grpSpPr bwMode="auto">
          <a:xfrm>
            <a:off x="7108157" y="2712989"/>
            <a:ext cx="1459187" cy="1570303"/>
            <a:chOff x="1208584" y="1916832"/>
            <a:chExt cx="1458883" cy="1570834"/>
          </a:xfrm>
        </p:grpSpPr>
        <p:sp>
          <p:nvSpPr>
            <p:cNvPr id="54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187578" cy="1570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KQ5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T2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832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AT832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55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64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" name="Freeform 23" descr="90 %"/>
              <p:cNvSpPr>
                <a:spLocks/>
              </p:cNvSpPr>
              <p:nvPr/>
            </p:nvSpPr>
            <p:spPr bwMode="ltGray">
              <a:xfrm>
                <a:off x="854075" y="2834898"/>
                <a:ext cx="303090" cy="290279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61" name="Grupp 60"/>
          <p:cNvGrpSpPr/>
          <p:nvPr/>
        </p:nvGrpSpPr>
        <p:grpSpPr>
          <a:xfrm>
            <a:off x="3809045" y="3066633"/>
            <a:ext cx="772422" cy="423019"/>
            <a:chOff x="4741918" y="720827"/>
            <a:chExt cx="772422" cy="423019"/>
          </a:xfrm>
        </p:grpSpPr>
        <p:sp>
          <p:nvSpPr>
            <p:cNvPr id="68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4741918" y="720827"/>
              <a:ext cx="772422" cy="423019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3A600"/>
                  </a:solidFill>
                  <a:latin typeface="Arial Black" panose="020B0A04020102020204" pitchFamily="34" charset="0"/>
                </a:rPr>
                <a:t>1</a:t>
              </a:r>
              <a:endParaRPr lang="en-US" sz="3400" b="1" dirty="0">
                <a:solidFill>
                  <a:srgbClr val="03A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9" name="Freeform 23" descr="90 %">
              <a:extLst>
                <a:ext uri="{FF2B5EF4-FFF2-40B4-BE49-F238E27FC236}">
                  <a16:creationId xmlns:a16="http://schemas.microsoft.com/office/drawing/2014/main" id="{335CBF56-C075-49AB-89C4-5C21B2549EFB}"/>
                </a:ext>
              </a:extLst>
            </p:cNvPr>
            <p:cNvSpPr>
              <a:spLocks/>
            </p:cNvSpPr>
            <p:nvPr/>
          </p:nvSpPr>
          <p:spPr bwMode="ltGray">
            <a:xfrm>
              <a:off x="5131277" y="823996"/>
              <a:ext cx="240239" cy="222937"/>
            </a:xfrm>
            <a:custGeom>
              <a:avLst/>
              <a:gdLst>
                <a:gd name="T0" fmla="*/ 2147483647 w 176"/>
                <a:gd name="T1" fmla="*/ 2147483647 h 184"/>
                <a:gd name="T2" fmla="*/ 2147483647 w 176"/>
                <a:gd name="T3" fmla="*/ 2147483647 h 184"/>
                <a:gd name="T4" fmla="*/ 2147483647 w 176"/>
                <a:gd name="T5" fmla="*/ 2147483647 h 184"/>
                <a:gd name="T6" fmla="*/ 2147483647 w 176"/>
                <a:gd name="T7" fmla="*/ 2147483647 h 184"/>
                <a:gd name="T8" fmla="*/ 2147483647 w 176"/>
                <a:gd name="T9" fmla="*/ 2147483647 h 184"/>
                <a:gd name="T10" fmla="*/ 2147483647 w 176"/>
                <a:gd name="T11" fmla="*/ 2147483647 h 184"/>
                <a:gd name="T12" fmla="*/ 2147483647 w 176"/>
                <a:gd name="T13" fmla="*/ 2147483647 h 184"/>
                <a:gd name="T14" fmla="*/ 2147483647 w 176"/>
                <a:gd name="T15" fmla="*/ 2147483647 h 184"/>
                <a:gd name="T16" fmla="*/ 0 w 176"/>
                <a:gd name="T17" fmla="*/ 2147483647 h 184"/>
                <a:gd name="T18" fmla="*/ 2147483647 w 176"/>
                <a:gd name="T19" fmla="*/ 2147483647 h 184"/>
                <a:gd name="T20" fmla="*/ 2147483647 w 176"/>
                <a:gd name="T21" fmla="*/ 2147483647 h 184"/>
                <a:gd name="T22" fmla="*/ 2147483647 w 176"/>
                <a:gd name="T23" fmla="*/ 2147483647 h 184"/>
                <a:gd name="T24" fmla="*/ 2147483647 w 176"/>
                <a:gd name="T25" fmla="*/ 2147483647 h 184"/>
                <a:gd name="T26" fmla="*/ 2147483647 w 176"/>
                <a:gd name="T27" fmla="*/ 2147483647 h 184"/>
                <a:gd name="T28" fmla="*/ 2147483647 w 176"/>
                <a:gd name="T29" fmla="*/ 2147483647 h 184"/>
                <a:gd name="T30" fmla="*/ 2147483647 w 176"/>
                <a:gd name="T31" fmla="*/ 2147483647 h 184"/>
                <a:gd name="T32" fmla="*/ 2147483647 w 176"/>
                <a:gd name="T33" fmla="*/ 2147483647 h 184"/>
                <a:gd name="T34" fmla="*/ 2147483647 w 176"/>
                <a:gd name="T35" fmla="*/ 2147483647 h 184"/>
                <a:gd name="T36" fmla="*/ 2147483647 w 176"/>
                <a:gd name="T37" fmla="*/ 2147483647 h 184"/>
                <a:gd name="T38" fmla="*/ 2147483647 w 176"/>
                <a:gd name="T39" fmla="*/ 0 h 184"/>
                <a:gd name="T40" fmla="*/ 2147483647 w 176"/>
                <a:gd name="T41" fmla="*/ 0 h 184"/>
                <a:gd name="T42" fmla="*/ 2147483647 w 176"/>
                <a:gd name="T43" fmla="*/ 2147483647 h 184"/>
                <a:gd name="T44" fmla="*/ 2147483647 w 176"/>
                <a:gd name="T45" fmla="*/ 2147483647 h 184"/>
                <a:gd name="T46" fmla="*/ 2147483647 w 176"/>
                <a:gd name="T47" fmla="*/ 2147483647 h 184"/>
                <a:gd name="T48" fmla="*/ 2147483647 w 176"/>
                <a:gd name="T49" fmla="*/ 2147483647 h 184"/>
                <a:gd name="T50" fmla="*/ 2147483647 w 176"/>
                <a:gd name="T51" fmla="*/ 2147483647 h 184"/>
                <a:gd name="T52" fmla="*/ 2147483647 w 176"/>
                <a:gd name="T53" fmla="*/ 2147483647 h 184"/>
                <a:gd name="T54" fmla="*/ 2147483647 w 176"/>
                <a:gd name="T55" fmla="*/ 2147483647 h 184"/>
                <a:gd name="T56" fmla="*/ 2147483647 w 176"/>
                <a:gd name="T57" fmla="*/ 2147483647 h 184"/>
                <a:gd name="T58" fmla="*/ 2147483647 w 176"/>
                <a:gd name="T59" fmla="*/ 2147483647 h 184"/>
                <a:gd name="T60" fmla="*/ 2147483647 w 176"/>
                <a:gd name="T61" fmla="*/ 2147483647 h 184"/>
                <a:gd name="T62" fmla="*/ 2147483647 w 176"/>
                <a:gd name="T63" fmla="*/ 2147483647 h 184"/>
                <a:gd name="T64" fmla="*/ 2147483647 w 176"/>
                <a:gd name="T65" fmla="*/ 2147483647 h 184"/>
                <a:gd name="T66" fmla="*/ 2147483647 w 176"/>
                <a:gd name="T67" fmla="*/ 2147483647 h 184"/>
                <a:gd name="T68" fmla="*/ 2147483647 w 176"/>
                <a:gd name="T69" fmla="*/ 2147483647 h 184"/>
                <a:gd name="T70" fmla="*/ 2147483647 w 176"/>
                <a:gd name="T71" fmla="*/ 2147483647 h 184"/>
                <a:gd name="T72" fmla="*/ 2147483647 w 176"/>
                <a:gd name="T73" fmla="*/ 2147483647 h 184"/>
                <a:gd name="T74" fmla="*/ 2147483647 w 176"/>
                <a:gd name="T75" fmla="*/ 2147483647 h 184"/>
                <a:gd name="T76" fmla="*/ 2147483647 w 176"/>
                <a:gd name="T77" fmla="*/ 2147483647 h 184"/>
                <a:gd name="T78" fmla="*/ 2147483647 w 176"/>
                <a:gd name="T79" fmla="*/ 2147483647 h 184"/>
                <a:gd name="T80" fmla="*/ 2147483647 w 176"/>
                <a:gd name="T81" fmla="*/ 2147483647 h 184"/>
                <a:gd name="T82" fmla="*/ 2147483647 w 176"/>
                <a:gd name="T83" fmla="*/ 2147483647 h 184"/>
                <a:gd name="T84" fmla="*/ 2147483647 w 176"/>
                <a:gd name="T85" fmla="*/ 2147483647 h 184"/>
                <a:gd name="T86" fmla="*/ 2147483647 w 176"/>
                <a:gd name="T87" fmla="*/ 2147483647 h 184"/>
                <a:gd name="T88" fmla="*/ 2147483647 w 176"/>
                <a:gd name="T89" fmla="*/ 2147483647 h 184"/>
                <a:gd name="T90" fmla="*/ 2147483647 w 176"/>
                <a:gd name="T91" fmla="*/ 2147483647 h 184"/>
                <a:gd name="T92" fmla="*/ 2147483647 w 176"/>
                <a:gd name="T93" fmla="*/ 2147483647 h 1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76"/>
                <a:gd name="T142" fmla="*/ 0 h 184"/>
                <a:gd name="T143" fmla="*/ 176 w 176"/>
                <a:gd name="T144" fmla="*/ 184 h 18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76" h="184">
                  <a:moveTo>
                    <a:pt x="68" y="183"/>
                  </a:moveTo>
                  <a:lnTo>
                    <a:pt x="71" y="179"/>
                  </a:lnTo>
                  <a:lnTo>
                    <a:pt x="75" y="173"/>
                  </a:lnTo>
                  <a:lnTo>
                    <a:pt x="79" y="161"/>
                  </a:lnTo>
                  <a:lnTo>
                    <a:pt x="79" y="157"/>
                  </a:lnTo>
                  <a:lnTo>
                    <a:pt x="79" y="154"/>
                  </a:lnTo>
                  <a:lnTo>
                    <a:pt x="79" y="136"/>
                  </a:lnTo>
                  <a:lnTo>
                    <a:pt x="77" y="131"/>
                  </a:lnTo>
                  <a:lnTo>
                    <a:pt x="75" y="130"/>
                  </a:lnTo>
                  <a:lnTo>
                    <a:pt x="70" y="131"/>
                  </a:lnTo>
                  <a:lnTo>
                    <a:pt x="61" y="142"/>
                  </a:lnTo>
                  <a:lnTo>
                    <a:pt x="53" y="150"/>
                  </a:lnTo>
                  <a:lnTo>
                    <a:pt x="44" y="155"/>
                  </a:lnTo>
                  <a:lnTo>
                    <a:pt x="27" y="157"/>
                  </a:lnTo>
                  <a:lnTo>
                    <a:pt x="14" y="152"/>
                  </a:lnTo>
                  <a:lnTo>
                    <a:pt x="7" y="144"/>
                  </a:lnTo>
                  <a:lnTo>
                    <a:pt x="3" y="138"/>
                  </a:lnTo>
                  <a:lnTo>
                    <a:pt x="0" y="126"/>
                  </a:lnTo>
                  <a:lnTo>
                    <a:pt x="0" y="111"/>
                  </a:lnTo>
                  <a:lnTo>
                    <a:pt x="3" y="100"/>
                  </a:lnTo>
                  <a:lnTo>
                    <a:pt x="8" y="88"/>
                  </a:lnTo>
                  <a:lnTo>
                    <a:pt x="15" y="80"/>
                  </a:lnTo>
                  <a:lnTo>
                    <a:pt x="24" y="76"/>
                  </a:lnTo>
                  <a:lnTo>
                    <a:pt x="34" y="75"/>
                  </a:lnTo>
                  <a:lnTo>
                    <a:pt x="47" y="78"/>
                  </a:lnTo>
                  <a:lnTo>
                    <a:pt x="63" y="86"/>
                  </a:lnTo>
                  <a:lnTo>
                    <a:pt x="72" y="89"/>
                  </a:lnTo>
                  <a:lnTo>
                    <a:pt x="76" y="89"/>
                  </a:lnTo>
                  <a:lnTo>
                    <a:pt x="77" y="84"/>
                  </a:lnTo>
                  <a:lnTo>
                    <a:pt x="77" y="80"/>
                  </a:lnTo>
                  <a:lnTo>
                    <a:pt x="72" y="75"/>
                  </a:lnTo>
                  <a:lnTo>
                    <a:pt x="60" y="65"/>
                  </a:lnTo>
                  <a:lnTo>
                    <a:pt x="55" y="55"/>
                  </a:lnTo>
                  <a:lnTo>
                    <a:pt x="51" y="46"/>
                  </a:lnTo>
                  <a:lnTo>
                    <a:pt x="50" y="35"/>
                  </a:lnTo>
                  <a:lnTo>
                    <a:pt x="54" y="19"/>
                  </a:lnTo>
                  <a:lnTo>
                    <a:pt x="60" y="11"/>
                  </a:lnTo>
                  <a:lnTo>
                    <a:pt x="65" y="6"/>
                  </a:lnTo>
                  <a:lnTo>
                    <a:pt x="75" y="1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101" y="3"/>
                  </a:lnTo>
                  <a:lnTo>
                    <a:pt x="110" y="6"/>
                  </a:lnTo>
                  <a:lnTo>
                    <a:pt x="116" y="11"/>
                  </a:lnTo>
                  <a:lnTo>
                    <a:pt x="123" y="23"/>
                  </a:lnTo>
                  <a:lnTo>
                    <a:pt x="125" y="33"/>
                  </a:lnTo>
                  <a:lnTo>
                    <a:pt x="125" y="42"/>
                  </a:lnTo>
                  <a:lnTo>
                    <a:pt x="124" y="45"/>
                  </a:lnTo>
                  <a:lnTo>
                    <a:pt x="122" y="52"/>
                  </a:lnTo>
                  <a:lnTo>
                    <a:pt x="119" y="58"/>
                  </a:lnTo>
                  <a:lnTo>
                    <a:pt x="116" y="63"/>
                  </a:lnTo>
                  <a:lnTo>
                    <a:pt x="113" y="67"/>
                  </a:lnTo>
                  <a:lnTo>
                    <a:pt x="107" y="72"/>
                  </a:lnTo>
                  <a:lnTo>
                    <a:pt x="103" y="75"/>
                  </a:lnTo>
                  <a:lnTo>
                    <a:pt x="99" y="79"/>
                  </a:lnTo>
                  <a:lnTo>
                    <a:pt x="98" y="84"/>
                  </a:lnTo>
                  <a:lnTo>
                    <a:pt x="98" y="88"/>
                  </a:lnTo>
                  <a:lnTo>
                    <a:pt x="103" y="90"/>
                  </a:lnTo>
                  <a:lnTo>
                    <a:pt x="105" y="89"/>
                  </a:lnTo>
                  <a:lnTo>
                    <a:pt x="111" y="86"/>
                  </a:lnTo>
                  <a:lnTo>
                    <a:pt x="116" y="84"/>
                  </a:lnTo>
                  <a:lnTo>
                    <a:pt x="121" y="80"/>
                  </a:lnTo>
                  <a:lnTo>
                    <a:pt x="133" y="77"/>
                  </a:lnTo>
                  <a:lnTo>
                    <a:pt x="146" y="75"/>
                  </a:lnTo>
                  <a:lnTo>
                    <a:pt x="151" y="76"/>
                  </a:lnTo>
                  <a:lnTo>
                    <a:pt x="158" y="79"/>
                  </a:lnTo>
                  <a:lnTo>
                    <a:pt x="161" y="81"/>
                  </a:lnTo>
                  <a:lnTo>
                    <a:pt x="169" y="91"/>
                  </a:lnTo>
                  <a:lnTo>
                    <a:pt x="173" y="100"/>
                  </a:lnTo>
                  <a:lnTo>
                    <a:pt x="174" y="108"/>
                  </a:lnTo>
                  <a:lnTo>
                    <a:pt x="175" y="119"/>
                  </a:lnTo>
                  <a:lnTo>
                    <a:pt x="174" y="128"/>
                  </a:lnTo>
                  <a:lnTo>
                    <a:pt x="173" y="134"/>
                  </a:lnTo>
                  <a:lnTo>
                    <a:pt x="170" y="141"/>
                  </a:lnTo>
                  <a:lnTo>
                    <a:pt x="170" y="139"/>
                  </a:lnTo>
                  <a:lnTo>
                    <a:pt x="173" y="135"/>
                  </a:lnTo>
                  <a:lnTo>
                    <a:pt x="168" y="143"/>
                  </a:lnTo>
                  <a:lnTo>
                    <a:pt x="161" y="152"/>
                  </a:lnTo>
                  <a:lnTo>
                    <a:pt x="148" y="157"/>
                  </a:lnTo>
                  <a:lnTo>
                    <a:pt x="139" y="157"/>
                  </a:lnTo>
                  <a:lnTo>
                    <a:pt x="128" y="153"/>
                  </a:lnTo>
                  <a:lnTo>
                    <a:pt x="117" y="145"/>
                  </a:lnTo>
                  <a:lnTo>
                    <a:pt x="109" y="136"/>
                  </a:lnTo>
                  <a:lnTo>
                    <a:pt x="104" y="131"/>
                  </a:lnTo>
                  <a:lnTo>
                    <a:pt x="99" y="130"/>
                  </a:lnTo>
                  <a:lnTo>
                    <a:pt x="96" y="133"/>
                  </a:lnTo>
                  <a:lnTo>
                    <a:pt x="96" y="143"/>
                  </a:lnTo>
                  <a:lnTo>
                    <a:pt x="96" y="153"/>
                  </a:lnTo>
                  <a:lnTo>
                    <a:pt x="96" y="160"/>
                  </a:lnTo>
                  <a:lnTo>
                    <a:pt x="98" y="167"/>
                  </a:lnTo>
                  <a:lnTo>
                    <a:pt x="99" y="173"/>
                  </a:lnTo>
                  <a:lnTo>
                    <a:pt x="103" y="179"/>
                  </a:lnTo>
                  <a:lnTo>
                    <a:pt x="106" y="183"/>
                  </a:lnTo>
                  <a:lnTo>
                    <a:pt x="68" y="183"/>
                  </a:lnTo>
                </a:path>
              </a:pathLst>
            </a:custGeom>
            <a:solidFill>
              <a:srgbClr val="0CB303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70" name="Grupp 69"/>
          <p:cNvGrpSpPr/>
          <p:nvPr/>
        </p:nvGrpSpPr>
        <p:grpSpPr>
          <a:xfrm>
            <a:off x="5005154" y="3082030"/>
            <a:ext cx="772422" cy="423019"/>
            <a:chOff x="4894318" y="2786697"/>
            <a:chExt cx="772422" cy="423019"/>
          </a:xfrm>
        </p:grpSpPr>
        <p:sp>
          <p:nvSpPr>
            <p:cNvPr id="71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4894318" y="2786697"/>
              <a:ext cx="772422" cy="423019"/>
            </a:xfrm>
            <a:prstGeom prst="roundRect">
              <a:avLst/>
            </a:prstGeom>
            <a:ln w="38100">
              <a:solidFill>
                <a:srgbClr val="FF9933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03A600"/>
                  </a:solidFill>
                  <a:latin typeface="Arial Black" panose="020B0A04020102020204" pitchFamily="34" charset="0"/>
                </a:rPr>
                <a:t>2</a:t>
              </a:r>
              <a:endParaRPr lang="en-US" sz="3400" b="1" dirty="0">
                <a:solidFill>
                  <a:srgbClr val="03A6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2" name="Freeform 23" descr="90 %">
              <a:extLst>
                <a:ext uri="{FF2B5EF4-FFF2-40B4-BE49-F238E27FC236}">
                  <a16:creationId xmlns:a16="http://schemas.microsoft.com/office/drawing/2014/main" id="{335CBF56-C075-49AB-89C4-5C21B2549EFB}"/>
                </a:ext>
              </a:extLst>
            </p:cNvPr>
            <p:cNvSpPr>
              <a:spLocks/>
            </p:cNvSpPr>
            <p:nvPr/>
          </p:nvSpPr>
          <p:spPr bwMode="ltGray">
            <a:xfrm>
              <a:off x="5283677" y="2889866"/>
              <a:ext cx="240239" cy="222937"/>
            </a:xfrm>
            <a:custGeom>
              <a:avLst/>
              <a:gdLst>
                <a:gd name="T0" fmla="*/ 2147483647 w 176"/>
                <a:gd name="T1" fmla="*/ 2147483647 h 184"/>
                <a:gd name="T2" fmla="*/ 2147483647 w 176"/>
                <a:gd name="T3" fmla="*/ 2147483647 h 184"/>
                <a:gd name="T4" fmla="*/ 2147483647 w 176"/>
                <a:gd name="T5" fmla="*/ 2147483647 h 184"/>
                <a:gd name="T6" fmla="*/ 2147483647 w 176"/>
                <a:gd name="T7" fmla="*/ 2147483647 h 184"/>
                <a:gd name="T8" fmla="*/ 2147483647 w 176"/>
                <a:gd name="T9" fmla="*/ 2147483647 h 184"/>
                <a:gd name="T10" fmla="*/ 2147483647 w 176"/>
                <a:gd name="T11" fmla="*/ 2147483647 h 184"/>
                <a:gd name="T12" fmla="*/ 2147483647 w 176"/>
                <a:gd name="T13" fmla="*/ 2147483647 h 184"/>
                <a:gd name="T14" fmla="*/ 2147483647 w 176"/>
                <a:gd name="T15" fmla="*/ 2147483647 h 184"/>
                <a:gd name="T16" fmla="*/ 0 w 176"/>
                <a:gd name="T17" fmla="*/ 2147483647 h 184"/>
                <a:gd name="T18" fmla="*/ 2147483647 w 176"/>
                <a:gd name="T19" fmla="*/ 2147483647 h 184"/>
                <a:gd name="T20" fmla="*/ 2147483647 w 176"/>
                <a:gd name="T21" fmla="*/ 2147483647 h 184"/>
                <a:gd name="T22" fmla="*/ 2147483647 w 176"/>
                <a:gd name="T23" fmla="*/ 2147483647 h 184"/>
                <a:gd name="T24" fmla="*/ 2147483647 w 176"/>
                <a:gd name="T25" fmla="*/ 2147483647 h 184"/>
                <a:gd name="T26" fmla="*/ 2147483647 w 176"/>
                <a:gd name="T27" fmla="*/ 2147483647 h 184"/>
                <a:gd name="T28" fmla="*/ 2147483647 w 176"/>
                <a:gd name="T29" fmla="*/ 2147483647 h 184"/>
                <a:gd name="T30" fmla="*/ 2147483647 w 176"/>
                <a:gd name="T31" fmla="*/ 2147483647 h 184"/>
                <a:gd name="T32" fmla="*/ 2147483647 w 176"/>
                <a:gd name="T33" fmla="*/ 2147483647 h 184"/>
                <a:gd name="T34" fmla="*/ 2147483647 w 176"/>
                <a:gd name="T35" fmla="*/ 2147483647 h 184"/>
                <a:gd name="T36" fmla="*/ 2147483647 w 176"/>
                <a:gd name="T37" fmla="*/ 2147483647 h 184"/>
                <a:gd name="T38" fmla="*/ 2147483647 w 176"/>
                <a:gd name="T39" fmla="*/ 0 h 184"/>
                <a:gd name="T40" fmla="*/ 2147483647 w 176"/>
                <a:gd name="T41" fmla="*/ 0 h 184"/>
                <a:gd name="T42" fmla="*/ 2147483647 w 176"/>
                <a:gd name="T43" fmla="*/ 2147483647 h 184"/>
                <a:gd name="T44" fmla="*/ 2147483647 w 176"/>
                <a:gd name="T45" fmla="*/ 2147483647 h 184"/>
                <a:gd name="T46" fmla="*/ 2147483647 w 176"/>
                <a:gd name="T47" fmla="*/ 2147483647 h 184"/>
                <a:gd name="T48" fmla="*/ 2147483647 w 176"/>
                <a:gd name="T49" fmla="*/ 2147483647 h 184"/>
                <a:gd name="T50" fmla="*/ 2147483647 w 176"/>
                <a:gd name="T51" fmla="*/ 2147483647 h 184"/>
                <a:gd name="T52" fmla="*/ 2147483647 w 176"/>
                <a:gd name="T53" fmla="*/ 2147483647 h 184"/>
                <a:gd name="T54" fmla="*/ 2147483647 w 176"/>
                <a:gd name="T55" fmla="*/ 2147483647 h 184"/>
                <a:gd name="T56" fmla="*/ 2147483647 w 176"/>
                <a:gd name="T57" fmla="*/ 2147483647 h 184"/>
                <a:gd name="T58" fmla="*/ 2147483647 w 176"/>
                <a:gd name="T59" fmla="*/ 2147483647 h 184"/>
                <a:gd name="T60" fmla="*/ 2147483647 w 176"/>
                <a:gd name="T61" fmla="*/ 2147483647 h 184"/>
                <a:gd name="T62" fmla="*/ 2147483647 w 176"/>
                <a:gd name="T63" fmla="*/ 2147483647 h 184"/>
                <a:gd name="T64" fmla="*/ 2147483647 w 176"/>
                <a:gd name="T65" fmla="*/ 2147483647 h 184"/>
                <a:gd name="T66" fmla="*/ 2147483647 w 176"/>
                <a:gd name="T67" fmla="*/ 2147483647 h 184"/>
                <a:gd name="T68" fmla="*/ 2147483647 w 176"/>
                <a:gd name="T69" fmla="*/ 2147483647 h 184"/>
                <a:gd name="T70" fmla="*/ 2147483647 w 176"/>
                <a:gd name="T71" fmla="*/ 2147483647 h 184"/>
                <a:gd name="T72" fmla="*/ 2147483647 w 176"/>
                <a:gd name="T73" fmla="*/ 2147483647 h 184"/>
                <a:gd name="T74" fmla="*/ 2147483647 w 176"/>
                <a:gd name="T75" fmla="*/ 2147483647 h 184"/>
                <a:gd name="T76" fmla="*/ 2147483647 w 176"/>
                <a:gd name="T77" fmla="*/ 2147483647 h 184"/>
                <a:gd name="T78" fmla="*/ 2147483647 w 176"/>
                <a:gd name="T79" fmla="*/ 2147483647 h 184"/>
                <a:gd name="T80" fmla="*/ 2147483647 w 176"/>
                <a:gd name="T81" fmla="*/ 2147483647 h 184"/>
                <a:gd name="T82" fmla="*/ 2147483647 w 176"/>
                <a:gd name="T83" fmla="*/ 2147483647 h 184"/>
                <a:gd name="T84" fmla="*/ 2147483647 w 176"/>
                <a:gd name="T85" fmla="*/ 2147483647 h 184"/>
                <a:gd name="T86" fmla="*/ 2147483647 w 176"/>
                <a:gd name="T87" fmla="*/ 2147483647 h 184"/>
                <a:gd name="T88" fmla="*/ 2147483647 w 176"/>
                <a:gd name="T89" fmla="*/ 2147483647 h 184"/>
                <a:gd name="T90" fmla="*/ 2147483647 w 176"/>
                <a:gd name="T91" fmla="*/ 2147483647 h 184"/>
                <a:gd name="T92" fmla="*/ 2147483647 w 176"/>
                <a:gd name="T93" fmla="*/ 2147483647 h 1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76"/>
                <a:gd name="T142" fmla="*/ 0 h 184"/>
                <a:gd name="T143" fmla="*/ 176 w 176"/>
                <a:gd name="T144" fmla="*/ 184 h 18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76" h="184">
                  <a:moveTo>
                    <a:pt x="68" y="183"/>
                  </a:moveTo>
                  <a:lnTo>
                    <a:pt x="71" y="179"/>
                  </a:lnTo>
                  <a:lnTo>
                    <a:pt x="75" y="173"/>
                  </a:lnTo>
                  <a:lnTo>
                    <a:pt x="79" y="161"/>
                  </a:lnTo>
                  <a:lnTo>
                    <a:pt x="79" y="157"/>
                  </a:lnTo>
                  <a:lnTo>
                    <a:pt x="79" y="154"/>
                  </a:lnTo>
                  <a:lnTo>
                    <a:pt x="79" y="136"/>
                  </a:lnTo>
                  <a:lnTo>
                    <a:pt x="77" y="131"/>
                  </a:lnTo>
                  <a:lnTo>
                    <a:pt x="75" y="130"/>
                  </a:lnTo>
                  <a:lnTo>
                    <a:pt x="70" y="131"/>
                  </a:lnTo>
                  <a:lnTo>
                    <a:pt x="61" y="142"/>
                  </a:lnTo>
                  <a:lnTo>
                    <a:pt x="53" y="150"/>
                  </a:lnTo>
                  <a:lnTo>
                    <a:pt x="44" y="155"/>
                  </a:lnTo>
                  <a:lnTo>
                    <a:pt x="27" y="157"/>
                  </a:lnTo>
                  <a:lnTo>
                    <a:pt x="14" y="152"/>
                  </a:lnTo>
                  <a:lnTo>
                    <a:pt x="7" y="144"/>
                  </a:lnTo>
                  <a:lnTo>
                    <a:pt x="3" y="138"/>
                  </a:lnTo>
                  <a:lnTo>
                    <a:pt x="0" y="126"/>
                  </a:lnTo>
                  <a:lnTo>
                    <a:pt x="0" y="111"/>
                  </a:lnTo>
                  <a:lnTo>
                    <a:pt x="3" y="100"/>
                  </a:lnTo>
                  <a:lnTo>
                    <a:pt x="8" y="88"/>
                  </a:lnTo>
                  <a:lnTo>
                    <a:pt x="15" y="80"/>
                  </a:lnTo>
                  <a:lnTo>
                    <a:pt x="24" y="76"/>
                  </a:lnTo>
                  <a:lnTo>
                    <a:pt x="34" y="75"/>
                  </a:lnTo>
                  <a:lnTo>
                    <a:pt x="47" y="78"/>
                  </a:lnTo>
                  <a:lnTo>
                    <a:pt x="63" y="86"/>
                  </a:lnTo>
                  <a:lnTo>
                    <a:pt x="72" y="89"/>
                  </a:lnTo>
                  <a:lnTo>
                    <a:pt x="76" y="89"/>
                  </a:lnTo>
                  <a:lnTo>
                    <a:pt x="77" y="84"/>
                  </a:lnTo>
                  <a:lnTo>
                    <a:pt x="77" y="80"/>
                  </a:lnTo>
                  <a:lnTo>
                    <a:pt x="72" y="75"/>
                  </a:lnTo>
                  <a:lnTo>
                    <a:pt x="60" y="65"/>
                  </a:lnTo>
                  <a:lnTo>
                    <a:pt x="55" y="55"/>
                  </a:lnTo>
                  <a:lnTo>
                    <a:pt x="51" y="46"/>
                  </a:lnTo>
                  <a:lnTo>
                    <a:pt x="50" y="35"/>
                  </a:lnTo>
                  <a:lnTo>
                    <a:pt x="54" y="19"/>
                  </a:lnTo>
                  <a:lnTo>
                    <a:pt x="60" y="11"/>
                  </a:lnTo>
                  <a:lnTo>
                    <a:pt x="65" y="6"/>
                  </a:lnTo>
                  <a:lnTo>
                    <a:pt x="75" y="1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101" y="3"/>
                  </a:lnTo>
                  <a:lnTo>
                    <a:pt x="110" y="6"/>
                  </a:lnTo>
                  <a:lnTo>
                    <a:pt x="116" y="11"/>
                  </a:lnTo>
                  <a:lnTo>
                    <a:pt x="123" y="23"/>
                  </a:lnTo>
                  <a:lnTo>
                    <a:pt x="125" y="33"/>
                  </a:lnTo>
                  <a:lnTo>
                    <a:pt x="125" y="42"/>
                  </a:lnTo>
                  <a:lnTo>
                    <a:pt x="124" y="45"/>
                  </a:lnTo>
                  <a:lnTo>
                    <a:pt x="122" y="52"/>
                  </a:lnTo>
                  <a:lnTo>
                    <a:pt x="119" y="58"/>
                  </a:lnTo>
                  <a:lnTo>
                    <a:pt x="116" y="63"/>
                  </a:lnTo>
                  <a:lnTo>
                    <a:pt x="113" y="67"/>
                  </a:lnTo>
                  <a:lnTo>
                    <a:pt x="107" y="72"/>
                  </a:lnTo>
                  <a:lnTo>
                    <a:pt x="103" y="75"/>
                  </a:lnTo>
                  <a:lnTo>
                    <a:pt x="99" y="79"/>
                  </a:lnTo>
                  <a:lnTo>
                    <a:pt x="98" y="84"/>
                  </a:lnTo>
                  <a:lnTo>
                    <a:pt x="98" y="88"/>
                  </a:lnTo>
                  <a:lnTo>
                    <a:pt x="103" y="90"/>
                  </a:lnTo>
                  <a:lnTo>
                    <a:pt x="105" y="89"/>
                  </a:lnTo>
                  <a:lnTo>
                    <a:pt x="111" y="86"/>
                  </a:lnTo>
                  <a:lnTo>
                    <a:pt x="116" y="84"/>
                  </a:lnTo>
                  <a:lnTo>
                    <a:pt x="121" y="80"/>
                  </a:lnTo>
                  <a:lnTo>
                    <a:pt x="133" y="77"/>
                  </a:lnTo>
                  <a:lnTo>
                    <a:pt x="146" y="75"/>
                  </a:lnTo>
                  <a:lnTo>
                    <a:pt x="151" y="76"/>
                  </a:lnTo>
                  <a:lnTo>
                    <a:pt x="158" y="79"/>
                  </a:lnTo>
                  <a:lnTo>
                    <a:pt x="161" y="81"/>
                  </a:lnTo>
                  <a:lnTo>
                    <a:pt x="169" y="91"/>
                  </a:lnTo>
                  <a:lnTo>
                    <a:pt x="173" y="100"/>
                  </a:lnTo>
                  <a:lnTo>
                    <a:pt x="174" y="108"/>
                  </a:lnTo>
                  <a:lnTo>
                    <a:pt x="175" y="119"/>
                  </a:lnTo>
                  <a:lnTo>
                    <a:pt x="174" y="128"/>
                  </a:lnTo>
                  <a:lnTo>
                    <a:pt x="173" y="134"/>
                  </a:lnTo>
                  <a:lnTo>
                    <a:pt x="170" y="141"/>
                  </a:lnTo>
                  <a:lnTo>
                    <a:pt x="170" y="139"/>
                  </a:lnTo>
                  <a:lnTo>
                    <a:pt x="173" y="135"/>
                  </a:lnTo>
                  <a:lnTo>
                    <a:pt x="168" y="143"/>
                  </a:lnTo>
                  <a:lnTo>
                    <a:pt x="161" y="152"/>
                  </a:lnTo>
                  <a:lnTo>
                    <a:pt x="148" y="157"/>
                  </a:lnTo>
                  <a:lnTo>
                    <a:pt x="139" y="157"/>
                  </a:lnTo>
                  <a:lnTo>
                    <a:pt x="128" y="153"/>
                  </a:lnTo>
                  <a:lnTo>
                    <a:pt x="117" y="145"/>
                  </a:lnTo>
                  <a:lnTo>
                    <a:pt x="109" y="136"/>
                  </a:lnTo>
                  <a:lnTo>
                    <a:pt x="104" y="131"/>
                  </a:lnTo>
                  <a:lnTo>
                    <a:pt x="99" y="130"/>
                  </a:lnTo>
                  <a:lnTo>
                    <a:pt x="96" y="133"/>
                  </a:lnTo>
                  <a:lnTo>
                    <a:pt x="96" y="143"/>
                  </a:lnTo>
                  <a:lnTo>
                    <a:pt x="96" y="153"/>
                  </a:lnTo>
                  <a:lnTo>
                    <a:pt x="96" y="160"/>
                  </a:lnTo>
                  <a:lnTo>
                    <a:pt x="98" y="167"/>
                  </a:lnTo>
                  <a:lnTo>
                    <a:pt x="99" y="173"/>
                  </a:lnTo>
                  <a:lnTo>
                    <a:pt x="103" y="179"/>
                  </a:lnTo>
                  <a:lnTo>
                    <a:pt x="106" y="183"/>
                  </a:lnTo>
                  <a:lnTo>
                    <a:pt x="68" y="183"/>
                  </a:lnTo>
                </a:path>
              </a:pathLst>
            </a:custGeom>
            <a:solidFill>
              <a:srgbClr val="0CB303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73" name="Platshållare för innehåll 2">
            <a:extLst>
              <a:ext uri="{FF2B5EF4-FFF2-40B4-BE49-F238E27FC236}">
                <a16:creationId xmlns:a16="http://schemas.microsoft.com/office/drawing/2014/main" id="{2C687CE5-A1B8-481D-B443-25D946844A5E}"/>
              </a:ext>
            </a:extLst>
          </p:cNvPr>
          <p:cNvSpPr txBox="1">
            <a:spLocks/>
          </p:cNvSpPr>
          <p:nvPr/>
        </p:nvSpPr>
        <p:spPr>
          <a:xfrm>
            <a:off x="3777398" y="3684868"/>
            <a:ext cx="841412" cy="409212"/>
          </a:xfrm>
          <a:prstGeom prst="rect">
            <a:avLst/>
          </a:prstGeom>
          <a:solidFill>
            <a:srgbClr val="0CB303"/>
          </a:solidFill>
          <a:ln>
            <a:solidFill>
              <a:srgbClr val="0CB303"/>
            </a:solidFill>
          </a:ln>
        </p:spPr>
        <p:txBody>
          <a:bodyPr vert="horz" lIns="36000" tIns="36000" rIns="36000" bIns="36000" rtlCol="0" anchor="ctr" anchorCtr="1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Pass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58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6702436" y="4888956"/>
            <a:ext cx="2343787" cy="4415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tabLst>
                <a:tab pos="1881188" algn="l"/>
              </a:tabLst>
            </a:pPr>
            <a:r>
              <a:rPr lang="en-US" sz="2400" dirty="0" smtClean="0">
                <a:solidFill>
                  <a:srgbClr val="CC6600"/>
                </a:solidFill>
              </a:rPr>
              <a:t>Game invitation</a:t>
            </a:r>
          </a:p>
        </p:txBody>
      </p:sp>
      <p:sp>
        <p:nvSpPr>
          <p:cNvPr id="59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695463" y="4926278"/>
            <a:ext cx="3049219" cy="4415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2000"/>
              </a:lnSpc>
              <a:spcBef>
                <a:spcPts val="0"/>
              </a:spcBef>
              <a:buNone/>
              <a:tabLst>
                <a:tab pos="1881188" algn="l"/>
              </a:tabLst>
            </a:pPr>
            <a:r>
              <a:rPr lang="en-US" sz="2000" dirty="0" smtClean="0"/>
              <a:t>Th</a:t>
            </a:r>
            <a:r>
              <a:rPr lang="en-US" sz="2000" dirty="0"/>
              <a:t>e</a:t>
            </a:r>
            <a:r>
              <a:rPr lang="en-US" sz="2000" dirty="0" smtClean="0"/>
              <a:t> combined strength </a:t>
            </a:r>
            <a:r>
              <a:rPr lang="en-US" sz="2000" dirty="0" smtClean="0"/>
              <a:t>is </a:t>
            </a:r>
            <a:r>
              <a:rPr lang="en-US" sz="2000" dirty="0" smtClean="0"/>
              <a:t>not enough for game</a:t>
            </a:r>
          </a:p>
        </p:txBody>
      </p:sp>
    </p:spTree>
    <p:extLst>
      <p:ext uri="{BB962C8B-B14F-4D97-AF65-F5344CB8AC3E}">
        <p14:creationId xmlns:p14="http://schemas.microsoft.com/office/powerpoint/2010/main" val="72202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6" grpId="0"/>
      <p:bldP spid="73" grpId="0" animBg="1"/>
      <p:bldP spid="58" grpId="0"/>
      <p:bldP spid="59" grpId="0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3372</TotalTime>
  <Words>420</Words>
  <Application>Microsoft Office PowerPoint</Application>
  <PresentationFormat>A4 Paper (210x297 mm)</PresentationFormat>
  <Paragraphs>179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MS PGothic</vt:lpstr>
      <vt:lpstr>Arial</vt:lpstr>
      <vt:lpstr>Arial Black</vt:lpstr>
      <vt:lpstr>Berlin Sans FB Demi</vt:lpstr>
      <vt:lpstr>Calibri</vt:lpstr>
      <vt:lpstr>Calibri Light</vt:lpstr>
      <vt:lpstr>Comic Sans MS</vt:lpstr>
      <vt:lpstr>Tahoma</vt:lpstr>
      <vt:lpstr>Wingdings</vt:lpstr>
      <vt:lpstr>Office-tema</vt:lpstr>
      <vt:lpstr>PowerPoint Presentation</vt:lpstr>
      <vt:lpstr>Use of Color in the Presentation</vt:lpstr>
      <vt:lpstr>Now It Is Time to Bid</vt:lpstr>
      <vt:lpstr>Opening One of a Suit</vt:lpstr>
      <vt:lpstr>Responder’s Bids with Support</vt:lpstr>
      <vt:lpstr>Responder’s Bids Continued</vt:lpstr>
      <vt:lpstr>Responses with Trump Support</vt:lpstr>
      <vt:lpstr>Opening One of a Minor</vt:lpstr>
      <vt:lpstr>Responder’s Bids with Support</vt:lpstr>
      <vt:lpstr>Responses with Trump Support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Janne</dc:creator>
  <cp:lastModifiedBy>Jan Eric Larsson</cp:lastModifiedBy>
  <cp:revision>230</cp:revision>
  <cp:lastPrinted>2018-01-03T21:47:54Z</cp:lastPrinted>
  <dcterms:created xsi:type="dcterms:W3CDTF">2017-05-29T10:48:30Z</dcterms:created>
  <dcterms:modified xsi:type="dcterms:W3CDTF">2018-10-27T10:02:29Z</dcterms:modified>
</cp:coreProperties>
</file>