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6"/>
  </p:notesMasterIdLst>
  <p:handoutMasterIdLst>
    <p:handoutMasterId r:id="rId7"/>
  </p:handoutMasterIdLst>
  <p:sldIdLst>
    <p:sldId id="257" r:id="rId2"/>
    <p:sldId id="281" r:id="rId3"/>
    <p:sldId id="277" r:id="rId4"/>
    <p:sldId id="262" r:id="rId5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3A600"/>
    <a:srgbClr val="0099FF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7" autoAdjust="0"/>
    <p:restoredTop sz="94660"/>
  </p:normalViewPr>
  <p:slideViewPr>
    <p:cSldViewPr snapToGrid="0">
      <p:cViewPr varScale="1">
        <p:scale>
          <a:sx n="65" d="100"/>
          <a:sy n="65" d="100"/>
        </p:scale>
        <p:origin x="236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microsoft.com/office/2015/10/relationships/revisionInfo" Target="revisionInfo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815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4" y="4777745"/>
            <a:ext cx="5437827" cy="3908064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815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3: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139781" y="4262817"/>
            <a:ext cx="5592866" cy="49374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smtClean="0">
                <a:latin typeface="Arial Black" panose="020B0A04020102020204" pitchFamily="34" charset="0"/>
              </a:rPr>
              <a:t>Notrump Bidding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anose="020B0A04020102020204" pitchFamily="34" charset="0"/>
              </a:rPr>
              <a:t>Lesson 3</a:t>
            </a:r>
            <a:endParaRPr lang="en-US" sz="1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5" y="2118045"/>
            <a:ext cx="4320074" cy="3912794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191171"/>
            <a:ext cx="8543925" cy="76686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Opening 1NT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69495" y="1062679"/>
            <a:ext cx="6750977" cy="547444"/>
          </a:xfrm>
        </p:spPr>
        <p:txBody>
          <a:bodyPr lIns="36000" rIns="36000" anchor="ctr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To open 1NT you need </a:t>
            </a:r>
            <a:r>
              <a:rPr lang="en-US" b="1" dirty="0" smtClean="0">
                <a:solidFill>
                  <a:srgbClr val="002060"/>
                </a:solidFill>
              </a:rPr>
              <a:t>15 – 17 hcp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4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749532" y="1506296"/>
            <a:ext cx="4424804" cy="771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dirty="0" smtClean="0"/>
              <a:t>and </a:t>
            </a:r>
            <a:r>
              <a:rPr lang="en-US" b="1" dirty="0" smtClean="0">
                <a:solidFill>
                  <a:srgbClr val="002060"/>
                </a:solidFill>
              </a:rPr>
              <a:t>one of the distributions</a:t>
            </a:r>
            <a:endParaRPr lang="en-US" b="1" dirty="0">
              <a:solidFill>
                <a:srgbClr val="002060"/>
              </a:solidFill>
            </a:endParaRPr>
          </a:p>
        </p:txBody>
      </p:sp>
      <p:grpSp>
        <p:nvGrpSpPr>
          <p:cNvPr id="71" name="Grupp 10"/>
          <p:cNvGrpSpPr>
            <a:grpSpLocks/>
          </p:cNvGrpSpPr>
          <p:nvPr/>
        </p:nvGrpSpPr>
        <p:grpSpPr bwMode="auto">
          <a:xfrm>
            <a:off x="4548007" y="2768819"/>
            <a:ext cx="1234769" cy="1570303"/>
            <a:chOff x="1208584" y="1916832"/>
            <a:chExt cx="1234499" cy="1570568"/>
          </a:xfrm>
        </p:grpSpPr>
        <p:sp>
          <p:nvSpPr>
            <p:cNvPr id="72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63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KT97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73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74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7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79" name="Grupp 10"/>
          <p:cNvGrpSpPr>
            <a:grpSpLocks/>
          </p:cNvGrpSpPr>
          <p:nvPr/>
        </p:nvGrpSpPr>
        <p:grpSpPr bwMode="auto">
          <a:xfrm>
            <a:off x="6102694" y="3421961"/>
            <a:ext cx="1326140" cy="1570303"/>
            <a:chOff x="1208584" y="1916832"/>
            <a:chExt cx="1325850" cy="1570568"/>
          </a:xfrm>
        </p:grpSpPr>
        <p:sp>
          <p:nvSpPr>
            <p:cNvPr id="80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5454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KT97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QJ8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1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82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86" name="Grupp 10"/>
          <p:cNvGrpSpPr>
            <a:grpSpLocks/>
          </p:cNvGrpSpPr>
          <p:nvPr/>
        </p:nvGrpSpPr>
        <p:grpSpPr bwMode="auto">
          <a:xfrm>
            <a:off x="7763862" y="3944471"/>
            <a:ext cx="1531324" cy="1570303"/>
            <a:chOff x="1208584" y="1916832"/>
            <a:chExt cx="1530989" cy="1570568"/>
          </a:xfrm>
        </p:grpSpPr>
        <p:sp>
          <p:nvSpPr>
            <p:cNvPr id="8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5968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AQJ73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AJ8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8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30" name="textruta 2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70259" y="5825692"/>
            <a:ext cx="2691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Balanced hand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4613524" y="2208525"/>
            <a:ext cx="915635" cy="523220"/>
          </a:xfrm>
          <a:prstGeom prst="rect">
            <a:avLst/>
          </a:prstGeom>
          <a:noFill/>
        </p:spPr>
        <p:txBody>
          <a:bodyPr wrap="none" spcCol="72000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4333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137522" y="2939422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4432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3" name="textruta 32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742389" y="3424614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5332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  <p:bldP spid="54" grpId="0"/>
      <p:bldP spid="30" grpId="0"/>
      <p:bldP spid="31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1" y="251872"/>
            <a:ext cx="7110027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Responder’s First Bid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47" name="textruta 46"/>
          <p:cNvSpPr txBox="1"/>
          <p:nvPr/>
        </p:nvSpPr>
        <p:spPr>
          <a:xfrm>
            <a:off x="3226660" y="1117906"/>
            <a:ext cx="297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 starts with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525891" y="2229275"/>
            <a:ext cx="9190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As responder, what do you bid with the following hands?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8" name="Grupp 10"/>
          <p:cNvGrpSpPr>
            <a:grpSpLocks/>
          </p:cNvGrpSpPr>
          <p:nvPr/>
        </p:nvGrpSpPr>
        <p:grpSpPr bwMode="auto">
          <a:xfrm>
            <a:off x="3026921" y="2840638"/>
            <a:ext cx="1412702" cy="1570303"/>
            <a:chOff x="1208584" y="1916832"/>
            <a:chExt cx="1412393" cy="1570568"/>
          </a:xfrm>
        </p:grpSpPr>
        <p:sp>
          <p:nvSpPr>
            <p:cNvPr id="1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41088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K63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KJ976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Q7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10"/>
          <p:cNvGrpSpPr>
            <a:grpSpLocks/>
          </p:cNvGrpSpPr>
          <p:nvPr/>
        </p:nvGrpSpPr>
        <p:grpSpPr bwMode="auto">
          <a:xfrm>
            <a:off x="7532104" y="2840638"/>
            <a:ext cx="1619490" cy="1570303"/>
            <a:chOff x="1208584" y="1916832"/>
            <a:chExt cx="1619136" cy="1570568"/>
          </a:xfrm>
        </p:grpSpPr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347831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A98742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157829" y="5214019"/>
            <a:ext cx="10706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9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Invites 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game</a:t>
            </a:r>
            <a:endParaRPr lang="en-US" sz="2400" dirty="0"/>
          </a:p>
        </p:txBody>
      </p:sp>
      <p:grpSp>
        <p:nvGrpSpPr>
          <p:cNvPr id="64" name="Grupp 10"/>
          <p:cNvGrpSpPr>
            <a:grpSpLocks/>
          </p:cNvGrpSpPr>
          <p:nvPr/>
        </p:nvGrpSpPr>
        <p:grpSpPr bwMode="auto">
          <a:xfrm>
            <a:off x="5327602" y="2840638"/>
            <a:ext cx="1316522" cy="1570303"/>
            <a:chOff x="1208584" y="1916832"/>
            <a:chExt cx="1316234" cy="1570568"/>
          </a:xfrm>
        </p:grpSpPr>
        <p:sp>
          <p:nvSpPr>
            <p:cNvPr id="6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4492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AKJ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QT65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7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71" name="textruta 70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400821" y="5214019"/>
            <a:ext cx="12515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18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Strength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for slam</a:t>
            </a:r>
            <a:endParaRPr lang="en-US" sz="2400" dirty="0"/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495583" y="5214019"/>
            <a:ext cx="16568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6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No strength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for game</a:t>
            </a:r>
            <a:endParaRPr lang="en-US" sz="2400" dirty="0"/>
          </a:p>
        </p:txBody>
      </p:sp>
      <p:sp>
        <p:nvSpPr>
          <p:cNvPr id="41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4286991" y="1662963"/>
            <a:ext cx="1048321" cy="561310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1NT</a:t>
            </a:r>
            <a:endParaRPr lang="en-US" sz="2400" b="1" dirty="0">
              <a:latin typeface="Arial Black" panose="020B0A04020102020204" pitchFamily="34" charset="0"/>
            </a:endParaRPr>
          </a:p>
        </p:txBody>
      </p:sp>
      <p:sp>
        <p:nvSpPr>
          <p:cNvPr id="42" name="Rektangel med rundade hörn 44">
            <a:extLst>
              <a:ext uri="{FF2B5EF4-FFF2-40B4-BE49-F238E27FC236}">
                <a16:creationId xmlns:a16="http://schemas.microsoft.com/office/drawing/2014/main" id="{E3C113E2-A58E-49BE-A205-CB27B6E54169}"/>
              </a:ext>
            </a:extLst>
          </p:cNvPr>
          <p:cNvSpPr/>
          <p:nvPr/>
        </p:nvSpPr>
        <p:spPr>
          <a:xfrm>
            <a:off x="3119413" y="4518595"/>
            <a:ext cx="1048321" cy="561310"/>
          </a:xfrm>
          <a:prstGeom prst="roundRect">
            <a:avLst/>
          </a:prstGeom>
          <a:ln w="57150">
            <a:solidFill>
              <a:srgbClr val="FF993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2NT</a:t>
            </a:r>
            <a:endParaRPr lang="en-US" sz="2400" b="1" dirty="0">
              <a:latin typeface="Arial Black" panose="020B0A04020102020204" pitchFamily="34" charset="0"/>
            </a:endParaRPr>
          </a:p>
        </p:txBody>
      </p:sp>
      <p:sp>
        <p:nvSpPr>
          <p:cNvPr id="43" name="Rektangel med rundade hörn 44">
            <a:extLst>
              <a:ext uri="{FF2B5EF4-FFF2-40B4-BE49-F238E27FC236}">
                <a16:creationId xmlns:a16="http://schemas.microsoft.com/office/drawing/2014/main" id="{50440D00-F028-4C73-B2E9-3ECB601C5C56}"/>
              </a:ext>
            </a:extLst>
          </p:cNvPr>
          <p:cNvSpPr/>
          <p:nvPr/>
        </p:nvSpPr>
        <p:spPr>
          <a:xfrm>
            <a:off x="5432703" y="4518595"/>
            <a:ext cx="1087599" cy="561310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6NT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4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7820875" y="4510100"/>
            <a:ext cx="1042227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40" name="Grupp 10"/>
          <p:cNvGrpSpPr>
            <a:grpSpLocks/>
          </p:cNvGrpSpPr>
          <p:nvPr/>
        </p:nvGrpSpPr>
        <p:grpSpPr bwMode="auto">
          <a:xfrm>
            <a:off x="904173" y="2840638"/>
            <a:ext cx="1234769" cy="1570303"/>
            <a:chOff x="1208584" y="1916832"/>
            <a:chExt cx="1234499" cy="1570568"/>
          </a:xfrm>
        </p:grpSpPr>
        <p:sp>
          <p:nvSpPr>
            <p:cNvPr id="4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63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T653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JT3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4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3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4" name="textruta 53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856270" y="5214019"/>
            <a:ext cx="12961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/>
              <a:t>12 hcp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Strength</a:t>
            </a:r>
          </a:p>
          <a:p>
            <a:pPr algn="ctr">
              <a:lnSpc>
                <a:spcPts val="2400"/>
              </a:lnSpc>
            </a:pPr>
            <a:r>
              <a:rPr lang="en-US" sz="2400" dirty="0" smtClean="0"/>
              <a:t>for game</a:t>
            </a:r>
            <a:endParaRPr lang="en-US" sz="2400" dirty="0"/>
          </a:p>
        </p:txBody>
      </p:sp>
      <p:sp>
        <p:nvSpPr>
          <p:cNvPr id="55" name="Rektangel med rundade hörn 44">
            <a:extLst>
              <a:ext uri="{FF2B5EF4-FFF2-40B4-BE49-F238E27FC236}">
                <a16:creationId xmlns:a16="http://schemas.microsoft.com/office/drawing/2014/main" id="{50440D00-F028-4C73-B2E9-3ECB601C5C56}"/>
              </a:ext>
            </a:extLst>
          </p:cNvPr>
          <p:cNvSpPr/>
          <p:nvPr/>
        </p:nvSpPr>
        <p:spPr>
          <a:xfrm>
            <a:off x="910467" y="4518595"/>
            <a:ext cx="1087599" cy="561310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r>
              <a:rPr lang="en-US" sz="2800" b="1" dirty="0" smtClean="0">
                <a:latin typeface="Arial Black" panose="020B0A04020102020204" pitchFamily="34" charset="0"/>
              </a:rPr>
              <a:t>3NT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0" grpId="0"/>
      <p:bldP spid="71" grpId="0"/>
      <p:bldP spid="75" grpId="0"/>
      <p:bldP spid="41" grpId="0" animBg="1"/>
      <p:bldP spid="42" grpId="0" animBg="1"/>
      <p:bldP spid="43" grpId="0" animBg="1"/>
      <p:bldP spid="44" grpId="0" animBg="1"/>
      <p:bldP spid="54" grpId="0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03" y="205639"/>
            <a:ext cx="8543925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Summary Lesson 3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grpSp>
        <p:nvGrpSpPr>
          <p:cNvPr id="3" name="Grupp 2"/>
          <p:cNvGrpSpPr/>
          <p:nvPr/>
        </p:nvGrpSpPr>
        <p:grpSpPr>
          <a:xfrm>
            <a:off x="1130655" y="2623763"/>
            <a:ext cx="7705433" cy="518475"/>
            <a:chOff x="1130655" y="2623763"/>
            <a:chExt cx="7705433" cy="518475"/>
          </a:xfrm>
        </p:grpSpPr>
        <p:sp>
          <p:nvSpPr>
            <p:cNvPr id="28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222650" y="2623763"/>
              <a:ext cx="6613438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2155825" algn="l"/>
                  <a:tab pos="4302125" algn="l"/>
                </a:tabLst>
              </a:pPr>
              <a:r>
                <a:rPr lang="en-US" sz="2400" dirty="0" smtClean="0"/>
                <a:t>Max 8 hcp		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Final contract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Platshållare för innehåll 2">
              <a:extLst>
                <a:ext uri="{FF2B5EF4-FFF2-40B4-BE49-F238E27FC236}">
                  <a16:creationId xmlns:a16="http://schemas.microsoft.com/office/drawing/2014/main" id="{2C687CE5-A1B8-481D-B443-25D946844A5E}"/>
                </a:ext>
              </a:extLst>
            </p:cNvPr>
            <p:cNvSpPr txBox="1">
              <a:spLocks/>
            </p:cNvSpPr>
            <p:nvPr/>
          </p:nvSpPr>
          <p:spPr>
            <a:xfrm>
              <a:off x="1130655" y="2678394"/>
              <a:ext cx="841412" cy="409212"/>
            </a:xfrm>
            <a:prstGeom prst="rect">
              <a:avLst/>
            </a:prstGeom>
            <a:solidFill>
              <a:srgbClr val="0CB303"/>
            </a:solidFill>
            <a:ln>
              <a:solidFill>
                <a:srgbClr val="0CB303"/>
              </a:solidFill>
            </a:ln>
          </p:spPr>
          <p:txBody>
            <a:bodyPr vert="horz" lIns="36000" tIns="36000" rIns="36000" bIns="36000" rtlCol="0" anchor="ctr" anchorCtr="1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Pass</a:t>
              </a:r>
              <a:endParaRPr lang="en-US" sz="24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37" name="textruta 36"/>
          <p:cNvSpPr txBox="1"/>
          <p:nvPr/>
        </p:nvSpPr>
        <p:spPr>
          <a:xfrm>
            <a:off x="810048" y="972061"/>
            <a:ext cx="2122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Opening 1NT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807832" y="1442507"/>
            <a:ext cx="60546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15-17 hcp with distribution 4333, 4432 or 5332</a:t>
            </a:r>
          </a:p>
        </p:txBody>
      </p:sp>
      <p:sp>
        <p:nvSpPr>
          <p:cNvPr id="43" name="textruta 42"/>
          <p:cNvSpPr txBox="1"/>
          <p:nvPr/>
        </p:nvSpPr>
        <p:spPr>
          <a:xfrm>
            <a:off x="855462" y="2044301"/>
            <a:ext cx="2563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 bids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Grupp 3"/>
          <p:cNvGrpSpPr/>
          <p:nvPr/>
        </p:nvGrpSpPr>
        <p:grpSpPr>
          <a:xfrm>
            <a:off x="1091046" y="3186710"/>
            <a:ext cx="8006301" cy="518475"/>
            <a:chOff x="1091046" y="3186710"/>
            <a:chExt cx="8006301" cy="518475"/>
          </a:xfrm>
        </p:grpSpPr>
        <p:sp>
          <p:nvSpPr>
            <p:cNvPr id="20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3217564"/>
              <a:ext cx="920630" cy="476723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2NT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5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225761" y="3186710"/>
              <a:ext cx="6871586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9-10 hcp	balanced hand	</a:t>
              </a:r>
              <a:r>
                <a:rPr lang="en-US" sz="2400" b="1" dirty="0" smtClean="0">
                  <a:solidFill>
                    <a:srgbClr val="FF9933"/>
                  </a:solidFill>
                </a:rPr>
                <a:t>Invites 3NT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</p:grpSp>
      <p:grpSp>
        <p:nvGrpSpPr>
          <p:cNvPr id="5" name="Grupp 4"/>
          <p:cNvGrpSpPr/>
          <p:nvPr/>
        </p:nvGrpSpPr>
        <p:grpSpPr>
          <a:xfrm>
            <a:off x="1091046" y="3802530"/>
            <a:ext cx="7745042" cy="518475"/>
            <a:chOff x="1091046" y="3802530"/>
            <a:chExt cx="7745042" cy="518475"/>
          </a:xfrm>
        </p:grpSpPr>
        <p:sp>
          <p:nvSpPr>
            <p:cNvPr id="19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3830573"/>
              <a:ext cx="920630" cy="47672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3NT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6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207098" y="3802530"/>
              <a:ext cx="6628990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11-15 hcp	 balanced hand	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Final contract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1091046" y="4412130"/>
            <a:ext cx="7981419" cy="518475"/>
            <a:chOff x="1091046" y="4412130"/>
            <a:chExt cx="7981419" cy="518475"/>
          </a:xfrm>
        </p:grpSpPr>
        <p:sp>
          <p:nvSpPr>
            <p:cNvPr id="35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4443582"/>
              <a:ext cx="920630" cy="476723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4NT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7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200879" y="4412130"/>
              <a:ext cx="6871586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16-17 hcp	 balanced hand	</a:t>
              </a:r>
              <a:r>
                <a:rPr lang="en-US" sz="2400" b="1" dirty="0" smtClean="0">
                  <a:solidFill>
                    <a:srgbClr val="FF9933"/>
                  </a:solidFill>
                </a:rPr>
                <a:t>Invites 6NT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1091046" y="5027944"/>
            <a:ext cx="7776146" cy="518475"/>
            <a:chOff x="1091046" y="5027944"/>
            <a:chExt cx="7776146" cy="518475"/>
          </a:xfrm>
        </p:grpSpPr>
        <p:sp>
          <p:nvSpPr>
            <p:cNvPr id="21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5056591"/>
              <a:ext cx="920630" cy="47672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6NT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8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238202" y="5027944"/>
              <a:ext cx="6628990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18-20 hcp	 balanced hand	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Final contract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upp 7"/>
          <p:cNvGrpSpPr/>
          <p:nvPr/>
        </p:nvGrpSpPr>
        <p:grpSpPr>
          <a:xfrm>
            <a:off x="1091046" y="5615778"/>
            <a:ext cx="7785476" cy="530544"/>
            <a:chOff x="1091046" y="5615778"/>
            <a:chExt cx="7785476" cy="530544"/>
          </a:xfrm>
        </p:grpSpPr>
        <p:sp>
          <p:nvSpPr>
            <p:cNvPr id="34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5669599"/>
              <a:ext cx="920630" cy="47672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7NT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9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247532" y="5615778"/>
              <a:ext cx="6628990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21+ hcp	 balanced hand	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Final contract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41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3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2957</TotalTime>
  <Words>132</Words>
  <Application>Microsoft Office PowerPoint</Application>
  <PresentationFormat>A4 Paper (210x297 mm)</PresentationFormat>
  <Paragraphs>73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Tahoma</vt:lpstr>
      <vt:lpstr>Office-tema</vt:lpstr>
      <vt:lpstr>PowerPoint Presentation</vt:lpstr>
      <vt:lpstr>Opening 1NT</vt:lpstr>
      <vt:lpstr>Responder’s First Bid</vt:lpstr>
      <vt:lpstr>Summary Lesson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190</cp:revision>
  <cp:lastPrinted>2017-10-11T17:29:46Z</cp:lastPrinted>
  <dcterms:created xsi:type="dcterms:W3CDTF">2017-05-29T10:48:30Z</dcterms:created>
  <dcterms:modified xsi:type="dcterms:W3CDTF">2018-10-27T10:04:10Z</dcterms:modified>
</cp:coreProperties>
</file>