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85" r:id="rId1"/>
  </p:sldMasterIdLst>
  <p:notesMasterIdLst>
    <p:notesMasterId r:id="rId14"/>
  </p:notesMasterIdLst>
  <p:handoutMasterIdLst>
    <p:handoutMasterId r:id="rId15"/>
  </p:handoutMasterIdLst>
  <p:sldIdLst>
    <p:sldId id="257" r:id="rId2"/>
    <p:sldId id="291" r:id="rId3"/>
    <p:sldId id="299" r:id="rId4"/>
    <p:sldId id="290" r:id="rId5"/>
    <p:sldId id="294" r:id="rId6"/>
    <p:sldId id="293" r:id="rId7"/>
    <p:sldId id="295" r:id="rId8"/>
    <p:sldId id="284" r:id="rId9"/>
    <p:sldId id="289" r:id="rId10"/>
    <p:sldId id="296" r:id="rId11"/>
    <p:sldId id="297" r:id="rId12"/>
    <p:sldId id="298" r:id="rId13"/>
  </p:sldIdLst>
  <p:sldSz cx="9906000" cy="6858000" type="A4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A600"/>
    <a:srgbClr val="FF9933"/>
    <a:srgbClr val="FFFF99"/>
    <a:srgbClr val="0099FF"/>
    <a:srgbClr val="CC6600"/>
    <a:srgbClr val="0CB3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65" d="100"/>
          <a:sy n="65" d="100"/>
        </p:scale>
        <p:origin x="248" y="60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defRPr sz="1200"/>
            </a:lvl1pPr>
          </a:lstStyle>
          <a:p>
            <a:fld id="{F0290B62-E77B-4BCC-98DF-92F1F395F1C1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8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1200"/>
            </a:lvl1pPr>
          </a:lstStyle>
          <a:p>
            <a:fld id="{DF7C7995-1D95-438D-ABFD-546A3A889814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145844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815" y="0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/>
          <a:lstStyle>
            <a:lvl1pPr algn="r">
              <a:defRPr sz="1200"/>
            </a:lvl1pPr>
          </a:lstStyle>
          <a:p>
            <a:fld id="{0A22FDB1-FA32-46E9-909C-E4625520D210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355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43" tIns="45222" rIns="90443" bIns="45222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924" y="4777745"/>
            <a:ext cx="5437827" cy="3908064"/>
          </a:xfrm>
          <a:prstGeom prst="rect">
            <a:avLst/>
          </a:prstGeom>
        </p:spPr>
        <p:txBody>
          <a:bodyPr vert="horz" lIns="90443" tIns="45222" rIns="90443" bIns="45222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9677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815" y="9429677"/>
            <a:ext cx="2945293" cy="496961"/>
          </a:xfrm>
          <a:prstGeom prst="rect">
            <a:avLst/>
          </a:prstGeom>
        </p:spPr>
        <p:txBody>
          <a:bodyPr vert="horz" lIns="90443" tIns="45222" rIns="90443" bIns="45222" rtlCol="0" anchor="b"/>
          <a:lstStyle>
            <a:lvl1pPr algn="r">
              <a:defRPr sz="1200"/>
            </a:lvl1pPr>
          </a:lstStyle>
          <a:p>
            <a:fld id="{73A71CA2-67C2-4ABA-BBFD-D5CEB1A5960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44449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 6"/>
          <p:cNvGrpSpPr/>
          <p:nvPr userDrawn="1"/>
        </p:nvGrpSpPr>
        <p:grpSpPr>
          <a:xfrm>
            <a:off x="1668000" y="1404000"/>
            <a:ext cx="6615000" cy="2538664"/>
            <a:chOff x="1287000" y="1404000"/>
            <a:chExt cx="6615000" cy="2538664"/>
          </a:xfrm>
        </p:grpSpPr>
        <p:sp>
          <p:nvSpPr>
            <p:cNvPr id="8" name="textruta 7"/>
            <p:cNvSpPr txBox="1"/>
            <p:nvPr/>
          </p:nvSpPr>
          <p:spPr>
            <a:xfrm>
              <a:off x="1287000" y="1404000"/>
              <a:ext cx="66150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500" dirty="0">
                  <a:latin typeface="Berlin Sans FB Demi" panose="020E0802020502020306" pitchFamily="34" charset="0"/>
                </a:rPr>
                <a:t>BRIDGE</a:t>
              </a:r>
              <a:endParaRPr lang="sv-SE" sz="8000" dirty="0">
                <a:latin typeface="Berlin Sans FB Demi" panose="020E0802020502020306" pitchFamily="34" charset="0"/>
              </a:endParaRPr>
            </a:p>
          </p:txBody>
        </p:sp>
        <p:sp>
          <p:nvSpPr>
            <p:cNvPr id="9" name="textruta 8"/>
            <p:cNvSpPr txBox="1"/>
            <p:nvPr/>
          </p:nvSpPr>
          <p:spPr>
            <a:xfrm>
              <a:off x="2031940" y="3204000"/>
              <a:ext cx="5125121" cy="7386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200" dirty="0">
                  <a:solidFill>
                    <a:schemeClr val="bg1"/>
                  </a:solidFill>
                  <a:latin typeface="Berlin Sans FB Demi" panose="020E0802020502020306" pitchFamily="34" charset="0"/>
                </a:rPr>
                <a:t>THE #1 MIND SPORT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048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059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6577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000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775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528937" y="1854001"/>
            <a:ext cx="8975972" cy="4277963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auto">
          <a:xfrm>
            <a:off x="223277" y="6400802"/>
            <a:ext cx="2231446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sv-SE" altLang="sv-SE" sz="1400" b="0" dirty="0" smtClean="0">
                <a:latin typeface="+mn-lt"/>
              </a:rPr>
              <a:t>Repetition av</a:t>
            </a:r>
            <a:r>
              <a:rPr lang="sv-SE" altLang="sv-SE" sz="1400" b="0" baseline="0" dirty="0" smtClean="0">
                <a:latin typeface="+mn-lt"/>
              </a:rPr>
              <a:t> l</a:t>
            </a:r>
            <a:r>
              <a:rPr lang="sv-SE" altLang="sv-SE" sz="1400" b="0" dirty="0" smtClean="0">
                <a:latin typeface="+mn-lt"/>
              </a:rPr>
              <a:t>ektion 1-5:</a:t>
            </a:r>
            <a:fld id="{780EAF18-22EA-4865-8736-E91E12192CD1}" type="slidenum">
              <a:rPr lang="sv-SE" altLang="sv-SE" sz="1400" b="0" smtClean="0">
                <a:latin typeface="+mn-lt"/>
              </a:rPr>
              <a:pPr>
                <a:defRPr/>
              </a:pPr>
              <a:t>‹#›</a:t>
            </a:fld>
            <a:endParaRPr lang="sv-SE" altLang="sv-SE" sz="8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78898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528937" y="1854001"/>
            <a:ext cx="8975972" cy="4277963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auto">
          <a:xfrm>
            <a:off x="223277" y="6400802"/>
            <a:ext cx="2017285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altLang="sv-SE" sz="1400" b="0" noProof="0" dirty="0" smtClean="0">
                <a:latin typeface="+mn-lt"/>
              </a:rPr>
              <a:t>Repetition Lesson 1-5:</a:t>
            </a:r>
            <a:fld id="{780EAF18-22EA-4865-8736-E91E12192CD1}" type="slidenum">
              <a:rPr lang="en-US" altLang="sv-SE" sz="1400" b="0" noProof="0" smtClean="0">
                <a:latin typeface="+mn-lt"/>
              </a:rPr>
              <a:pPr>
                <a:defRPr/>
              </a:pPr>
              <a:t>‹#›</a:t>
            </a:fld>
            <a:endParaRPr lang="en-US" altLang="sv-SE" sz="800" b="0" noProof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3384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528937" y="1854001"/>
            <a:ext cx="8975972" cy="4277963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auto">
          <a:xfrm>
            <a:off x="223277" y="6400802"/>
            <a:ext cx="2231446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sv-SE" altLang="sv-SE" sz="1400" b="0" dirty="0" smtClean="0">
                <a:latin typeface="+mn-lt"/>
              </a:rPr>
              <a:t>Repetition av</a:t>
            </a:r>
            <a:r>
              <a:rPr lang="sv-SE" altLang="sv-SE" sz="1400" b="0" baseline="0" dirty="0" smtClean="0">
                <a:latin typeface="+mn-lt"/>
              </a:rPr>
              <a:t> l</a:t>
            </a:r>
            <a:r>
              <a:rPr lang="sv-SE" altLang="sv-SE" sz="1400" b="0" dirty="0" smtClean="0">
                <a:latin typeface="+mn-lt"/>
              </a:rPr>
              <a:t>ektion 1-5:</a:t>
            </a:r>
            <a:fld id="{780EAF18-22EA-4865-8736-E91E12192CD1}" type="slidenum">
              <a:rPr lang="sv-SE" altLang="sv-SE" sz="1400" b="0" smtClean="0">
                <a:latin typeface="+mn-lt"/>
              </a:rPr>
              <a:pPr>
                <a:defRPr/>
              </a:pPr>
              <a:t>‹#›</a:t>
            </a:fld>
            <a:endParaRPr lang="sv-SE" altLang="sv-SE" sz="8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20086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528937" y="1854001"/>
            <a:ext cx="8975972" cy="4277963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auto">
          <a:xfrm>
            <a:off x="223277" y="6400802"/>
            <a:ext cx="2206439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altLang="sv-SE" sz="1400" b="0" noProof="0" dirty="0" smtClean="0">
                <a:latin typeface="+mn-lt"/>
              </a:rPr>
              <a:t>Repetition</a:t>
            </a:r>
            <a:r>
              <a:rPr lang="en-US" altLang="sv-SE" sz="1400" b="0" baseline="0" noProof="0" dirty="0" smtClean="0">
                <a:latin typeface="+mn-lt"/>
              </a:rPr>
              <a:t> of Lesson </a:t>
            </a:r>
            <a:r>
              <a:rPr lang="en-US" altLang="sv-SE" sz="1400" b="0" noProof="0" dirty="0" smtClean="0">
                <a:latin typeface="+mn-lt"/>
              </a:rPr>
              <a:t>1-5:</a:t>
            </a:r>
            <a:fld id="{780EAF18-22EA-4865-8736-E91E12192CD1}" type="slidenum">
              <a:rPr lang="en-US" altLang="sv-SE" sz="1400" b="0" noProof="0" smtClean="0">
                <a:latin typeface="+mn-lt"/>
              </a:rPr>
              <a:pPr>
                <a:defRPr/>
              </a:pPr>
              <a:t>‹#›</a:t>
            </a:fld>
            <a:endParaRPr lang="en-US" altLang="sv-SE" sz="800" b="0" noProof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69427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528937" y="1854001"/>
            <a:ext cx="8975972" cy="4277963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auto">
          <a:xfrm>
            <a:off x="223277" y="6400802"/>
            <a:ext cx="2231446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sv-SE" altLang="sv-SE" sz="1400" b="0" dirty="0" smtClean="0">
                <a:latin typeface="+mn-lt"/>
              </a:rPr>
              <a:t>Repetition av</a:t>
            </a:r>
            <a:r>
              <a:rPr lang="sv-SE" altLang="sv-SE" sz="1400" b="0" baseline="0" dirty="0" smtClean="0">
                <a:latin typeface="+mn-lt"/>
              </a:rPr>
              <a:t> l</a:t>
            </a:r>
            <a:r>
              <a:rPr lang="sv-SE" altLang="sv-SE" sz="1400" b="0" dirty="0" smtClean="0">
                <a:latin typeface="+mn-lt"/>
              </a:rPr>
              <a:t>ektion 1-5:</a:t>
            </a:r>
            <a:fld id="{780EAF18-22EA-4865-8736-E91E12192CD1}" type="slidenum">
              <a:rPr lang="sv-SE" altLang="sv-SE" sz="1400" b="0" smtClean="0">
                <a:latin typeface="+mn-lt"/>
              </a:rPr>
              <a:pPr>
                <a:defRPr/>
              </a:pPr>
              <a:t>‹#›</a:t>
            </a:fld>
            <a:endParaRPr lang="sv-SE" altLang="sv-SE" sz="8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52989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223277" y="6400802"/>
            <a:ext cx="2276971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altLang="sv-SE" sz="1400" b="0" noProof="0" dirty="0" smtClean="0">
                <a:latin typeface="+mn-lt"/>
              </a:rPr>
              <a:t>Repetition of</a:t>
            </a:r>
            <a:r>
              <a:rPr lang="en-US" altLang="sv-SE" sz="1400" b="0" baseline="0" noProof="0" dirty="0" smtClean="0">
                <a:latin typeface="+mn-lt"/>
              </a:rPr>
              <a:t> L</a:t>
            </a:r>
            <a:r>
              <a:rPr lang="en-US" altLang="sv-SE" sz="1400" b="0" noProof="0" dirty="0" smtClean="0">
                <a:latin typeface="+mn-lt"/>
              </a:rPr>
              <a:t>essons 1-5:</a:t>
            </a:r>
            <a:fld id="{780EAF18-22EA-4865-8736-E91E12192CD1}" type="slidenum">
              <a:rPr lang="en-US" altLang="sv-SE" sz="1400" b="0" noProof="0" smtClean="0">
                <a:latin typeface="+mn-lt"/>
              </a:rPr>
              <a:pPr>
                <a:defRPr/>
              </a:pPr>
              <a:t>‹#›</a:t>
            </a:fld>
            <a:endParaRPr lang="en-US" altLang="sv-SE" sz="800" b="0" noProof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</p:spTree>
    <p:extLst>
      <p:ext uri="{BB962C8B-B14F-4D97-AF65-F5344CB8AC3E}">
        <p14:creationId xmlns:p14="http://schemas.microsoft.com/office/powerpoint/2010/main" val="2648997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9087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63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297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248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291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0312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50954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D90E-A4D4-46F5-A7CD-6C21E29186FD}" type="datetimeFigureOut">
              <a:rPr lang="sv-SE" smtClean="0"/>
              <a:pPr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271FD-E240-4C6A-92C7-8E0FBC48AB59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11"/>
          <a:stretch/>
        </p:blipFill>
        <p:spPr>
          <a:xfrm>
            <a:off x="-1" y="0"/>
            <a:ext cx="9916007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632" y="6356352"/>
            <a:ext cx="609704" cy="50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983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8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84" r:id="rId14"/>
    <p:sldLayoutId id="2147483699" r:id="rId15"/>
    <p:sldLayoutId id="2147483700" r:id="rId16"/>
    <p:sldLayoutId id="2147483702" r:id="rId17"/>
    <p:sldLayoutId id="2147483703" r:id="rId18"/>
    <p:sldLayoutId id="2147483704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4294967295"/>
          </p:nvPr>
        </p:nvSpPr>
        <p:spPr>
          <a:xfrm>
            <a:off x="1891205" y="4262816"/>
            <a:ext cx="6080941" cy="1018311"/>
          </a:xfrm>
        </p:spPr>
        <p:txBody>
          <a:bodyPr>
            <a:noAutofit/>
          </a:bodyPr>
          <a:lstStyle/>
          <a:p>
            <a:pPr marL="0" indent="0" algn="ctr">
              <a:lnSpc>
                <a:spcPts val="3100"/>
              </a:lnSpc>
              <a:spcBef>
                <a:spcPts val="0"/>
              </a:spcBef>
              <a:buNone/>
            </a:pPr>
            <a:r>
              <a:rPr lang="en-US" dirty="0" smtClean="0">
                <a:latin typeface="Arial Black" panose="020B0A04020102020204" pitchFamily="34" charset="0"/>
              </a:rPr>
              <a:t>Opener and Responder</a:t>
            </a:r>
          </a:p>
          <a:p>
            <a:pPr marL="0" indent="0" algn="ctr">
              <a:lnSpc>
                <a:spcPts val="3100"/>
              </a:lnSpc>
              <a:spcBef>
                <a:spcPts val="0"/>
              </a:spcBef>
              <a:buNone/>
            </a:pPr>
            <a:r>
              <a:rPr lang="en-US" dirty="0" smtClean="0">
                <a:latin typeface="Arial Black" panose="020B0A04020102020204" pitchFamily="34" charset="0"/>
              </a:rPr>
              <a:t>Repetition of Lessons 1-5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4" name="Underrubrik 2"/>
          <p:cNvSpPr txBox="1">
            <a:spLocks/>
          </p:cNvSpPr>
          <p:nvPr/>
        </p:nvSpPr>
        <p:spPr>
          <a:xfrm>
            <a:off x="138000" y="6398150"/>
            <a:ext cx="3211689" cy="405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 smtClean="0">
                <a:latin typeface="Arial Black" pitchFamily="34" charset="0"/>
              </a:rPr>
              <a:t>Lesson 1-5 Repetition</a:t>
            </a:r>
            <a:endParaRPr lang="en-US" sz="1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72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529" y="1489834"/>
            <a:ext cx="4802976" cy="4465080"/>
          </a:xfrm>
          <a:prstGeom prst="rect">
            <a:avLst/>
          </a:prstGeom>
        </p:spPr>
      </p:pic>
      <p:sp>
        <p:nvSpPr>
          <p:cNvPr id="5" name="Rubrik 1">
            <a:extLst>
              <a:ext uri="{FF2B5EF4-FFF2-40B4-BE49-F238E27FC236}">
                <a16:creationId xmlns:a16="http://schemas.microsoft.com/office/drawing/2014/main" id="{D456DC99-E85C-45B2-8096-A9A47DCB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846" y="209831"/>
            <a:ext cx="9218742" cy="702211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Opener’s Bid with a Balanced hand</a:t>
            </a:r>
            <a:endParaRPr lang="en-US" sz="4000" b="1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1161386" y="5816456"/>
            <a:ext cx="26917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Balanced hand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26" name="textruta 25"/>
          <p:cNvSpPr txBox="1"/>
          <p:nvPr/>
        </p:nvSpPr>
        <p:spPr>
          <a:xfrm>
            <a:off x="498176" y="939523"/>
            <a:ext cx="23673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O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pener’s hand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0" name="Grupp 19"/>
          <p:cNvGrpSpPr/>
          <p:nvPr/>
        </p:nvGrpSpPr>
        <p:grpSpPr>
          <a:xfrm>
            <a:off x="5240292" y="2635603"/>
            <a:ext cx="2423077" cy="476723"/>
            <a:chOff x="5240292" y="2728911"/>
            <a:chExt cx="2423077" cy="476723"/>
          </a:xfrm>
        </p:grpSpPr>
        <p:sp>
          <p:nvSpPr>
            <p:cNvPr id="10" name="textruta 9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5240292" y="2736438"/>
              <a:ext cx="15162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18-19 hcp</a:t>
              </a:r>
              <a:endParaRPr lang="en-US" sz="2400" dirty="0"/>
            </a:p>
          </p:txBody>
        </p:sp>
        <p:sp>
          <p:nvSpPr>
            <p:cNvPr id="27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6742739" y="2728911"/>
              <a:ext cx="920630" cy="476723"/>
            </a:xfrm>
            <a:prstGeom prst="roundRect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2NT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</p:grpSp>
      <p:grpSp>
        <p:nvGrpSpPr>
          <p:cNvPr id="19" name="Grupp 18"/>
          <p:cNvGrpSpPr/>
          <p:nvPr/>
        </p:nvGrpSpPr>
        <p:grpSpPr>
          <a:xfrm>
            <a:off x="5181505" y="1944695"/>
            <a:ext cx="2425491" cy="478524"/>
            <a:chOff x="5181505" y="2038003"/>
            <a:chExt cx="2425491" cy="478524"/>
          </a:xfrm>
        </p:grpSpPr>
        <p:sp>
          <p:nvSpPr>
            <p:cNvPr id="9" name="textruta 8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5181505" y="2038003"/>
              <a:ext cx="16848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 12-14 hcp </a:t>
              </a:r>
              <a:endParaRPr lang="en-US" sz="2400" dirty="0"/>
            </a:p>
          </p:txBody>
        </p:sp>
        <p:sp>
          <p:nvSpPr>
            <p:cNvPr id="28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6686366" y="2039804"/>
              <a:ext cx="920630" cy="476723"/>
            </a:xfrm>
            <a:prstGeom prst="roundRect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1NT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</p:grpSp>
      <p:sp>
        <p:nvSpPr>
          <p:cNvPr id="29" name="textruta 28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4442698" y="1021209"/>
            <a:ext cx="37682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After </a:t>
            </a:r>
            <a:r>
              <a:rPr lang="en-US" sz="2400" b="1" dirty="0" smtClean="0"/>
              <a:t>1-over-1 </a:t>
            </a:r>
            <a:r>
              <a:rPr lang="en-US" sz="2400" dirty="0" smtClean="0"/>
              <a:t>opener with a</a:t>
            </a:r>
          </a:p>
          <a:p>
            <a:r>
              <a:rPr lang="en-US" sz="2400" dirty="0" smtClean="0"/>
              <a:t>balanced hand bids</a:t>
            </a:r>
          </a:p>
        </p:txBody>
      </p:sp>
      <p:sp>
        <p:nvSpPr>
          <p:cNvPr id="30" name="textruta 2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5210918" y="3403626"/>
            <a:ext cx="41225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After </a:t>
            </a:r>
            <a:r>
              <a:rPr lang="en-US" sz="2400" b="1" dirty="0" smtClean="0"/>
              <a:t>1NT-over-1 </a:t>
            </a:r>
            <a:r>
              <a:rPr lang="en-US" sz="2400" dirty="0" smtClean="0"/>
              <a:t>opener with a</a:t>
            </a:r>
          </a:p>
          <a:p>
            <a:r>
              <a:rPr lang="en-US" sz="2400" dirty="0" smtClean="0"/>
              <a:t>balanced hand bids</a:t>
            </a:r>
          </a:p>
        </p:txBody>
      </p:sp>
      <p:grpSp>
        <p:nvGrpSpPr>
          <p:cNvPr id="21" name="Grupp 20"/>
          <p:cNvGrpSpPr/>
          <p:nvPr/>
        </p:nvGrpSpPr>
        <p:grpSpPr>
          <a:xfrm>
            <a:off x="5388077" y="4980696"/>
            <a:ext cx="2437020" cy="476723"/>
            <a:chOff x="5602682" y="5540538"/>
            <a:chExt cx="2437020" cy="476723"/>
          </a:xfrm>
        </p:grpSpPr>
        <p:sp>
          <p:nvSpPr>
            <p:cNvPr id="32" name="textruta 31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5602682" y="5548065"/>
              <a:ext cx="15674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18-19 hcp</a:t>
              </a:r>
              <a:endParaRPr lang="en-US" sz="2400" dirty="0"/>
            </a:p>
          </p:txBody>
        </p:sp>
        <p:sp>
          <p:nvSpPr>
            <p:cNvPr id="33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7119072" y="5540538"/>
              <a:ext cx="920630" cy="476723"/>
            </a:xfrm>
            <a:prstGeom prst="roundRect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2NT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</p:grpSp>
      <p:grpSp>
        <p:nvGrpSpPr>
          <p:cNvPr id="2" name="Grupp 1"/>
          <p:cNvGrpSpPr/>
          <p:nvPr/>
        </p:nvGrpSpPr>
        <p:grpSpPr>
          <a:xfrm>
            <a:off x="5388077" y="4289788"/>
            <a:ext cx="2326126" cy="461665"/>
            <a:chOff x="5388077" y="4289788"/>
            <a:chExt cx="2326126" cy="461665"/>
          </a:xfrm>
        </p:grpSpPr>
        <p:sp>
          <p:nvSpPr>
            <p:cNvPr id="35" name="textruta 34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5388077" y="4289788"/>
              <a:ext cx="16084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12-14 hcp </a:t>
              </a:r>
              <a:endParaRPr lang="en-US" sz="2400" dirty="0"/>
            </a:p>
          </p:txBody>
        </p:sp>
        <p:sp>
          <p:nvSpPr>
            <p:cNvPr id="37" name="Platshållare för innehåll 2">
              <a:extLst>
                <a:ext uri="{FF2B5EF4-FFF2-40B4-BE49-F238E27FC236}">
                  <a16:creationId xmlns:a16="http://schemas.microsoft.com/office/drawing/2014/main" id="{2C687CE5-A1B8-481D-B443-25D946844A5E}"/>
                </a:ext>
              </a:extLst>
            </p:cNvPr>
            <p:cNvSpPr txBox="1">
              <a:spLocks/>
            </p:cNvSpPr>
            <p:nvPr/>
          </p:nvSpPr>
          <p:spPr>
            <a:xfrm>
              <a:off x="6872791" y="4337683"/>
              <a:ext cx="841412" cy="409212"/>
            </a:xfrm>
            <a:prstGeom prst="rect">
              <a:avLst/>
            </a:prstGeom>
            <a:solidFill>
              <a:srgbClr val="0CB303"/>
            </a:solidFill>
            <a:ln>
              <a:solidFill>
                <a:srgbClr val="0CB303"/>
              </a:solidFill>
            </a:ln>
          </p:spPr>
          <p:txBody>
            <a:bodyPr vert="horz" lIns="36000" tIns="36000" rIns="36000" bIns="36000" rtlCol="0" anchor="ctr" anchorCtr="1">
              <a:normAutofit fontScale="925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2400" b="1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Pass</a:t>
              </a:r>
              <a:endParaRPr lang="en-US" sz="24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38" name="textruta 37"/>
          <p:cNvSpPr txBox="1"/>
          <p:nvPr/>
        </p:nvSpPr>
        <p:spPr>
          <a:xfrm>
            <a:off x="319742" y="5193299"/>
            <a:ext cx="1988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Hand type 4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834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9" y="2118045"/>
            <a:ext cx="4320074" cy="3912794"/>
          </a:xfrm>
          <a:prstGeom prst="rect">
            <a:avLst/>
          </a:prstGeom>
        </p:spPr>
      </p:pic>
      <p:sp>
        <p:nvSpPr>
          <p:cNvPr id="5" name="Rubrik 1">
            <a:extLst>
              <a:ext uri="{FF2B5EF4-FFF2-40B4-BE49-F238E27FC236}">
                <a16:creationId xmlns:a16="http://schemas.microsoft.com/office/drawing/2014/main" id="{D456DC99-E85C-45B2-8096-A9A47DCB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191171"/>
            <a:ext cx="8543925" cy="766866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Opening 1NT</a:t>
            </a:r>
            <a:endParaRPr lang="en-US" sz="4000" b="1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3" name="Platshållare för innehåll 4">
            <a:extLst>
              <a:ext uri="{FF2B5EF4-FFF2-40B4-BE49-F238E27FC236}">
                <a16:creationId xmlns:a16="http://schemas.microsoft.com/office/drawing/2014/main" id="{D44737C3-B8BF-45B5-803F-F815EF38E3E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69495" y="1062679"/>
            <a:ext cx="6750977" cy="547444"/>
          </a:xfrm>
        </p:spPr>
        <p:txBody>
          <a:bodyPr lIns="36000" rIns="36000" anchor="ctr"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To open 1NT you need </a:t>
            </a:r>
            <a:r>
              <a:rPr lang="en-US" b="1" dirty="0" smtClean="0">
                <a:solidFill>
                  <a:srgbClr val="002060"/>
                </a:solidFill>
              </a:rPr>
              <a:t>15 – 17 hcp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54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749532" y="1506296"/>
            <a:ext cx="4424804" cy="7711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dirty="0" smtClean="0"/>
              <a:t>and one of the distributions</a:t>
            </a:r>
            <a:endParaRPr lang="en-US" b="1" dirty="0">
              <a:solidFill>
                <a:srgbClr val="002060"/>
              </a:solidFill>
            </a:endParaRPr>
          </a:p>
        </p:txBody>
      </p:sp>
      <p:grpSp>
        <p:nvGrpSpPr>
          <p:cNvPr id="71" name="Grupp 10"/>
          <p:cNvGrpSpPr>
            <a:grpSpLocks/>
          </p:cNvGrpSpPr>
          <p:nvPr/>
        </p:nvGrpSpPr>
        <p:grpSpPr bwMode="auto">
          <a:xfrm>
            <a:off x="4548007" y="2768819"/>
            <a:ext cx="1234769" cy="1570303"/>
            <a:chOff x="1208584" y="1916832"/>
            <a:chExt cx="1234499" cy="1570568"/>
          </a:xfrm>
        </p:grpSpPr>
        <p:sp>
          <p:nvSpPr>
            <p:cNvPr id="72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96319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KQ6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KT97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A73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KJ8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73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74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7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79" name="Grupp 10"/>
          <p:cNvGrpSpPr>
            <a:grpSpLocks/>
          </p:cNvGrpSpPr>
          <p:nvPr/>
        </p:nvGrpSpPr>
        <p:grpSpPr bwMode="auto">
          <a:xfrm>
            <a:off x="6102694" y="3421961"/>
            <a:ext cx="1326140" cy="1570303"/>
            <a:chOff x="1208584" y="1916832"/>
            <a:chExt cx="1325850" cy="1570568"/>
          </a:xfrm>
        </p:grpSpPr>
        <p:sp>
          <p:nvSpPr>
            <p:cNvPr id="80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054545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KT97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AQ73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QJ8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81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82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5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grpSp>
        <p:nvGrpSpPr>
          <p:cNvPr id="86" name="Grupp 10"/>
          <p:cNvGrpSpPr>
            <a:grpSpLocks/>
          </p:cNvGrpSpPr>
          <p:nvPr/>
        </p:nvGrpSpPr>
        <p:grpSpPr bwMode="auto">
          <a:xfrm>
            <a:off x="7763862" y="3944471"/>
            <a:ext cx="1531324" cy="1570303"/>
            <a:chOff x="1208584" y="1916832"/>
            <a:chExt cx="1530989" cy="1570568"/>
          </a:xfrm>
        </p:grpSpPr>
        <p:sp>
          <p:nvSpPr>
            <p:cNvPr id="87" name="Rectangle 34"/>
            <p:cNvSpPr>
              <a:spLocks noChangeArrowheads="1"/>
            </p:cNvSpPr>
            <p:nvPr/>
          </p:nvSpPr>
          <p:spPr bwMode="auto">
            <a:xfrm>
              <a:off x="1479889" y="1916832"/>
              <a:ext cx="1259684" cy="1570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T6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KJ7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AQJ73</a:t>
              </a:r>
            </a:p>
            <a:p>
              <a:r>
                <a:rPr lang="en-US" altLang="sv-SE" sz="2400" i="0" dirty="0" smtClean="0">
                  <a:latin typeface="Comic Sans MS" panose="030F0702030302020204" pitchFamily="66" charset="0"/>
                  <a:ea typeface="MS PGothic" panose="020B0600070205080204" pitchFamily="34" charset="-128"/>
                </a:rPr>
                <a:t>AJ8</a:t>
              </a:r>
              <a:endParaRPr lang="en-US" altLang="sv-SE" sz="2400" i="0" dirty="0">
                <a:latin typeface="Comic Sans MS" panose="030F0702030302020204" pitchFamily="66" charset="0"/>
                <a:ea typeface="MS PGothic" panose="020B0600070205080204" pitchFamily="34" charset="-128"/>
              </a:endParaRPr>
            </a:p>
          </p:txBody>
        </p:sp>
        <p:grpSp>
          <p:nvGrpSpPr>
            <p:cNvPr id="88" name="Grupp 29"/>
            <p:cNvGrpSpPr>
              <a:grpSpLocks/>
            </p:cNvGrpSpPr>
            <p:nvPr/>
          </p:nvGrpSpPr>
          <p:grpSpPr bwMode="auto">
            <a:xfrm>
              <a:off x="1208584" y="1948087"/>
              <a:ext cx="303272" cy="1390650"/>
              <a:chOff x="854075" y="1736725"/>
              <a:chExt cx="303213" cy="1389063"/>
            </a:xfrm>
          </p:grpSpPr>
          <p:sp>
            <p:nvSpPr>
              <p:cNvPr id="89" name="Freeform 20" descr="90 %"/>
              <p:cNvSpPr>
                <a:spLocks/>
              </p:cNvSpPr>
              <p:nvPr/>
            </p:nvSpPr>
            <p:spPr bwMode="auto">
              <a:xfrm>
                <a:off x="873125" y="1736725"/>
                <a:ext cx="265113" cy="285750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0" name="Freeform 21"/>
              <p:cNvSpPr>
                <a:spLocks/>
              </p:cNvSpPr>
              <p:nvPr/>
            </p:nvSpPr>
            <p:spPr bwMode="blackWhite">
              <a:xfrm>
                <a:off x="868363" y="2125663"/>
                <a:ext cx="273050" cy="288925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1" name="Freeform 22"/>
              <p:cNvSpPr>
                <a:spLocks/>
              </p:cNvSpPr>
              <p:nvPr/>
            </p:nvSpPr>
            <p:spPr bwMode="blackWhite">
              <a:xfrm>
                <a:off x="858838" y="2487613"/>
                <a:ext cx="290512" cy="290512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" name="Freeform 23" descr="90 %"/>
              <p:cNvSpPr>
                <a:spLocks/>
              </p:cNvSpPr>
              <p:nvPr/>
            </p:nvSpPr>
            <p:spPr bwMode="ltGray">
              <a:xfrm>
                <a:off x="854075" y="2834706"/>
                <a:ext cx="303087" cy="291816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 dirty="0"/>
              </a:p>
            </p:txBody>
          </p:sp>
        </p:grpSp>
      </p:grpSp>
      <p:sp>
        <p:nvSpPr>
          <p:cNvPr id="30" name="textruta 2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4143885" y="5779037"/>
            <a:ext cx="26917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Balanced hand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31" name="textruta 30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4613524" y="2208525"/>
            <a:ext cx="915635" cy="523220"/>
          </a:xfrm>
          <a:prstGeom prst="rect">
            <a:avLst/>
          </a:prstGeom>
          <a:noFill/>
        </p:spPr>
        <p:txBody>
          <a:bodyPr wrap="none" spcCol="72000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4333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32" name="textruta 31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6137522" y="2939422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4432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33" name="textruta 32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7742389" y="3424614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5332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34" name="textruta 33"/>
          <p:cNvSpPr txBox="1"/>
          <p:nvPr/>
        </p:nvSpPr>
        <p:spPr>
          <a:xfrm>
            <a:off x="219539" y="5453131"/>
            <a:ext cx="1988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Hand type 4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49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  <p:bldP spid="54" grpId="0"/>
      <p:bldP spid="30" grpId="0"/>
      <p:bldP spid="31" grpId="0"/>
      <p:bldP spid="32" grpId="0"/>
      <p:bldP spid="33" grpId="0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703" y="205639"/>
            <a:ext cx="8543925" cy="784944"/>
          </a:xfrm>
        </p:spPr>
        <p:txBody>
          <a:bodyPr>
            <a:normAutofit/>
          </a:bodyPr>
          <a:lstStyle/>
          <a:p>
            <a:pPr>
              <a:tabLst>
                <a:tab pos="361950" algn="l"/>
              </a:tabLst>
            </a:pPr>
            <a:r>
              <a:rPr lang="en-US" sz="4000" b="1" dirty="0" smtClean="0">
                <a:latin typeface="Arial Black" panose="020B0A04020102020204" pitchFamily="34" charset="0"/>
              </a:rPr>
              <a:t>Responding to 1NT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grpSp>
        <p:nvGrpSpPr>
          <p:cNvPr id="15" name="Grupp 14"/>
          <p:cNvGrpSpPr/>
          <p:nvPr/>
        </p:nvGrpSpPr>
        <p:grpSpPr>
          <a:xfrm>
            <a:off x="720107" y="1186848"/>
            <a:ext cx="2610922" cy="518475"/>
            <a:chOff x="1130655" y="1186848"/>
            <a:chExt cx="2610922" cy="518475"/>
          </a:xfrm>
        </p:grpSpPr>
        <p:sp>
          <p:nvSpPr>
            <p:cNvPr id="28" name="Platshållare för innehåll 4">
              <a:extLst>
                <a:ext uri="{FF2B5EF4-FFF2-40B4-BE49-F238E27FC236}">
                  <a16:creationId xmlns:a16="http://schemas.microsoft.com/office/drawing/2014/main" id="{FCDFEF65-68F7-42AC-8DB5-CB9F563655AE}"/>
                </a:ext>
              </a:extLst>
            </p:cNvPr>
            <p:cNvSpPr txBox="1">
              <a:spLocks/>
            </p:cNvSpPr>
            <p:nvPr/>
          </p:nvSpPr>
          <p:spPr>
            <a:xfrm>
              <a:off x="2111529" y="1186848"/>
              <a:ext cx="1630048" cy="51847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Font typeface="Arial" panose="020B0604020202020204" pitchFamily="34" charset="0"/>
                <a:buNone/>
                <a:tabLst>
                  <a:tab pos="2155825" algn="l"/>
                  <a:tab pos="4302125" algn="l"/>
                </a:tabLst>
              </a:pPr>
              <a:r>
                <a:rPr lang="en-US" sz="2400" dirty="0" smtClean="0"/>
                <a:t>Max 8 hcp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36" name="Platshållare för innehåll 2">
              <a:extLst>
                <a:ext uri="{FF2B5EF4-FFF2-40B4-BE49-F238E27FC236}">
                  <a16:creationId xmlns:a16="http://schemas.microsoft.com/office/drawing/2014/main" id="{2C687CE5-A1B8-481D-B443-25D946844A5E}"/>
                </a:ext>
              </a:extLst>
            </p:cNvPr>
            <p:cNvSpPr txBox="1">
              <a:spLocks/>
            </p:cNvSpPr>
            <p:nvPr/>
          </p:nvSpPr>
          <p:spPr>
            <a:xfrm>
              <a:off x="1130655" y="1241479"/>
              <a:ext cx="841412" cy="409212"/>
            </a:xfrm>
            <a:prstGeom prst="rect">
              <a:avLst/>
            </a:prstGeom>
            <a:solidFill>
              <a:srgbClr val="0CB303"/>
            </a:solidFill>
            <a:ln>
              <a:solidFill>
                <a:srgbClr val="0CB303"/>
              </a:solidFill>
            </a:ln>
          </p:spPr>
          <p:txBody>
            <a:bodyPr vert="horz" lIns="36000" tIns="36000" rIns="36000" bIns="36000" rtlCol="0" anchor="ctr" anchorCtr="1">
              <a:normAutofit fontScale="925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2400" b="1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Pass</a:t>
              </a:r>
              <a:endParaRPr lang="en-US" sz="24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4" name="Grupp 13"/>
          <p:cNvGrpSpPr/>
          <p:nvPr/>
        </p:nvGrpSpPr>
        <p:grpSpPr>
          <a:xfrm>
            <a:off x="680498" y="2029713"/>
            <a:ext cx="2687852" cy="518475"/>
            <a:chOff x="1091046" y="1749795"/>
            <a:chExt cx="2687852" cy="518475"/>
          </a:xfrm>
        </p:grpSpPr>
        <p:sp>
          <p:nvSpPr>
            <p:cNvPr id="20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1091046" y="1780649"/>
              <a:ext cx="920630" cy="476723"/>
            </a:xfrm>
            <a:prstGeom prst="roundRect">
              <a:avLst/>
            </a:prstGeom>
            <a:ln w="38100">
              <a:solidFill>
                <a:srgbClr val="FF99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2NT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  <p:sp>
          <p:nvSpPr>
            <p:cNvPr id="45" name="Platshållare för innehåll 4">
              <a:extLst>
                <a:ext uri="{FF2B5EF4-FFF2-40B4-BE49-F238E27FC236}">
                  <a16:creationId xmlns:a16="http://schemas.microsoft.com/office/drawing/2014/main" id="{FCDFEF65-68F7-42AC-8DB5-CB9F563655AE}"/>
                </a:ext>
              </a:extLst>
            </p:cNvPr>
            <p:cNvSpPr txBox="1">
              <a:spLocks/>
            </p:cNvSpPr>
            <p:nvPr/>
          </p:nvSpPr>
          <p:spPr>
            <a:xfrm>
              <a:off x="2247531" y="1749795"/>
              <a:ext cx="1531367" cy="51847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Font typeface="Arial" panose="020B0604020202020204" pitchFamily="34" charset="0"/>
                <a:buNone/>
                <a:tabLst>
                  <a:tab pos="1790700" algn="l"/>
                  <a:tab pos="4302125" algn="l"/>
                </a:tabLst>
              </a:pPr>
              <a:r>
                <a:rPr lang="en-US" sz="2400" dirty="0" smtClean="0"/>
                <a:t>9-10 hcp</a:t>
              </a:r>
              <a:endParaRPr lang="en-US" sz="2400" b="1" dirty="0">
                <a:solidFill>
                  <a:srgbClr val="FF9933"/>
                </a:solidFill>
              </a:endParaRPr>
            </a:p>
          </p:txBody>
        </p:sp>
      </p:grpSp>
      <p:grpSp>
        <p:nvGrpSpPr>
          <p:cNvPr id="13" name="Grupp 12"/>
          <p:cNvGrpSpPr/>
          <p:nvPr/>
        </p:nvGrpSpPr>
        <p:grpSpPr>
          <a:xfrm>
            <a:off x="680498" y="2872578"/>
            <a:ext cx="2687852" cy="518475"/>
            <a:chOff x="1091046" y="2365615"/>
            <a:chExt cx="2687852" cy="518475"/>
          </a:xfrm>
        </p:grpSpPr>
        <p:sp>
          <p:nvSpPr>
            <p:cNvPr id="19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1091046" y="2393658"/>
              <a:ext cx="920630" cy="476723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3NT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  <p:sp>
          <p:nvSpPr>
            <p:cNvPr id="46" name="Platshållare för innehåll 4">
              <a:extLst>
                <a:ext uri="{FF2B5EF4-FFF2-40B4-BE49-F238E27FC236}">
                  <a16:creationId xmlns:a16="http://schemas.microsoft.com/office/drawing/2014/main" id="{FCDFEF65-68F7-42AC-8DB5-CB9F563655AE}"/>
                </a:ext>
              </a:extLst>
            </p:cNvPr>
            <p:cNvSpPr txBox="1">
              <a:spLocks/>
            </p:cNvSpPr>
            <p:nvPr/>
          </p:nvSpPr>
          <p:spPr>
            <a:xfrm>
              <a:off x="2111529" y="2365615"/>
              <a:ext cx="1667369" cy="51847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Font typeface="Arial" panose="020B0604020202020204" pitchFamily="34" charset="0"/>
                <a:buNone/>
                <a:tabLst>
                  <a:tab pos="1790700" algn="l"/>
                  <a:tab pos="4302125" algn="l"/>
                </a:tabLst>
              </a:pPr>
              <a:r>
                <a:rPr lang="en-US" sz="2400" dirty="0" smtClean="0"/>
                <a:t>11-15 hcp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Grupp 11"/>
          <p:cNvGrpSpPr/>
          <p:nvPr/>
        </p:nvGrpSpPr>
        <p:grpSpPr>
          <a:xfrm>
            <a:off x="680498" y="3715443"/>
            <a:ext cx="2687852" cy="518475"/>
            <a:chOff x="1091046" y="2975215"/>
            <a:chExt cx="2687852" cy="518475"/>
          </a:xfrm>
        </p:grpSpPr>
        <p:sp>
          <p:nvSpPr>
            <p:cNvPr id="35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1091046" y="3006667"/>
              <a:ext cx="920630" cy="476723"/>
            </a:xfrm>
            <a:prstGeom prst="roundRect">
              <a:avLst/>
            </a:prstGeom>
            <a:ln w="38100">
              <a:solidFill>
                <a:srgbClr val="FF99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4NT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  <p:sp>
          <p:nvSpPr>
            <p:cNvPr id="47" name="Platshållare för innehåll 4">
              <a:extLst>
                <a:ext uri="{FF2B5EF4-FFF2-40B4-BE49-F238E27FC236}">
                  <a16:creationId xmlns:a16="http://schemas.microsoft.com/office/drawing/2014/main" id="{FCDFEF65-68F7-42AC-8DB5-CB9F563655AE}"/>
                </a:ext>
              </a:extLst>
            </p:cNvPr>
            <p:cNvSpPr txBox="1">
              <a:spLocks/>
            </p:cNvSpPr>
            <p:nvPr/>
          </p:nvSpPr>
          <p:spPr>
            <a:xfrm>
              <a:off x="2111530" y="2975215"/>
              <a:ext cx="1667368" cy="51847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Font typeface="Arial" panose="020B0604020202020204" pitchFamily="34" charset="0"/>
                <a:buNone/>
                <a:tabLst>
                  <a:tab pos="1790700" algn="l"/>
                  <a:tab pos="4302125" algn="l"/>
                </a:tabLst>
              </a:pPr>
              <a:r>
                <a:rPr lang="en-US" sz="2400" dirty="0" smtClean="0"/>
                <a:t>16-17 hcp</a:t>
              </a:r>
              <a:endParaRPr lang="en-US" sz="2400" b="1" dirty="0">
                <a:solidFill>
                  <a:srgbClr val="FF9933"/>
                </a:solidFill>
              </a:endParaRPr>
            </a:p>
          </p:txBody>
        </p:sp>
      </p:grpSp>
      <p:grpSp>
        <p:nvGrpSpPr>
          <p:cNvPr id="11" name="Grupp 10"/>
          <p:cNvGrpSpPr/>
          <p:nvPr/>
        </p:nvGrpSpPr>
        <p:grpSpPr>
          <a:xfrm>
            <a:off x="680498" y="4558308"/>
            <a:ext cx="2650532" cy="518475"/>
            <a:chOff x="1091046" y="3591029"/>
            <a:chExt cx="2650532" cy="518475"/>
          </a:xfrm>
        </p:grpSpPr>
        <p:sp>
          <p:nvSpPr>
            <p:cNvPr id="21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1091046" y="3619676"/>
              <a:ext cx="920630" cy="476723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6NT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  <p:sp>
          <p:nvSpPr>
            <p:cNvPr id="48" name="Platshållare för innehåll 4">
              <a:extLst>
                <a:ext uri="{FF2B5EF4-FFF2-40B4-BE49-F238E27FC236}">
                  <a16:creationId xmlns:a16="http://schemas.microsoft.com/office/drawing/2014/main" id="{FCDFEF65-68F7-42AC-8DB5-CB9F563655AE}"/>
                </a:ext>
              </a:extLst>
            </p:cNvPr>
            <p:cNvSpPr txBox="1">
              <a:spLocks/>
            </p:cNvSpPr>
            <p:nvPr/>
          </p:nvSpPr>
          <p:spPr>
            <a:xfrm>
              <a:off x="2111530" y="3591029"/>
              <a:ext cx="1630048" cy="51847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Font typeface="Arial" panose="020B0604020202020204" pitchFamily="34" charset="0"/>
                <a:buNone/>
                <a:tabLst>
                  <a:tab pos="1790700" algn="l"/>
                  <a:tab pos="4302125" algn="l"/>
                </a:tabLst>
              </a:pPr>
              <a:r>
                <a:rPr lang="en-US" sz="2400" dirty="0" smtClean="0"/>
                <a:t>18-20 hcp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Grupp 9"/>
          <p:cNvGrpSpPr/>
          <p:nvPr/>
        </p:nvGrpSpPr>
        <p:grpSpPr>
          <a:xfrm>
            <a:off x="680498" y="5401175"/>
            <a:ext cx="2516773" cy="530544"/>
            <a:chOff x="1091046" y="5401175"/>
            <a:chExt cx="2516773" cy="530544"/>
          </a:xfrm>
        </p:grpSpPr>
        <p:sp>
          <p:nvSpPr>
            <p:cNvPr id="34" name="Rektangel med rundade hörn 44">
              <a:extLst>
                <a:ext uri="{FF2B5EF4-FFF2-40B4-BE49-F238E27FC236}">
                  <a16:creationId xmlns:a16="http://schemas.microsoft.com/office/drawing/2014/main" id="{E3C113E2-A58E-49BE-A205-CB27B6E54169}"/>
                </a:ext>
              </a:extLst>
            </p:cNvPr>
            <p:cNvSpPr/>
            <p:nvPr/>
          </p:nvSpPr>
          <p:spPr>
            <a:xfrm>
              <a:off x="1091046" y="5454996"/>
              <a:ext cx="920630" cy="476723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en-US" sz="2400" b="1" dirty="0" smtClean="0">
                  <a:latin typeface="Arial Black" panose="020B0A04020102020204" pitchFamily="34" charset="0"/>
                </a:rPr>
                <a:t>7NT</a:t>
              </a:r>
              <a:endParaRPr lang="en-US" sz="2000" b="1" dirty="0">
                <a:latin typeface="Arial Black" panose="020B0A04020102020204" pitchFamily="34" charset="0"/>
              </a:endParaRPr>
            </a:p>
          </p:txBody>
        </p:sp>
        <p:sp>
          <p:nvSpPr>
            <p:cNvPr id="49" name="Platshållare för innehåll 4">
              <a:extLst>
                <a:ext uri="{FF2B5EF4-FFF2-40B4-BE49-F238E27FC236}">
                  <a16:creationId xmlns:a16="http://schemas.microsoft.com/office/drawing/2014/main" id="{FCDFEF65-68F7-42AC-8DB5-CB9F563655AE}"/>
                </a:ext>
              </a:extLst>
            </p:cNvPr>
            <p:cNvSpPr txBox="1">
              <a:spLocks/>
            </p:cNvSpPr>
            <p:nvPr/>
          </p:nvSpPr>
          <p:spPr>
            <a:xfrm>
              <a:off x="2247532" y="5401175"/>
              <a:ext cx="1360287" cy="51847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Font typeface="Arial" panose="020B0604020202020204" pitchFamily="34" charset="0"/>
                <a:buNone/>
                <a:tabLst>
                  <a:tab pos="1790700" algn="l"/>
                  <a:tab pos="4302125" algn="l"/>
                </a:tabLst>
              </a:pPr>
              <a:r>
                <a:rPr lang="en-US" sz="2400" dirty="0" smtClean="0"/>
                <a:t>21+ hcp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9" name="Bildobjekt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127" y="1571724"/>
            <a:ext cx="6652727" cy="4577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971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45" y="972854"/>
            <a:ext cx="4437920" cy="4205636"/>
          </a:xfrm>
          <a:prstGeom prst="rect">
            <a:avLst/>
          </a:prstGeom>
        </p:spPr>
      </p:pic>
      <p:sp>
        <p:nvSpPr>
          <p:cNvPr id="5" name="Rubrik 1">
            <a:extLst>
              <a:ext uri="{FF2B5EF4-FFF2-40B4-BE49-F238E27FC236}">
                <a16:creationId xmlns:a16="http://schemas.microsoft.com/office/drawing/2014/main" id="{D456DC99-E85C-45B2-8096-A9A47DCB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53" y="192859"/>
            <a:ext cx="8543925" cy="779995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Opening 1 of a Major (</a:t>
            </a:r>
            <a:r>
              <a:rPr lang="en-US" sz="4000" dirty="0" smtClean="0">
                <a:solidFill>
                  <a:srgbClr val="C00000"/>
                </a:solidFill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</a:t>
            </a:r>
            <a:r>
              <a:rPr lang="en-US" sz="4000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/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</a:t>
            </a:r>
            <a:r>
              <a:rPr lang="en-US" sz="4000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)</a:t>
            </a:r>
            <a:endParaRPr lang="en-US" sz="40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41" name="Rak 40"/>
          <p:cNvCxnSpPr/>
          <p:nvPr/>
        </p:nvCxnSpPr>
        <p:spPr>
          <a:xfrm>
            <a:off x="599553" y="6235723"/>
            <a:ext cx="8938726" cy="9331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Rak 53"/>
          <p:cNvCxnSpPr/>
          <p:nvPr/>
        </p:nvCxnSpPr>
        <p:spPr>
          <a:xfrm>
            <a:off x="621321" y="5498604"/>
            <a:ext cx="8938726" cy="9331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upp 7"/>
          <p:cNvGrpSpPr/>
          <p:nvPr/>
        </p:nvGrpSpPr>
        <p:grpSpPr>
          <a:xfrm>
            <a:off x="1028310" y="5131837"/>
            <a:ext cx="8342297" cy="342989"/>
            <a:chOff x="1028310" y="4995656"/>
            <a:chExt cx="8342297" cy="479410"/>
          </a:xfrm>
        </p:grpSpPr>
        <p:sp>
          <p:nvSpPr>
            <p:cNvPr id="29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1028310" y="4995656"/>
              <a:ext cx="2046839" cy="4697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2000" b="1" dirty="0" smtClean="0"/>
                <a:t>Opening bids</a:t>
              </a:r>
            </a:p>
          </p:txBody>
        </p:sp>
        <p:sp>
          <p:nvSpPr>
            <p:cNvPr id="30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3489117" y="5039619"/>
              <a:ext cx="1977113" cy="43460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2000" b="1" dirty="0" smtClean="0"/>
                <a:t>Number of cards</a:t>
              </a:r>
            </a:p>
          </p:txBody>
        </p:sp>
        <p:sp>
          <p:nvSpPr>
            <p:cNvPr id="31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6551147" y="5031665"/>
              <a:ext cx="2819460" cy="44340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2000" b="1" dirty="0" smtClean="0"/>
                <a:t>High-Card Points</a:t>
              </a:r>
            </a:p>
          </p:txBody>
        </p:sp>
      </p:grpSp>
      <p:sp>
        <p:nvSpPr>
          <p:cNvPr id="33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4865871" y="3981049"/>
            <a:ext cx="4179806" cy="8487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/>
              <a:t>Open the </a:t>
            </a:r>
            <a:r>
              <a:rPr lang="en-US" b="1" dirty="0" smtClean="0"/>
              <a:t>longest</a:t>
            </a:r>
            <a:r>
              <a:rPr lang="en-US" dirty="0" smtClean="0"/>
              <a:t> suit with at least on five-card suit. </a:t>
            </a:r>
          </a:p>
        </p:txBody>
      </p:sp>
      <p:grpSp>
        <p:nvGrpSpPr>
          <p:cNvPr id="34" name="Grupp 1"/>
          <p:cNvGrpSpPr/>
          <p:nvPr/>
        </p:nvGrpSpPr>
        <p:grpSpPr>
          <a:xfrm>
            <a:off x="945500" y="5674315"/>
            <a:ext cx="7829820" cy="423021"/>
            <a:chOff x="945500" y="5674315"/>
            <a:chExt cx="7829820" cy="423021"/>
          </a:xfrm>
        </p:grpSpPr>
        <p:sp>
          <p:nvSpPr>
            <p:cNvPr id="35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3700825" y="5703879"/>
              <a:ext cx="2397997" cy="36389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2400" dirty="0" smtClean="0"/>
                <a:t>At least five</a:t>
              </a:r>
            </a:p>
          </p:txBody>
        </p:sp>
        <p:sp>
          <p:nvSpPr>
            <p:cNvPr id="36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6983815" y="5703879"/>
              <a:ext cx="1791505" cy="36389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2400" dirty="0" smtClean="0"/>
                <a:t>12+ hcp</a:t>
              </a:r>
            </a:p>
          </p:txBody>
        </p:sp>
        <p:grpSp>
          <p:nvGrpSpPr>
            <p:cNvPr id="37" name="Grupp 54"/>
            <p:cNvGrpSpPr/>
            <p:nvPr/>
          </p:nvGrpSpPr>
          <p:grpSpPr>
            <a:xfrm>
              <a:off x="2065174" y="5674315"/>
              <a:ext cx="782219" cy="423021"/>
              <a:chOff x="6151981" y="712359"/>
              <a:chExt cx="782219" cy="423021"/>
            </a:xfrm>
          </p:grpSpPr>
          <p:sp>
            <p:nvSpPr>
              <p:cNvPr id="43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6151981" y="712359"/>
                <a:ext cx="782219" cy="423021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02060"/>
                    </a:solidFill>
                    <a:latin typeface="Arial Black" panose="020B0A04020102020204" pitchFamily="34" charset="0"/>
                  </a:rPr>
                  <a:t>1</a:t>
                </a:r>
                <a:endParaRPr lang="en-US" sz="2400" b="1" dirty="0">
                  <a:solidFill>
                    <a:srgbClr val="00206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44" name="Freeform 20" descr="90 %">
                <a:extLst>
                  <a:ext uri="{FF2B5EF4-FFF2-40B4-BE49-F238E27FC236}">
                    <a16:creationId xmlns:a16="http://schemas.microsoft.com/office/drawing/2014/main" id="{44F978CB-A69D-490A-B68C-EA40D3B61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0432" y="812179"/>
                <a:ext cx="210037" cy="218341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8" name="Grupp 57"/>
            <p:cNvGrpSpPr/>
            <p:nvPr/>
          </p:nvGrpSpPr>
          <p:grpSpPr>
            <a:xfrm>
              <a:off x="945500" y="5675603"/>
              <a:ext cx="766668" cy="420445"/>
              <a:chOff x="7691532" y="739488"/>
              <a:chExt cx="766668" cy="420445"/>
            </a:xfrm>
          </p:grpSpPr>
          <p:sp>
            <p:nvSpPr>
              <p:cNvPr id="39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7691532" y="739488"/>
                <a:ext cx="766668" cy="420445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1</a:t>
                </a:r>
                <a:endParaRPr lang="en-US" sz="2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42" name="Freeform 21">
                <a:extLst>
                  <a:ext uri="{FF2B5EF4-FFF2-40B4-BE49-F238E27FC236}">
                    <a16:creationId xmlns:a16="http://schemas.microsoft.com/office/drawing/2014/main" id="{1535FB28-4CF4-4DCF-9CB9-3BE494ED959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089474" y="844424"/>
                <a:ext cx="216325" cy="220766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45" name="Grupp 8"/>
          <p:cNvGrpSpPr/>
          <p:nvPr/>
        </p:nvGrpSpPr>
        <p:grpSpPr>
          <a:xfrm>
            <a:off x="4732997" y="2220686"/>
            <a:ext cx="4541633" cy="1455576"/>
            <a:chOff x="4639691" y="2332653"/>
            <a:chExt cx="4541633" cy="1455576"/>
          </a:xfrm>
        </p:grpSpPr>
        <p:sp>
          <p:nvSpPr>
            <p:cNvPr id="46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4639691" y="2332653"/>
              <a:ext cx="4541633" cy="14555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en-US" dirty="0" smtClean="0"/>
                <a:t>To open the bidding with</a:t>
              </a:r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en-US" dirty="0" smtClean="0"/>
                <a:t>            or              you need </a:t>
              </a:r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en-US" b="1" dirty="0" smtClean="0"/>
                <a:t>5+ card suit </a:t>
              </a:r>
              <a:r>
                <a:rPr lang="en-US" dirty="0" smtClean="0"/>
                <a:t> and </a:t>
              </a:r>
              <a:r>
                <a:rPr lang="en-US" b="1" dirty="0" smtClean="0"/>
                <a:t>12+ hcp</a:t>
              </a:r>
              <a:r>
                <a:rPr lang="en-US" dirty="0" smtClean="0"/>
                <a:t>.</a:t>
              </a:r>
            </a:p>
          </p:txBody>
        </p:sp>
        <p:grpSp>
          <p:nvGrpSpPr>
            <p:cNvPr id="47" name="Grupp 60"/>
            <p:cNvGrpSpPr/>
            <p:nvPr/>
          </p:nvGrpSpPr>
          <p:grpSpPr>
            <a:xfrm>
              <a:off x="6186950" y="2861336"/>
              <a:ext cx="782219" cy="423021"/>
              <a:chOff x="5197905" y="733956"/>
              <a:chExt cx="782219" cy="423021"/>
            </a:xfrm>
          </p:grpSpPr>
          <p:sp>
            <p:nvSpPr>
              <p:cNvPr id="51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5197905" y="733956"/>
                <a:ext cx="782219" cy="423021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02060"/>
                    </a:solidFill>
                    <a:latin typeface="Arial Black" panose="020B0A04020102020204" pitchFamily="34" charset="0"/>
                  </a:rPr>
                  <a:t>1</a:t>
                </a:r>
                <a:endParaRPr lang="en-US" sz="2400" b="1" dirty="0">
                  <a:solidFill>
                    <a:srgbClr val="00206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2" name="Freeform 20" descr="90 %">
                <a:extLst>
                  <a:ext uri="{FF2B5EF4-FFF2-40B4-BE49-F238E27FC236}">
                    <a16:creationId xmlns:a16="http://schemas.microsoft.com/office/drawing/2014/main" id="{44F978CB-A69D-490A-B68C-EA40D3B61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6356" y="833776"/>
                <a:ext cx="210037" cy="218341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8" name="Grupp 63"/>
            <p:cNvGrpSpPr/>
            <p:nvPr/>
          </p:nvGrpSpPr>
          <p:grpSpPr>
            <a:xfrm>
              <a:off x="4772565" y="2856618"/>
              <a:ext cx="766668" cy="420445"/>
              <a:chOff x="6983922" y="738570"/>
              <a:chExt cx="766668" cy="420445"/>
            </a:xfrm>
          </p:grpSpPr>
          <p:sp>
            <p:nvSpPr>
              <p:cNvPr id="49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6983922" y="738570"/>
                <a:ext cx="766668" cy="420445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1</a:t>
                </a:r>
                <a:endParaRPr lang="en-US" sz="2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0" name="Freeform 21">
                <a:extLst>
                  <a:ext uri="{FF2B5EF4-FFF2-40B4-BE49-F238E27FC236}">
                    <a16:creationId xmlns:a16="http://schemas.microsoft.com/office/drawing/2014/main" id="{1535FB28-4CF4-4DCF-9CB9-3BE494ED959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7416968" y="850824"/>
                <a:ext cx="216325" cy="220766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19615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smtClean="0">
                <a:latin typeface="Arial Black" panose="020B0A04020102020204" pitchFamily="34" charset="0"/>
              </a:rPr>
              <a:t>Opening One of a Minor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13" y="1406990"/>
            <a:ext cx="4947836" cy="4746159"/>
          </a:xfrm>
          <a:prstGeom prst="rect">
            <a:avLst/>
          </a:prstGeom>
        </p:spPr>
      </p:pic>
      <p:sp>
        <p:nvSpPr>
          <p:cNvPr id="30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3766954" y="1385489"/>
            <a:ext cx="4457761" cy="5534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When opening in a minor:</a:t>
            </a:r>
          </a:p>
        </p:txBody>
      </p:sp>
      <p:sp>
        <p:nvSpPr>
          <p:cNvPr id="31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4336500" y="2209302"/>
            <a:ext cx="5389745" cy="5534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/>
              <a:t> - open the </a:t>
            </a:r>
            <a:r>
              <a:rPr lang="en-US" b="1" dirty="0" smtClean="0"/>
              <a:t>longest</a:t>
            </a:r>
            <a:r>
              <a:rPr lang="en-US" dirty="0" smtClean="0"/>
              <a:t> minor</a:t>
            </a:r>
          </a:p>
        </p:txBody>
      </p:sp>
      <p:grpSp>
        <p:nvGrpSpPr>
          <p:cNvPr id="4" name="Grupp 3"/>
          <p:cNvGrpSpPr/>
          <p:nvPr/>
        </p:nvGrpSpPr>
        <p:grpSpPr>
          <a:xfrm>
            <a:off x="4943970" y="3127519"/>
            <a:ext cx="4735740" cy="792063"/>
            <a:chOff x="3623170" y="3155229"/>
            <a:chExt cx="4735740" cy="792063"/>
          </a:xfrm>
        </p:grpSpPr>
        <p:sp>
          <p:nvSpPr>
            <p:cNvPr id="32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3623170" y="3155229"/>
              <a:ext cx="4735740" cy="71480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8288" indent="-268288">
                <a:lnSpc>
                  <a:spcPts val="3300"/>
                </a:lnSpc>
                <a:spcBef>
                  <a:spcPts val="0"/>
                </a:spcBef>
                <a:buNone/>
              </a:pPr>
              <a:r>
                <a:rPr lang="en-US" dirty="0" smtClean="0"/>
                <a:t> - with two </a:t>
              </a:r>
              <a:r>
                <a:rPr lang="en-US" b="1" dirty="0" smtClean="0"/>
                <a:t>four-card</a:t>
              </a:r>
              <a:r>
                <a:rPr lang="en-US" dirty="0" smtClean="0"/>
                <a:t> minors</a:t>
              </a:r>
              <a:br>
                <a:rPr lang="en-US" dirty="0" smtClean="0"/>
              </a:br>
              <a:r>
                <a:rPr lang="en-US" dirty="0" smtClean="0"/>
                <a:t>open </a:t>
              </a:r>
            </a:p>
          </p:txBody>
        </p:sp>
        <p:grpSp>
          <p:nvGrpSpPr>
            <p:cNvPr id="19" name="Grupp 18"/>
            <p:cNvGrpSpPr/>
            <p:nvPr/>
          </p:nvGrpSpPr>
          <p:grpSpPr>
            <a:xfrm>
              <a:off x="4923597" y="3515200"/>
              <a:ext cx="770711" cy="432092"/>
              <a:chOff x="2263524" y="688861"/>
              <a:chExt cx="770711" cy="432092"/>
            </a:xfrm>
          </p:grpSpPr>
          <p:sp>
            <p:nvSpPr>
              <p:cNvPr id="20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2263524" y="688861"/>
                <a:ext cx="770711" cy="432092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CC6600"/>
                    </a:solidFill>
                    <a:latin typeface="Arial Black" panose="020B0A04020102020204" pitchFamily="34" charset="0"/>
                  </a:rPr>
                  <a:t>1</a:t>
                </a:r>
                <a:endParaRPr lang="en-US" sz="3400" b="1" dirty="0">
                  <a:solidFill>
                    <a:srgbClr val="CC6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21" name="Freeform 22">
                <a:extLst>
                  <a:ext uri="{FF2B5EF4-FFF2-40B4-BE49-F238E27FC236}">
                    <a16:creationId xmlns:a16="http://schemas.microsoft.com/office/drawing/2014/main" id="{ADD459F6-EFDB-4E0C-958A-04E3C3503EA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2650496" y="794928"/>
                <a:ext cx="230158" cy="221978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2000"/>
              <a:lstStyle/>
              <a:p>
                <a:endParaRPr lang="en-US" dirty="0"/>
              </a:p>
            </p:txBody>
          </p:sp>
        </p:grpSp>
      </p:grpSp>
      <p:grpSp>
        <p:nvGrpSpPr>
          <p:cNvPr id="3" name="Grupp 2"/>
          <p:cNvGrpSpPr/>
          <p:nvPr/>
        </p:nvGrpSpPr>
        <p:grpSpPr>
          <a:xfrm>
            <a:off x="5188733" y="4277890"/>
            <a:ext cx="4490977" cy="738488"/>
            <a:chOff x="73221" y="4284554"/>
            <a:chExt cx="4490977" cy="738488"/>
          </a:xfrm>
        </p:grpSpPr>
        <p:grpSp>
          <p:nvGrpSpPr>
            <p:cNvPr id="22" name="Grupp 21"/>
            <p:cNvGrpSpPr/>
            <p:nvPr/>
          </p:nvGrpSpPr>
          <p:grpSpPr>
            <a:xfrm>
              <a:off x="1233380" y="4600023"/>
              <a:ext cx="772422" cy="423019"/>
              <a:chOff x="97308" y="757685"/>
              <a:chExt cx="772422" cy="423019"/>
            </a:xfrm>
          </p:grpSpPr>
          <p:sp>
            <p:nvSpPr>
              <p:cNvPr id="23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97308" y="757685"/>
                <a:ext cx="772422" cy="423019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3A600"/>
                    </a:solidFill>
                    <a:latin typeface="Arial Black" panose="020B0A04020102020204" pitchFamily="34" charset="0"/>
                  </a:rPr>
                  <a:t>1</a:t>
                </a:r>
                <a:endParaRPr lang="en-US" sz="3400" b="1" dirty="0">
                  <a:solidFill>
                    <a:srgbClr val="03A6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24" name="Freeform 23" descr="90 %">
                <a:extLst>
                  <a:ext uri="{FF2B5EF4-FFF2-40B4-BE49-F238E27FC236}">
                    <a16:creationId xmlns:a16="http://schemas.microsoft.com/office/drawing/2014/main" id="{335CBF56-C075-49AB-89C4-5C21B2549EFB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486667" y="860854"/>
                <a:ext cx="240239" cy="222937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rgbClr val="0CB303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  <p:sp>
          <p:nvSpPr>
            <p:cNvPr id="25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73221" y="4284554"/>
              <a:ext cx="4490977" cy="60471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8288" indent="-268288">
                <a:lnSpc>
                  <a:spcPts val="3300"/>
                </a:lnSpc>
                <a:spcBef>
                  <a:spcPts val="0"/>
                </a:spcBef>
                <a:buNone/>
              </a:pPr>
              <a:r>
                <a:rPr lang="en-US" dirty="0" smtClean="0"/>
                <a:t> - with two </a:t>
              </a:r>
              <a:r>
                <a:rPr lang="en-US" b="1" dirty="0" smtClean="0"/>
                <a:t>three-card</a:t>
              </a:r>
              <a:r>
                <a:rPr lang="en-US" dirty="0" smtClean="0"/>
                <a:t> minors</a:t>
              </a:r>
              <a:br>
                <a:rPr lang="en-US" dirty="0" smtClean="0"/>
              </a:br>
              <a:r>
                <a:rPr lang="en-US" dirty="0" smtClean="0"/>
                <a:t>open</a:t>
              </a:r>
            </a:p>
          </p:txBody>
        </p:sp>
      </p:grpSp>
      <p:sp>
        <p:nvSpPr>
          <p:cNvPr id="16" name="Platshållare för innehåll 4">
            <a:extLst>
              <a:ext uri="{FF2B5EF4-FFF2-40B4-BE49-F238E27FC236}">
                <a16:creationId xmlns:a16="http://schemas.microsoft.com/office/drawing/2014/main" id="{6A070F82-0174-4400-8559-D4C5C022F3CA}"/>
              </a:ext>
            </a:extLst>
          </p:cNvPr>
          <p:cNvSpPr txBox="1">
            <a:spLocks/>
          </p:cNvSpPr>
          <p:nvPr/>
        </p:nvSpPr>
        <p:spPr>
          <a:xfrm>
            <a:off x="4900429" y="5633639"/>
            <a:ext cx="4853171" cy="5534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You always need </a:t>
            </a:r>
            <a:r>
              <a:rPr lang="en-US" b="1" dirty="0" smtClean="0"/>
              <a:t>12+ hcp</a:t>
            </a:r>
          </a:p>
        </p:txBody>
      </p:sp>
    </p:spTree>
    <p:extLst>
      <p:ext uri="{BB962C8B-B14F-4D97-AF65-F5344CB8AC3E}">
        <p14:creationId xmlns:p14="http://schemas.microsoft.com/office/powerpoint/2010/main" val="113553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878" y="980800"/>
            <a:ext cx="4042127" cy="3732834"/>
          </a:xfrm>
          <a:prstGeom prst="rect">
            <a:avLst/>
          </a:prstGeom>
        </p:spPr>
      </p:pic>
      <p:sp>
        <p:nvSpPr>
          <p:cNvPr id="5" name="Rubrik 1">
            <a:extLst>
              <a:ext uri="{FF2B5EF4-FFF2-40B4-BE49-F238E27FC236}">
                <a16:creationId xmlns:a16="http://schemas.microsoft.com/office/drawing/2014/main" id="{D456DC99-E85C-45B2-8096-A9A47DCB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497" y="228490"/>
            <a:ext cx="9470670" cy="788543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Opener and Responder</a:t>
            </a:r>
            <a:endParaRPr lang="en-US" b="1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4526997" y="4713634"/>
            <a:ext cx="4971887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Responder should find out the strength and distribution of opener’s hand, and then pass, invite, or bid a final contract.</a:t>
            </a:r>
            <a:endParaRPr lang="en-US" sz="2400" b="1" dirty="0"/>
          </a:p>
        </p:txBody>
      </p:sp>
      <p:pic>
        <p:nvPicPr>
          <p:cNvPr id="8" name="Bildobjekt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19" y="1099081"/>
            <a:ext cx="3748195" cy="3595416"/>
          </a:xfrm>
          <a:prstGeom prst="rect">
            <a:avLst/>
          </a:prstGeom>
        </p:spPr>
      </p:pic>
      <p:sp>
        <p:nvSpPr>
          <p:cNvPr id="9" name="textruta 8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310498" y="4713634"/>
            <a:ext cx="399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Opener should use the bidding to describe the strength and distribution of his hand.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14696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510" y="223936"/>
            <a:ext cx="9535988" cy="1007705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atin typeface="Arial Black" panose="020B0A04020102020204" pitchFamily="34" charset="0"/>
              </a:rPr>
              <a:t>Responder’s </a:t>
            </a:r>
            <a:r>
              <a:rPr lang="en-US" sz="4000" b="1" dirty="0" smtClean="0">
                <a:latin typeface="Arial Black" panose="020B0A04020102020204" pitchFamily="34" charset="0"/>
              </a:rPr>
              <a:t>Bids </a:t>
            </a:r>
            <a:r>
              <a:rPr lang="en-US" sz="4000" b="1" dirty="0" smtClean="0">
                <a:latin typeface="Arial Black" panose="020B0A04020102020204" pitchFamily="34" charset="0"/>
              </a:rPr>
              <a:t>with Support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sp>
        <p:nvSpPr>
          <p:cNvPr id="63" name="textruta 62"/>
          <p:cNvSpPr txBox="1"/>
          <p:nvPr/>
        </p:nvSpPr>
        <p:spPr>
          <a:xfrm>
            <a:off x="306867" y="1303597"/>
            <a:ext cx="163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2687638" algn="l"/>
              </a:tabLst>
            </a:pPr>
            <a:r>
              <a:rPr lang="en-US" sz="2400" b="1" dirty="0" smtClean="0"/>
              <a:t>Opener</a:t>
            </a:r>
            <a:endParaRPr lang="en-US" sz="2400" b="1" dirty="0"/>
          </a:p>
        </p:txBody>
      </p:sp>
      <p:grpSp>
        <p:nvGrpSpPr>
          <p:cNvPr id="70" name="Grupp 69"/>
          <p:cNvGrpSpPr/>
          <p:nvPr/>
        </p:nvGrpSpPr>
        <p:grpSpPr>
          <a:xfrm>
            <a:off x="1880968" y="1351068"/>
            <a:ext cx="766668" cy="420445"/>
            <a:chOff x="7691532" y="739488"/>
            <a:chExt cx="766668" cy="420445"/>
          </a:xfrm>
        </p:grpSpPr>
        <p:sp>
          <p:nvSpPr>
            <p:cNvPr id="71" name="Rektangel med rundade hörn 46">
              <a:extLst>
                <a:ext uri="{FF2B5EF4-FFF2-40B4-BE49-F238E27FC236}">
                  <a16:creationId xmlns:a16="http://schemas.microsoft.com/office/drawing/2014/main" id="{6798C1D6-62AE-4ED3-86A4-B1FD5C4CBC39}"/>
                </a:ext>
              </a:extLst>
            </p:cNvPr>
            <p:cNvSpPr/>
            <p:nvPr/>
          </p:nvSpPr>
          <p:spPr>
            <a:xfrm>
              <a:off x="7691532" y="739488"/>
              <a:ext cx="766668" cy="420445"/>
            </a:xfrm>
            <a:prstGeom prst="roundRect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72000" rtlCol="0" anchor="ctr"/>
            <a:lstStyle/>
            <a:p>
              <a:pPr marL="93663"/>
              <a:r>
                <a:rPr lang="en-US" sz="2400" b="1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1</a:t>
              </a:r>
              <a:endParaRPr lang="en-US" sz="24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2" name="Freeform 21">
              <a:extLst>
                <a:ext uri="{FF2B5EF4-FFF2-40B4-BE49-F238E27FC236}">
                  <a16:creationId xmlns:a16="http://schemas.microsoft.com/office/drawing/2014/main" id="{1535FB28-4CF4-4DCF-9CB9-3BE494ED959D}"/>
                </a:ext>
              </a:extLst>
            </p:cNvPr>
            <p:cNvSpPr>
              <a:spLocks/>
            </p:cNvSpPr>
            <p:nvPr/>
          </p:nvSpPr>
          <p:spPr bwMode="blackWhite">
            <a:xfrm>
              <a:off x="8089474" y="844424"/>
              <a:ext cx="216325" cy="220766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pic>
        <p:nvPicPr>
          <p:cNvPr id="3" name="Bildobjekt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502" y="1417424"/>
            <a:ext cx="5724048" cy="4554168"/>
          </a:xfrm>
          <a:prstGeom prst="rect">
            <a:avLst/>
          </a:prstGeom>
        </p:spPr>
      </p:pic>
      <p:grpSp>
        <p:nvGrpSpPr>
          <p:cNvPr id="4" name="Grupp 3"/>
          <p:cNvGrpSpPr/>
          <p:nvPr/>
        </p:nvGrpSpPr>
        <p:grpSpPr>
          <a:xfrm>
            <a:off x="491289" y="2034077"/>
            <a:ext cx="4326517" cy="513184"/>
            <a:chOff x="477395" y="2034077"/>
            <a:chExt cx="3656067" cy="513184"/>
          </a:xfrm>
        </p:grpSpPr>
        <p:sp>
          <p:nvSpPr>
            <p:cNvPr id="74" name="textruta 73"/>
            <p:cNvSpPr txBox="1"/>
            <p:nvPr/>
          </p:nvSpPr>
          <p:spPr>
            <a:xfrm>
              <a:off x="477395" y="2071820"/>
              <a:ext cx="13158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tabLst>
                  <a:tab pos="2687638" algn="l"/>
                </a:tabLst>
              </a:pPr>
              <a:r>
                <a:rPr lang="en-US" sz="2400" b="1" dirty="0" smtClean="0"/>
                <a:t>Responder</a:t>
              </a:r>
              <a:endParaRPr lang="en-US" sz="2400" b="1" dirty="0"/>
            </a:p>
          </p:txBody>
        </p:sp>
        <p:sp>
          <p:nvSpPr>
            <p:cNvPr id="76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1646220" y="2034077"/>
              <a:ext cx="2487242" cy="51318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en-US" sz="2400" dirty="0" smtClean="0"/>
                <a:t> with 3+ support</a:t>
              </a:r>
            </a:p>
          </p:txBody>
        </p:sp>
      </p:grpSp>
      <p:grpSp>
        <p:nvGrpSpPr>
          <p:cNvPr id="5" name="Grupp 4"/>
          <p:cNvGrpSpPr/>
          <p:nvPr/>
        </p:nvGrpSpPr>
        <p:grpSpPr>
          <a:xfrm>
            <a:off x="686646" y="2826130"/>
            <a:ext cx="2304806" cy="409212"/>
            <a:chOff x="695927" y="2788807"/>
            <a:chExt cx="2304806" cy="409212"/>
          </a:xfrm>
        </p:grpSpPr>
        <p:sp>
          <p:nvSpPr>
            <p:cNvPr id="73" name="Platshållare för innehåll 2">
              <a:extLst>
                <a:ext uri="{FF2B5EF4-FFF2-40B4-BE49-F238E27FC236}">
                  <a16:creationId xmlns:a16="http://schemas.microsoft.com/office/drawing/2014/main" id="{2C687CE5-A1B8-481D-B443-25D946844A5E}"/>
                </a:ext>
              </a:extLst>
            </p:cNvPr>
            <p:cNvSpPr txBox="1">
              <a:spLocks/>
            </p:cNvSpPr>
            <p:nvPr/>
          </p:nvSpPr>
          <p:spPr>
            <a:xfrm>
              <a:off x="695927" y="2788807"/>
              <a:ext cx="841412" cy="409212"/>
            </a:xfrm>
            <a:prstGeom prst="rect">
              <a:avLst/>
            </a:prstGeom>
            <a:solidFill>
              <a:srgbClr val="0CB303"/>
            </a:solidFill>
            <a:ln>
              <a:solidFill>
                <a:srgbClr val="0CB303"/>
              </a:solidFill>
            </a:ln>
          </p:spPr>
          <p:txBody>
            <a:bodyPr vert="horz" lIns="36000" tIns="36000" rIns="36000" bIns="36000" rtlCol="0" anchor="ctr" anchorCtr="1">
              <a:normAutofit fontScale="925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2400" b="1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Pass</a:t>
              </a:r>
              <a:endParaRPr lang="en-US" sz="24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1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1820384" y="2812632"/>
              <a:ext cx="1180349" cy="34290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en-US" sz="2400" dirty="0" smtClean="0"/>
                <a:t>0-5 hcp</a:t>
              </a:r>
            </a:p>
          </p:txBody>
        </p:sp>
      </p:grpSp>
      <p:grpSp>
        <p:nvGrpSpPr>
          <p:cNvPr id="6" name="Grupp 5"/>
          <p:cNvGrpSpPr/>
          <p:nvPr/>
        </p:nvGrpSpPr>
        <p:grpSpPr>
          <a:xfrm>
            <a:off x="686646" y="3627873"/>
            <a:ext cx="2656322" cy="420445"/>
            <a:chOff x="733299" y="3480834"/>
            <a:chExt cx="2336470" cy="420445"/>
          </a:xfrm>
        </p:grpSpPr>
        <p:grpSp>
          <p:nvGrpSpPr>
            <p:cNvPr id="97" name="Grupp 96"/>
            <p:cNvGrpSpPr/>
            <p:nvPr/>
          </p:nvGrpSpPr>
          <p:grpSpPr>
            <a:xfrm>
              <a:off x="733299" y="3480834"/>
              <a:ext cx="766668" cy="420445"/>
              <a:chOff x="7843932" y="2805358"/>
              <a:chExt cx="766668" cy="420445"/>
            </a:xfrm>
          </p:grpSpPr>
          <p:sp>
            <p:nvSpPr>
              <p:cNvPr id="98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7843932" y="2805358"/>
                <a:ext cx="766668" cy="420445"/>
              </a:xfrm>
              <a:prstGeom prst="roundRect">
                <a:avLst/>
              </a:prstGeom>
              <a:ln w="38100">
                <a:solidFill>
                  <a:srgbClr val="FF9933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2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99" name="Freeform 21">
                <a:extLst>
                  <a:ext uri="{FF2B5EF4-FFF2-40B4-BE49-F238E27FC236}">
                    <a16:creationId xmlns:a16="http://schemas.microsoft.com/office/drawing/2014/main" id="{1535FB28-4CF4-4DCF-9CB9-3BE494ED959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241874" y="2910294"/>
                <a:ext cx="216325" cy="220766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2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1773729" y="3510272"/>
              <a:ext cx="1296040" cy="34290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tabLst>
                  <a:tab pos="1790700" algn="l"/>
                  <a:tab pos="5038725" algn="r"/>
                </a:tabLst>
              </a:pPr>
              <a:r>
                <a:rPr lang="en-US" sz="2400" dirty="0" smtClean="0"/>
                <a:t> 6-10 hcp</a:t>
              </a:r>
              <a:endParaRPr lang="en-US" sz="2400" dirty="0" smtClean="0">
                <a:solidFill>
                  <a:srgbClr val="CC6600"/>
                </a:solidFill>
              </a:endParaRPr>
            </a:p>
          </p:txBody>
        </p:sp>
      </p:grpSp>
      <p:grpSp>
        <p:nvGrpSpPr>
          <p:cNvPr id="7" name="Grupp 6"/>
          <p:cNvGrpSpPr/>
          <p:nvPr/>
        </p:nvGrpSpPr>
        <p:grpSpPr>
          <a:xfrm>
            <a:off x="686646" y="4440849"/>
            <a:ext cx="2734980" cy="420445"/>
            <a:chOff x="733299" y="4185382"/>
            <a:chExt cx="2466908" cy="420445"/>
          </a:xfrm>
        </p:grpSpPr>
        <p:grpSp>
          <p:nvGrpSpPr>
            <p:cNvPr id="103" name="Grupp 102"/>
            <p:cNvGrpSpPr/>
            <p:nvPr/>
          </p:nvGrpSpPr>
          <p:grpSpPr>
            <a:xfrm>
              <a:off x="733299" y="4185382"/>
              <a:ext cx="766668" cy="420445"/>
              <a:chOff x="7843932" y="2805358"/>
              <a:chExt cx="766668" cy="420445"/>
            </a:xfrm>
          </p:grpSpPr>
          <p:sp>
            <p:nvSpPr>
              <p:cNvPr id="104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7843932" y="2805358"/>
                <a:ext cx="766668" cy="420445"/>
              </a:xfrm>
              <a:prstGeom prst="roundRect">
                <a:avLst/>
              </a:prstGeom>
              <a:ln w="38100">
                <a:solidFill>
                  <a:srgbClr val="FF9933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3</a:t>
                </a:r>
                <a:endParaRPr lang="en-US" sz="2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105" name="Freeform 21">
                <a:extLst>
                  <a:ext uri="{FF2B5EF4-FFF2-40B4-BE49-F238E27FC236}">
                    <a16:creationId xmlns:a16="http://schemas.microsoft.com/office/drawing/2014/main" id="{1535FB28-4CF4-4DCF-9CB9-3BE494ED959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241874" y="2910294"/>
                <a:ext cx="216325" cy="220766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3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1820384" y="4224152"/>
              <a:ext cx="1379823" cy="34290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tabLst>
                  <a:tab pos="1790700" algn="l"/>
                </a:tabLst>
              </a:pPr>
              <a:r>
                <a:rPr lang="en-US" sz="2400" dirty="0" smtClean="0"/>
                <a:t>11-12 hcp</a:t>
              </a:r>
              <a:endParaRPr lang="en-US" sz="2400" dirty="0" smtClean="0">
                <a:solidFill>
                  <a:srgbClr val="CC6600"/>
                </a:solidFill>
              </a:endParaRPr>
            </a:p>
          </p:txBody>
        </p:sp>
      </p:grpSp>
      <p:grpSp>
        <p:nvGrpSpPr>
          <p:cNvPr id="8" name="Grupp 7"/>
          <p:cNvGrpSpPr/>
          <p:nvPr/>
        </p:nvGrpSpPr>
        <p:grpSpPr>
          <a:xfrm>
            <a:off x="686646" y="5253825"/>
            <a:ext cx="2656322" cy="420445"/>
            <a:chOff x="733299" y="4889931"/>
            <a:chExt cx="2214980" cy="420445"/>
          </a:xfrm>
        </p:grpSpPr>
        <p:grpSp>
          <p:nvGrpSpPr>
            <p:cNvPr id="110" name="Grupp 109"/>
            <p:cNvGrpSpPr/>
            <p:nvPr/>
          </p:nvGrpSpPr>
          <p:grpSpPr>
            <a:xfrm>
              <a:off x="733299" y="4889931"/>
              <a:ext cx="766668" cy="420445"/>
              <a:chOff x="7843932" y="1967155"/>
              <a:chExt cx="766668" cy="420445"/>
            </a:xfrm>
          </p:grpSpPr>
          <p:sp>
            <p:nvSpPr>
              <p:cNvPr id="111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7843932" y="1967155"/>
                <a:ext cx="766668" cy="420445"/>
              </a:xfrm>
              <a:prstGeom prst="roundRect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4</a:t>
                </a:r>
                <a:endParaRPr lang="en-US" sz="2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112" name="Freeform 21">
                <a:extLst>
                  <a:ext uri="{FF2B5EF4-FFF2-40B4-BE49-F238E27FC236}">
                    <a16:creationId xmlns:a16="http://schemas.microsoft.com/office/drawing/2014/main" id="{1535FB28-4CF4-4DCF-9CB9-3BE494ED959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241874" y="2072091"/>
                <a:ext cx="216325" cy="220766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4" name="Platshållare för innehåll 4">
              <a:extLst>
                <a:ext uri="{FF2B5EF4-FFF2-40B4-BE49-F238E27FC236}">
                  <a16:creationId xmlns:a16="http://schemas.microsoft.com/office/drawing/2014/main" id="{6A070F82-0174-4400-8559-D4C5C022F3CA}"/>
                </a:ext>
              </a:extLst>
            </p:cNvPr>
            <p:cNvSpPr txBox="1">
              <a:spLocks/>
            </p:cNvSpPr>
            <p:nvPr/>
          </p:nvSpPr>
          <p:spPr>
            <a:xfrm>
              <a:off x="1820384" y="4928701"/>
              <a:ext cx="1127895" cy="34290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tabLst>
                  <a:tab pos="1790700" algn="l"/>
                </a:tabLst>
              </a:pPr>
              <a:r>
                <a:rPr lang="en-US" sz="2400" dirty="0" smtClean="0"/>
                <a:t>13+ hcp</a:t>
              </a:r>
              <a:endParaRPr lang="en-US" sz="2400" dirty="0" smtClean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3350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570" y="2593910"/>
            <a:ext cx="4351951" cy="3673724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14546"/>
            <a:ext cx="9244628" cy="640275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 Black" panose="020B0A04020102020204" pitchFamily="34" charset="0"/>
              </a:rPr>
              <a:t>Responder’s Bids without Support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48" name="textruta 47"/>
          <p:cNvSpPr txBox="1"/>
          <p:nvPr/>
        </p:nvSpPr>
        <p:spPr>
          <a:xfrm>
            <a:off x="516106" y="2310894"/>
            <a:ext cx="25673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Responder’s bid</a:t>
            </a:r>
            <a:endParaRPr lang="en-US" sz="2800" b="1" dirty="0"/>
          </a:p>
        </p:txBody>
      </p:sp>
      <p:grpSp>
        <p:nvGrpSpPr>
          <p:cNvPr id="9" name="Grupp 8"/>
          <p:cNvGrpSpPr/>
          <p:nvPr/>
        </p:nvGrpSpPr>
        <p:grpSpPr>
          <a:xfrm>
            <a:off x="562945" y="1254084"/>
            <a:ext cx="2567003" cy="582385"/>
            <a:chOff x="609600" y="992826"/>
            <a:chExt cx="2567003" cy="582385"/>
          </a:xfrm>
        </p:grpSpPr>
        <p:sp>
          <p:nvSpPr>
            <p:cNvPr id="47" name="textruta 46"/>
            <p:cNvSpPr txBox="1"/>
            <p:nvPr/>
          </p:nvSpPr>
          <p:spPr>
            <a:xfrm>
              <a:off x="609600" y="1022408"/>
              <a:ext cx="12811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Opener</a:t>
              </a:r>
              <a:endParaRPr lang="en-US" sz="2800" dirty="0"/>
            </a:p>
          </p:txBody>
        </p:sp>
        <p:grpSp>
          <p:nvGrpSpPr>
            <p:cNvPr id="53" name="Grupp 52"/>
            <p:cNvGrpSpPr/>
            <p:nvPr/>
          </p:nvGrpSpPr>
          <p:grpSpPr>
            <a:xfrm>
              <a:off x="2122243" y="992826"/>
              <a:ext cx="1054360" cy="582385"/>
              <a:chOff x="7691532" y="731021"/>
              <a:chExt cx="1054360" cy="582385"/>
            </a:xfrm>
          </p:grpSpPr>
          <p:sp>
            <p:nvSpPr>
              <p:cNvPr id="54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7691532" y="731021"/>
                <a:ext cx="1054360" cy="582385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tIns="72000" rtlCol="0" anchor="ctr"/>
              <a:lstStyle/>
              <a:p>
                <a:pPr marL="93663"/>
                <a:r>
                  <a:rPr lang="en-US" sz="3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1</a:t>
                </a:r>
                <a:endParaRPr lang="en-US" sz="3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5" name="Freeform 21">
                <a:extLst>
                  <a:ext uri="{FF2B5EF4-FFF2-40B4-BE49-F238E27FC236}">
                    <a16:creationId xmlns:a16="http://schemas.microsoft.com/office/drawing/2014/main" id="{1535FB28-4CF4-4DCF-9CB9-3BE494ED959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241875" y="856278"/>
                <a:ext cx="304041" cy="310284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7" name="Grupp 6"/>
          <p:cNvGrpSpPr/>
          <p:nvPr/>
        </p:nvGrpSpPr>
        <p:grpSpPr>
          <a:xfrm>
            <a:off x="532376" y="2889773"/>
            <a:ext cx="4748724" cy="462961"/>
            <a:chOff x="703443" y="2199306"/>
            <a:chExt cx="4748724" cy="462961"/>
          </a:xfrm>
        </p:grpSpPr>
        <p:sp>
          <p:nvSpPr>
            <p:cNvPr id="44" name="textruta 43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2356448" y="2261003"/>
              <a:ext cx="3095719" cy="401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sz="2400" dirty="0" smtClean="0">
                  <a:solidFill>
                    <a:schemeClr val="accent1">
                      <a:lumMod val="50000"/>
                    </a:schemeClr>
                  </a:solidFill>
                  <a:sym typeface="Symbol" panose="05050102010706020507" pitchFamily="18" charset="2"/>
                </a:rPr>
                <a:t>1</a:t>
              </a:r>
              <a:r>
                <a:rPr lang="en-US" sz="2400" dirty="0" smtClean="0">
                  <a:sym typeface="Symbol" panose="05050102010706020507" pitchFamily="18" charset="2"/>
                </a:rPr>
                <a:t> -  </a:t>
              </a:r>
              <a:r>
                <a:rPr lang="en-US" sz="2400" dirty="0" smtClean="0"/>
                <a:t>4+ spades, 6+ hcp</a:t>
              </a:r>
              <a:endParaRPr lang="en-US" sz="2400" dirty="0"/>
            </a:p>
          </p:txBody>
        </p:sp>
        <p:sp>
          <p:nvSpPr>
            <p:cNvPr id="4" name="Rektangel 3"/>
            <p:cNvSpPr/>
            <p:nvPr/>
          </p:nvSpPr>
          <p:spPr>
            <a:xfrm>
              <a:off x="703443" y="2199306"/>
              <a:ext cx="151592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 smtClean="0">
                  <a:latin typeface="Arial Black" panose="020B0A0402010202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1-over-1</a:t>
              </a:r>
              <a:endParaRPr lang="en-US" sz="2400" dirty="0"/>
            </a:p>
          </p:txBody>
        </p:sp>
      </p:grpSp>
      <p:grpSp>
        <p:nvGrpSpPr>
          <p:cNvPr id="6" name="Grupp 5"/>
          <p:cNvGrpSpPr/>
          <p:nvPr/>
        </p:nvGrpSpPr>
        <p:grpSpPr>
          <a:xfrm>
            <a:off x="532376" y="3853936"/>
            <a:ext cx="4911051" cy="461665"/>
            <a:chOff x="715883" y="3163469"/>
            <a:chExt cx="4911051" cy="461665"/>
          </a:xfrm>
        </p:grpSpPr>
        <p:sp>
          <p:nvSpPr>
            <p:cNvPr id="18" name="Rektangel 17"/>
            <p:cNvSpPr/>
            <p:nvPr/>
          </p:nvSpPr>
          <p:spPr>
            <a:xfrm>
              <a:off x="715883" y="3163469"/>
              <a:ext cx="197432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 smtClean="0">
                  <a:latin typeface="Arial Black" panose="020B0A0402010202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1NT-over-1</a:t>
              </a:r>
              <a:endParaRPr lang="en-US" sz="2400" dirty="0"/>
            </a:p>
          </p:txBody>
        </p:sp>
        <p:sp>
          <p:nvSpPr>
            <p:cNvPr id="19" name="textruta 18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2667469" y="3206505"/>
              <a:ext cx="2959465" cy="4044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sz="2400" dirty="0" smtClean="0"/>
                <a:t>No 4-spades, 6-11 hcp</a:t>
              </a:r>
              <a:endParaRPr lang="en-US" sz="2400" dirty="0"/>
            </a:p>
          </p:txBody>
        </p:sp>
      </p:grpSp>
      <p:grpSp>
        <p:nvGrpSpPr>
          <p:cNvPr id="5" name="Grupp 4"/>
          <p:cNvGrpSpPr/>
          <p:nvPr/>
        </p:nvGrpSpPr>
        <p:grpSpPr>
          <a:xfrm>
            <a:off x="560369" y="4799439"/>
            <a:ext cx="5251042" cy="789532"/>
            <a:chOff x="700332" y="4108972"/>
            <a:chExt cx="5251042" cy="789532"/>
          </a:xfrm>
        </p:grpSpPr>
        <p:sp>
          <p:nvSpPr>
            <p:cNvPr id="20" name="Rektangel 19"/>
            <p:cNvSpPr/>
            <p:nvPr/>
          </p:nvSpPr>
          <p:spPr>
            <a:xfrm>
              <a:off x="700332" y="4108972"/>
              <a:ext cx="151592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 smtClean="0">
                  <a:latin typeface="Arial Black" panose="020B0A0402010202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2-over-1</a:t>
              </a:r>
              <a:endParaRPr lang="en-US" sz="2400" dirty="0"/>
            </a:p>
          </p:txBody>
        </p:sp>
        <p:sp>
          <p:nvSpPr>
            <p:cNvPr id="21" name="textruta 20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2359559" y="4130236"/>
              <a:ext cx="3028521" cy="401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sz="2400" dirty="0" smtClean="0">
                  <a:solidFill>
                    <a:schemeClr val="accent6">
                      <a:lumMod val="75000"/>
                    </a:schemeClr>
                  </a:solidFill>
                  <a:sym typeface="Symbol" panose="05050102010706020507" pitchFamily="18" charset="2"/>
                </a:rPr>
                <a:t>2</a:t>
              </a:r>
              <a:r>
                <a:rPr lang="en-US" sz="2400" dirty="0" smtClean="0">
                  <a:sym typeface="Symbol" panose="05050102010706020507" pitchFamily="18" charset="2"/>
                </a:rPr>
                <a:t> -  </a:t>
              </a:r>
              <a:r>
                <a:rPr lang="en-US" sz="2400" dirty="0" smtClean="0"/>
                <a:t>4+ clubs, 12+ hcp</a:t>
              </a:r>
              <a:endParaRPr lang="en-US" sz="2400" dirty="0"/>
            </a:p>
          </p:txBody>
        </p:sp>
        <p:sp>
          <p:nvSpPr>
            <p:cNvPr id="22" name="textruta 21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2334678" y="4497240"/>
              <a:ext cx="3616696" cy="401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sz="2400" dirty="0" smtClean="0">
                  <a:solidFill>
                    <a:schemeClr val="accent2">
                      <a:lumMod val="75000"/>
                    </a:schemeClr>
                  </a:solidFill>
                  <a:sym typeface="Symbol" panose="05050102010706020507" pitchFamily="18" charset="2"/>
                </a:rPr>
                <a:t>2</a:t>
              </a:r>
              <a:r>
                <a:rPr lang="en-US" sz="2400" dirty="0" smtClean="0">
                  <a:sym typeface="Symbol" panose="05050102010706020507" pitchFamily="18" charset="2"/>
                </a:rPr>
                <a:t> -  </a:t>
              </a:r>
              <a:r>
                <a:rPr lang="en-US" sz="2400" dirty="0" smtClean="0"/>
                <a:t>4+ diamonds, 12+ hcp</a:t>
              </a:r>
              <a:endParaRPr lang="en-US" sz="2400" dirty="0"/>
            </a:p>
          </p:txBody>
        </p:sp>
      </p:grpSp>
      <p:sp>
        <p:nvSpPr>
          <p:cNvPr id="23" name="textruta 22"/>
          <p:cNvSpPr txBox="1"/>
          <p:nvPr/>
        </p:nvSpPr>
        <p:spPr>
          <a:xfrm>
            <a:off x="584524" y="3191081"/>
            <a:ext cx="1106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3A600"/>
                </a:solidFill>
              </a:rPr>
              <a:t>Forcing</a:t>
            </a:r>
            <a:endParaRPr lang="en-US" sz="2400" b="1" dirty="0">
              <a:solidFill>
                <a:srgbClr val="03A600"/>
              </a:solidFill>
            </a:endParaRPr>
          </a:p>
        </p:txBody>
      </p:sp>
      <p:sp>
        <p:nvSpPr>
          <p:cNvPr id="24" name="textruta 23"/>
          <p:cNvSpPr txBox="1"/>
          <p:nvPr/>
        </p:nvSpPr>
        <p:spPr>
          <a:xfrm>
            <a:off x="559642" y="4164575"/>
            <a:ext cx="1688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Non-forcing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25" name="textruta 24"/>
          <p:cNvSpPr txBox="1"/>
          <p:nvPr/>
        </p:nvSpPr>
        <p:spPr>
          <a:xfrm>
            <a:off x="578304" y="5461530"/>
            <a:ext cx="2212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Forcing to game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693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23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5" y="233210"/>
            <a:ext cx="8929494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Opener’s Bid with Support</a:t>
            </a:r>
            <a:endParaRPr lang="en-US" b="1" dirty="0">
              <a:latin typeface="Arial Black" panose="020B0A04020102020204" pitchFamily="34" charset="0"/>
            </a:endParaRPr>
          </a:p>
        </p:txBody>
      </p:sp>
      <p:sp>
        <p:nvSpPr>
          <p:cNvPr id="8" name="textruta 7"/>
          <p:cNvSpPr txBox="1"/>
          <p:nvPr/>
        </p:nvSpPr>
        <p:spPr>
          <a:xfrm>
            <a:off x="5233866" y="2848205"/>
            <a:ext cx="391337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Opener’s rebid with</a:t>
            </a:r>
          </a:p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4+ support for responder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7" name="Grupp 6"/>
          <p:cNvGrpSpPr/>
          <p:nvPr/>
        </p:nvGrpSpPr>
        <p:grpSpPr>
          <a:xfrm>
            <a:off x="6469708" y="5096248"/>
            <a:ext cx="2580986" cy="461665"/>
            <a:chOff x="6469708" y="5096248"/>
            <a:chExt cx="2580986" cy="461665"/>
          </a:xfrm>
        </p:grpSpPr>
        <p:grpSp>
          <p:nvGrpSpPr>
            <p:cNvPr id="17" name="Grupp 16"/>
            <p:cNvGrpSpPr/>
            <p:nvPr/>
          </p:nvGrpSpPr>
          <p:grpSpPr>
            <a:xfrm>
              <a:off x="6469708" y="5115570"/>
              <a:ext cx="782219" cy="423021"/>
              <a:chOff x="6304381" y="1940026"/>
              <a:chExt cx="782219" cy="423021"/>
            </a:xfrm>
          </p:grpSpPr>
          <p:sp>
            <p:nvSpPr>
              <p:cNvPr id="18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6304381" y="1940026"/>
                <a:ext cx="782219" cy="423021"/>
              </a:xfrm>
              <a:prstGeom prst="roundRect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02060"/>
                    </a:solidFill>
                    <a:latin typeface="Arial Black" panose="020B0A04020102020204" pitchFamily="34" charset="0"/>
                  </a:rPr>
                  <a:t>4</a:t>
                </a:r>
                <a:endParaRPr lang="en-US" sz="2400" b="1" dirty="0">
                  <a:solidFill>
                    <a:srgbClr val="00206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19" name="Freeform 20" descr="90 %">
                <a:extLst>
                  <a:ext uri="{FF2B5EF4-FFF2-40B4-BE49-F238E27FC236}">
                    <a16:creationId xmlns:a16="http://schemas.microsoft.com/office/drawing/2014/main" id="{44F978CB-A69D-490A-B68C-EA40D3B61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2832" y="2039846"/>
                <a:ext cx="210037" cy="218341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6" name="textruta 35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7794649" y="5096248"/>
              <a:ext cx="12560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smtClean="0"/>
                <a:t>18+ hcp 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" name="Grupp 3"/>
          <p:cNvGrpSpPr/>
          <p:nvPr/>
        </p:nvGrpSpPr>
        <p:grpSpPr>
          <a:xfrm>
            <a:off x="6471557" y="3965231"/>
            <a:ext cx="2763419" cy="461665"/>
            <a:chOff x="6471557" y="3965231"/>
            <a:chExt cx="2763419" cy="461665"/>
          </a:xfrm>
        </p:grpSpPr>
        <p:sp>
          <p:nvSpPr>
            <p:cNvPr id="9" name="textruta 8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7793169" y="3965231"/>
              <a:ext cx="14418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smtClean="0"/>
                <a:t>12-14 hcp</a:t>
              </a:r>
              <a:endParaRPr lang="en-US" sz="2400" b="1" dirty="0">
                <a:solidFill>
                  <a:srgbClr val="FF9933"/>
                </a:solidFill>
              </a:endParaRPr>
            </a:p>
          </p:txBody>
        </p:sp>
        <p:grpSp>
          <p:nvGrpSpPr>
            <p:cNvPr id="39" name="Grupp 38"/>
            <p:cNvGrpSpPr/>
            <p:nvPr/>
          </p:nvGrpSpPr>
          <p:grpSpPr>
            <a:xfrm>
              <a:off x="6471557" y="3984553"/>
              <a:ext cx="782219" cy="423021"/>
              <a:chOff x="6151981" y="712359"/>
              <a:chExt cx="782219" cy="423021"/>
            </a:xfrm>
          </p:grpSpPr>
          <p:sp>
            <p:nvSpPr>
              <p:cNvPr id="40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6151981" y="712359"/>
                <a:ext cx="782219" cy="423021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02060"/>
                    </a:solidFill>
                    <a:latin typeface="Arial Black" panose="020B0A04020102020204" pitchFamily="34" charset="0"/>
                  </a:rPr>
                  <a:t>2</a:t>
                </a:r>
                <a:endParaRPr lang="en-US" sz="2400" b="1" dirty="0">
                  <a:solidFill>
                    <a:srgbClr val="00206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41" name="Freeform 20" descr="90 %">
                <a:extLst>
                  <a:ext uri="{FF2B5EF4-FFF2-40B4-BE49-F238E27FC236}">
                    <a16:creationId xmlns:a16="http://schemas.microsoft.com/office/drawing/2014/main" id="{44F978CB-A69D-490A-B68C-EA40D3B61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0432" y="812179"/>
                <a:ext cx="210037" cy="218341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6" name="Grupp 5"/>
          <p:cNvGrpSpPr/>
          <p:nvPr/>
        </p:nvGrpSpPr>
        <p:grpSpPr>
          <a:xfrm>
            <a:off x="6471557" y="4532243"/>
            <a:ext cx="2763418" cy="461665"/>
            <a:chOff x="6471557" y="4532243"/>
            <a:chExt cx="2763418" cy="461665"/>
          </a:xfrm>
        </p:grpSpPr>
        <p:sp>
          <p:nvSpPr>
            <p:cNvPr id="35" name="textruta 34">
              <a:extLst>
                <a:ext uri="{FF2B5EF4-FFF2-40B4-BE49-F238E27FC236}">
                  <a16:creationId xmlns:a16="http://schemas.microsoft.com/office/drawing/2014/main" id="{DE450D8B-8E5C-468D-81FB-EDCA9A20B8C1}"/>
                </a:ext>
              </a:extLst>
            </p:cNvPr>
            <p:cNvSpPr txBox="1"/>
            <p:nvPr/>
          </p:nvSpPr>
          <p:spPr>
            <a:xfrm>
              <a:off x="7812404" y="4532243"/>
              <a:ext cx="14225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614488" algn="l"/>
                </a:tabLst>
              </a:pPr>
              <a:r>
                <a:rPr lang="en-US" sz="2400" dirty="0" smtClean="0"/>
                <a:t>15-17 hcp</a:t>
              </a:r>
              <a:endParaRPr lang="en-US" sz="2400" b="1" dirty="0">
                <a:solidFill>
                  <a:srgbClr val="FF9933"/>
                </a:solidFill>
              </a:endParaRPr>
            </a:p>
          </p:txBody>
        </p:sp>
        <p:grpSp>
          <p:nvGrpSpPr>
            <p:cNvPr id="45" name="Grupp 44"/>
            <p:cNvGrpSpPr/>
            <p:nvPr/>
          </p:nvGrpSpPr>
          <p:grpSpPr>
            <a:xfrm>
              <a:off x="6471557" y="4551565"/>
              <a:ext cx="782219" cy="423021"/>
              <a:chOff x="6151981" y="712359"/>
              <a:chExt cx="782219" cy="423021"/>
            </a:xfrm>
          </p:grpSpPr>
          <p:sp>
            <p:nvSpPr>
              <p:cNvPr id="46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6151981" y="712359"/>
                <a:ext cx="782219" cy="423021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tIns="72000" rtlCol="0" anchor="ctr"/>
              <a:lstStyle/>
              <a:p>
                <a:pPr marL="93663"/>
                <a:r>
                  <a:rPr lang="en-US" sz="2400" b="1" dirty="0" smtClean="0">
                    <a:solidFill>
                      <a:srgbClr val="002060"/>
                    </a:solidFill>
                    <a:latin typeface="Arial Black" panose="020B0A04020102020204" pitchFamily="34" charset="0"/>
                  </a:rPr>
                  <a:t>3</a:t>
                </a:r>
                <a:endParaRPr lang="en-US" sz="2400" b="1" dirty="0">
                  <a:solidFill>
                    <a:srgbClr val="00206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47" name="Freeform 20" descr="90 %">
                <a:extLst>
                  <a:ext uri="{FF2B5EF4-FFF2-40B4-BE49-F238E27FC236}">
                    <a16:creationId xmlns:a16="http://schemas.microsoft.com/office/drawing/2014/main" id="{44F978CB-A69D-490A-B68C-EA40D3B61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0432" y="812179"/>
                <a:ext cx="210037" cy="218341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pic>
        <p:nvPicPr>
          <p:cNvPr id="32" name="Bildobjekt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42" y="1843886"/>
            <a:ext cx="4763524" cy="4165028"/>
          </a:xfrm>
          <a:prstGeom prst="rect">
            <a:avLst/>
          </a:prstGeom>
        </p:spPr>
      </p:pic>
      <p:grpSp>
        <p:nvGrpSpPr>
          <p:cNvPr id="2" name="Grupp 1"/>
          <p:cNvGrpSpPr/>
          <p:nvPr/>
        </p:nvGrpSpPr>
        <p:grpSpPr>
          <a:xfrm>
            <a:off x="3736729" y="983495"/>
            <a:ext cx="2556295" cy="582385"/>
            <a:chOff x="4361880" y="1673960"/>
            <a:chExt cx="2556295" cy="582385"/>
          </a:xfrm>
        </p:grpSpPr>
        <p:sp>
          <p:nvSpPr>
            <p:cNvPr id="33" name="textruta 32"/>
            <p:cNvSpPr txBox="1"/>
            <p:nvPr/>
          </p:nvSpPr>
          <p:spPr>
            <a:xfrm>
              <a:off x="4361880" y="1684836"/>
              <a:ext cx="130195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chemeClr val="accent1">
                      <a:lumMod val="75000"/>
                    </a:schemeClr>
                  </a:solidFill>
                </a:rPr>
                <a:t>Opener</a:t>
              </a:r>
              <a:endParaRPr lang="en-US" sz="28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34" name="Grupp 33"/>
            <p:cNvGrpSpPr/>
            <p:nvPr/>
          </p:nvGrpSpPr>
          <p:grpSpPr>
            <a:xfrm>
              <a:off x="5863815" y="1673960"/>
              <a:ext cx="1054360" cy="582385"/>
              <a:chOff x="7691532" y="731021"/>
              <a:chExt cx="1054360" cy="582385"/>
            </a:xfrm>
          </p:grpSpPr>
          <p:sp>
            <p:nvSpPr>
              <p:cNvPr id="51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7691532" y="731021"/>
                <a:ext cx="1054360" cy="582385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tIns="72000" rtlCol="0" anchor="ctr"/>
              <a:lstStyle/>
              <a:p>
                <a:pPr marL="93663"/>
                <a:r>
                  <a:rPr lang="en-US" sz="3400" b="1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1</a:t>
                </a:r>
                <a:endParaRPr lang="en-US" sz="34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2" name="Freeform 21">
                <a:extLst>
                  <a:ext uri="{FF2B5EF4-FFF2-40B4-BE49-F238E27FC236}">
                    <a16:creationId xmlns:a16="http://schemas.microsoft.com/office/drawing/2014/main" id="{1535FB28-4CF4-4DCF-9CB9-3BE494ED959D}"/>
                  </a:ext>
                </a:extLst>
              </p:cNvPr>
              <p:cNvSpPr>
                <a:spLocks/>
              </p:cNvSpPr>
              <p:nvPr/>
            </p:nvSpPr>
            <p:spPr bwMode="blackWhite">
              <a:xfrm>
                <a:off x="8241875" y="856278"/>
                <a:ext cx="304041" cy="310284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3" name="Grupp 2"/>
          <p:cNvGrpSpPr/>
          <p:nvPr/>
        </p:nvGrpSpPr>
        <p:grpSpPr>
          <a:xfrm>
            <a:off x="5129757" y="1710735"/>
            <a:ext cx="2942248" cy="582385"/>
            <a:chOff x="5474989" y="2531829"/>
            <a:chExt cx="2942248" cy="582385"/>
          </a:xfrm>
        </p:grpSpPr>
        <p:grpSp>
          <p:nvGrpSpPr>
            <p:cNvPr id="53" name="Grupp 52"/>
            <p:cNvGrpSpPr/>
            <p:nvPr/>
          </p:nvGrpSpPr>
          <p:grpSpPr>
            <a:xfrm>
              <a:off x="7362877" y="2531829"/>
              <a:ext cx="1054360" cy="582385"/>
              <a:chOff x="6151981" y="712359"/>
              <a:chExt cx="1054360" cy="582385"/>
            </a:xfrm>
          </p:grpSpPr>
          <p:sp>
            <p:nvSpPr>
              <p:cNvPr id="54" name="Rektangel med rundade hörn 46">
                <a:extLst>
                  <a:ext uri="{FF2B5EF4-FFF2-40B4-BE49-F238E27FC236}">
                    <a16:creationId xmlns:a16="http://schemas.microsoft.com/office/drawing/2014/main" id="{6798C1D6-62AE-4ED3-86A4-B1FD5C4CBC39}"/>
                  </a:ext>
                </a:extLst>
              </p:cNvPr>
              <p:cNvSpPr/>
              <p:nvPr/>
            </p:nvSpPr>
            <p:spPr>
              <a:xfrm>
                <a:off x="6151981" y="712359"/>
                <a:ext cx="1054360" cy="582385"/>
              </a:xfrm>
              <a:prstGeom prst="roundRect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tIns="72000" rtlCol="0" anchor="ctr"/>
              <a:lstStyle/>
              <a:p>
                <a:pPr marL="93663"/>
                <a:r>
                  <a:rPr lang="en-US" sz="3400" b="1" dirty="0" smtClean="0">
                    <a:solidFill>
                      <a:srgbClr val="002060"/>
                    </a:solidFill>
                    <a:latin typeface="Arial Black" panose="020B0A04020102020204" pitchFamily="34" charset="0"/>
                  </a:rPr>
                  <a:t>1</a:t>
                </a:r>
                <a:endParaRPr lang="en-US" sz="3400" b="1" dirty="0">
                  <a:solidFill>
                    <a:srgbClr val="00206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5" name="Freeform 20" descr="90 %">
                <a:extLst>
                  <a:ext uri="{FF2B5EF4-FFF2-40B4-BE49-F238E27FC236}">
                    <a16:creationId xmlns:a16="http://schemas.microsoft.com/office/drawing/2014/main" id="{44F978CB-A69D-490A-B68C-EA40D3B61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0292" y="827419"/>
                <a:ext cx="295203" cy="306874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6" name="textruta 55"/>
            <p:cNvSpPr txBox="1"/>
            <p:nvPr/>
          </p:nvSpPr>
          <p:spPr>
            <a:xfrm>
              <a:off x="5474989" y="2566425"/>
              <a:ext cx="23265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accent1">
                      <a:lumMod val="75000"/>
                    </a:schemeClr>
                  </a:solidFill>
                </a:rPr>
                <a:t>Responder</a:t>
              </a:r>
              <a:endParaRPr lang="en-US" sz="28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57" name="textruta 56"/>
          <p:cNvSpPr txBox="1"/>
          <p:nvPr/>
        </p:nvSpPr>
        <p:spPr>
          <a:xfrm>
            <a:off x="319743" y="5398572"/>
            <a:ext cx="1988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Hand type 1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329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Bildobjekt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9" y="2083767"/>
            <a:ext cx="4721289" cy="4074852"/>
          </a:xfrm>
          <a:prstGeom prst="rect">
            <a:avLst/>
          </a:prstGeom>
        </p:spPr>
      </p:pic>
      <p:sp>
        <p:nvSpPr>
          <p:cNvPr id="5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81" y="242542"/>
            <a:ext cx="9283960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Opener’s Bid with Two-Suiter</a:t>
            </a:r>
            <a:endParaRPr lang="en-US" b="1" dirty="0">
              <a:latin typeface="Arial Black" panose="020B0A04020102020204" pitchFamily="34" charset="0"/>
            </a:endParaRPr>
          </a:p>
        </p:txBody>
      </p:sp>
      <p:sp>
        <p:nvSpPr>
          <p:cNvPr id="40" name="textruta 3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3724241" y="1077196"/>
            <a:ext cx="39821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After </a:t>
            </a:r>
            <a:r>
              <a:rPr lang="en-US" sz="2400" b="1" dirty="0" smtClean="0"/>
              <a:t>1-over-1</a:t>
            </a:r>
            <a:r>
              <a:rPr lang="en-US" sz="2400" dirty="0" smtClean="0"/>
              <a:t> or </a:t>
            </a:r>
            <a:r>
              <a:rPr lang="en-US" sz="2400" b="1" dirty="0" smtClean="0"/>
              <a:t>1NT-over-1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opener shows his second suit. </a:t>
            </a:r>
          </a:p>
        </p:txBody>
      </p:sp>
      <p:sp>
        <p:nvSpPr>
          <p:cNvPr id="23" name="Rektangel 22"/>
          <p:cNvSpPr/>
          <p:nvPr/>
        </p:nvSpPr>
        <p:spPr>
          <a:xfrm>
            <a:off x="5191708" y="3517842"/>
            <a:ext cx="45027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With </a:t>
            </a:r>
            <a:r>
              <a:rPr lang="en-US" sz="2400" b="1" dirty="0" smtClean="0"/>
              <a:t>18+ hcp </a:t>
            </a:r>
            <a:br>
              <a:rPr lang="en-US" sz="2400" b="1" dirty="0" smtClean="0"/>
            </a:br>
            <a:r>
              <a:rPr lang="en-US" sz="2400" dirty="0" smtClean="0"/>
              <a:t>Bid on three level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C00000"/>
                </a:solidFill>
              </a:rPr>
              <a:t>1</a:t>
            </a:r>
            <a:r>
              <a:rPr lang="en-US" sz="2400" dirty="0" smtClean="0">
                <a:solidFill>
                  <a:srgbClr val="C00000"/>
                </a:solidFill>
                <a:sym typeface="Symbol" panose="05050102010706020507" pitchFamily="18" charset="2"/>
              </a:rPr>
              <a:t></a:t>
            </a:r>
            <a:r>
              <a:rPr lang="en-US" sz="2400" dirty="0" smtClean="0">
                <a:sym typeface="Symbol" panose="05050102010706020507" pitchFamily="18" charset="2"/>
              </a:rPr>
              <a:t> - </a:t>
            </a:r>
            <a:r>
              <a:rPr lang="en-US" sz="2400" dirty="0" smtClean="0">
                <a:solidFill>
                  <a:srgbClr val="002060"/>
                </a:solidFill>
                <a:sym typeface="Symbol" panose="05050102010706020507" pitchFamily="18" charset="2"/>
              </a:rPr>
              <a:t>1</a:t>
            </a:r>
            <a:r>
              <a:rPr lang="en-US" sz="2400" dirty="0" smtClean="0">
                <a:sym typeface="Symbol" panose="05050102010706020507" pitchFamily="18" charset="2"/>
              </a:rPr>
              <a:t>;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sym typeface="Symbol" panose="05050102010706020507" pitchFamily="18" charset="2"/>
              </a:rPr>
              <a:t>3</a:t>
            </a:r>
            <a:r>
              <a:rPr lang="en-US" sz="2400" dirty="0" smtClean="0">
                <a:sym typeface="Symbol" panose="05050102010706020507" pitchFamily="18" charset="2"/>
              </a:rPr>
              <a:t> or </a:t>
            </a:r>
            <a:r>
              <a:rPr lang="en-US" sz="2400" dirty="0" smtClean="0">
                <a:solidFill>
                  <a:srgbClr val="C00000"/>
                </a:solidFill>
                <a:sym typeface="Symbol" panose="05050102010706020507" pitchFamily="18" charset="2"/>
              </a:rPr>
              <a:t>1</a:t>
            </a:r>
            <a:r>
              <a:rPr lang="en-US" sz="2400" dirty="0" smtClean="0">
                <a:sym typeface="Symbol" panose="05050102010706020507" pitchFamily="18" charset="2"/>
              </a:rPr>
              <a:t> - 1NT;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sym typeface="Symbol" panose="05050102010706020507" pitchFamily="18" charset="2"/>
              </a:rPr>
              <a:t>3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>
                <a:solidFill>
                  <a:srgbClr val="03A600"/>
                </a:solidFill>
              </a:rPr>
              <a:t>Forcing to game</a:t>
            </a:r>
            <a:endParaRPr lang="en-US" sz="2400" dirty="0">
              <a:solidFill>
                <a:srgbClr val="03A600"/>
              </a:solidFill>
            </a:endParaRPr>
          </a:p>
        </p:txBody>
      </p:sp>
      <p:sp>
        <p:nvSpPr>
          <p:cNvPr id="24" name="Rektangel 23"/>
          <p:cNvSpPr/>
          <p:nvPr/>
        </p:nvSpPr>
        <p:spPr>
          <a:xfrm>
            <a:off x="4626428" y="2107461"/>
            <a:ext cx="47135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With </a:t>
            </a:r>
            <a:r>
              <a:rPr lang="en-US" sz="2400" b="1" dirty="0" smtClean="0"/>
              <a:t>12-17 hcp </a:t>
            </a:r>
          </a:p>
          <a:p>
            <a:r>
              <a:rPr lang="en-US" sz="2400" dirty="0" smtClean="0"/>
              <a:t>Bid on lowest level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C00000"/>
                </a:solidFill>
              </a:rPr>
              <a:t>1</a:t>
            </a:r>
            <a:r>
              <a:rPr lang="en-US" sz="2400" dirty="0" smtClean="0">
                <a:solidFill>
                  <a:srgbClr val="C00000"/>
                </a:solidFill>
                <a:sym typeface="Symbol" panose="05050102010706020507" pitchFamily="18" charset="2"/>
              </a:rPr>
              <a:t></a:t>
            </a:r>
            <a:r>
              <a:rPr lang="en-US" sz="2400" dirty="0" smtClean="0">
                <a:sym typeface="Symbol" panose="05050102010706020507" pitchFamily="18" charset="2"/>
              </a:rPr>
              <a:t> - </a:t>
            </a:r>
            <a:r>
              <a:rPr lang="en-US" sz="2400" dirty="0" smtClean="0">
                <a:solidFill>
                  <a:srgbClr val="002060"/>
                </a:solidFill>
                <a:sym typeface="Symbol" panose="05050102010706020507" pitchFamily="18" charset="2"/>
              </a:rPr>
              <a:t>1</a:t>
            </a:r>
            <a:r>
              <a:rPr lang="en-US" sz="2400" dirty="0" smtClean="0">
                <a:sym typeface="Symbol" panose="05050102010706020507" pitchFamily="18" charset="2"/>
              </a:rPr>
              <a:t>;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sym typeface="Symbol" panose="05050102010706020507" pitchFamily="18" charset="2"/>
              </a:rPr>
              <a:t>2</a:t>
            </a:r>
            <a:r>
              <a:rPr lang="en-US" sz="2400" dirty="0" smtClean="0">
                <a:sym typeface="Symbol" panose="05050102010706020507" pitchFamily="18" charset="2"/>
              </a:rPr>
              <a:t> or </a:t>
            </a:r>
            <a:r>
              <a:rPr lang="en-US" sz="2400" dirty="0" smtClean="0">
                <a:solidFill>
                  <a:srgbClr val="C00000"/>
                </a:solidFill>
                <a:sym typeface="Symbol" panose="05050102010706020507" pitchFamily="18" charset="2"/>
              </a:rPr>
              <a:t>1</a:t>
            </a:r>
            <a:r>
              <a:rPr lang="en-US" sz="2400" dirty="0" smtClean="0">
                <a:sym typeface="Symbol" panose="05050102010706020507" pitchFamily="18" charset="2"/>
              </a:rPr>
              <a:t> - 1NT;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sym typeface="Symbol" panose="05050102010706020507" pitchFamily="18" charset="2"/>
              </a:rPr>
              <a:t>2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1" name="textruta 40"/>
          <p:cNvSpPr txBox="1"/>
          <p:nvPr/>
        </p:nvSpPr>
        <p:spPr>
          <a:xfrm>
            <a:off x="254428" y="5389242"/>
            <a:ext cx="1988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Hand type 2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142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F92B0D22-6050-4072-98C9-3FF97776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176" y="233212"/>
            <a:ext cx="8873511" cy="640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Opener’s Bid with One-Suiter</a:t>
            </a:r>
            <a:endParaRPr lang="en-US" b="1" dirty="0">
              <a:latin typeface="Arial Black" panose="020B0A04020102020204" pitchFamily="34" charset="0"/>
            </a:endParaRPr>
          </a:p>
        </p:txBody>
      </p:sp>
      <p:pic>
        <p:nvPicPr>
          <p:cNvPr id="2" name="Bildobjekt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40" y="1782660"/>
            <a:ext cx="5167705" cy="4384874"/>
          </a:xfrm>
          <a:prstGeom prst="rect">
            <a:avLst/>
          </a:prstGeom>
        </p:spPr>
      </p:pic>
      <p:sp>
        <p:nvSpPr>
          <p:cNvPr id="40" name="textruta 39">
            <a:extLst>
              <a:ext uri="{FF2B5EF4-FFF2-40B4-BE49-F238E27FC236}">
                <a16:creationId xmlns:a16="http://schemas.microsoft.com/office/drawing/2014/main" id="{DE450D8B-8E5C-468D-81FB-EDCA9A20B8C1}"/>
              </a:ext>
            </a:extLst>
          </p:cNvPr>
          <p:cNvSpPr txBox="1"/>
          <p:nvPr/>
        </p:nvSpPr>
        <p:spPr>
          <a:xfrm>
            <a:off x="3724241" y="871922"/>
            <a:ext cx="52332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fter </a:t>
            </a:r>
            <a:r>
              <a:rPr lang="en-US" sz="2400" b="1" dirty="0" smtClean="0"/>
              <a:t>1-over-1</a:t>
            </a:r>
            <a:r>
              <a:rPr lang="en-US" sz="2400" dirty="0" smtClean="0"/>
              <a:t> or </a:t>
            </a:r>
            <a:r>
              <a:rPr lang="en-US" sz="2400" b="1" dirty="0" smtClean="0"/>
              <a:t>1NT-over-1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opener rebids his suit showing 6+ cards. </a:t>
            </a:r>
          </a:p>
        </p:txBody>
      </p:sp>
      <p:sp>
        <p:nvSpPr>
          <p:cNvPr id="41" name="Rektangel 40"/>
          <p:cNvSpPr/>
          <p:nvPr/>
        </p:nvSpPr>
        <p:spPr>
          <a:xfrm>
            <a:off x="5359659" y="4348265"/>
            <a:ext cx="4166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With </a:t>
            </a:r>
            <a:r>
              <a:rPr lang="en-US" sz="2400" b="1" dirty="0" smtClean="0"/>
              <a:t>18+ hcp </a:t>
            </a:r>
            <a:br>
              <a:rPr lang="en-US" sz="2400" b="1" dirty="0" smtClean="0"/>
            </a:br>
            <a:r>
              <a:rPr lang="en-US" sz="2400" dirty="0" smtClean="0"/>
              <a:t>Bid on four level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C00000"/>
                </a:solidFill>
              </a:rPr>
              <a:t>1</a:t>
            </a:r>
            <a:r>
              <a:rPr lang="en-US" sz="2400" dirty="0" smtClean="0">
                <a:solidFill>
                  <a:srgbClr val="C00000"/>
                </a:solidFill>
                <a:sym typeface="Symbol" panose="05050102010706020507" pitchFamily="18" charset="2"/>
              </a:rPr>
              <a:t></a:t>
            </a:r>
            <a:r>
              <a:rPr lang="en-US" sz="2400" dirty="0" smtClean="0">
                <a:sym typeface="Symbol" panose="05050102010706020507" pitchFamily="18" charset="2"/>
              </a:rPr>
              <a:t> - </a:t>
            </a:r>
            <a:r>
              <a:rPr lang="en-US" sz="2400" dirty="0" smtClean="0">
                <a:solidFill>
                  <a:srgbClr val="002060"/>
                </a:solidFill>
                <a:sym typeface="Symbol" panose="05050102010706020507" pitchFamily="18" charset="2"/>
              </a:rPr>
              <a:t>1</a:t>
            </a:r>
            <a:r>
              <a:rPr lang="en-US" sz="2400" dirty="0" smtClean="0">
                <a:sym typeface="Symbol" panose="05050102010706020507" pitchFamily="18" charset="2"/>
              </a:rPr>
              <a:t>; </a:t>
            </a:r>
            <a:r>
              <a:rPr lang="en-US" sz="2400" dirty="0" smtClean="0">
                <a:solidFill>
                  <a:srgbClr val="C00000"/>
                </a:solidFill>
                <a:sym typeface="Symbol" panose="05050102010706020507" pitchFamily="18" charset="2"/>
              </a:rPr>
              <a:t>4 </a:t>
            </a:r>
            <a:r>
              <a:rPr lang="en-US" sz="2400" dirty="0" smtClean="0">
                <a:sym typeface="Symbol" panose="05050102010706020507" pitchFamily="18" charset="2"/>
              </a:rPr>
              <a:t>or </a:t>
            </a:r>
            <a:r>
              <a:rPr lang="en-US" sz="2400" dirty="0" smtClean="0">
                <a:solidFill>
                  <a:srgbClr val="002060"/>
                </a:solidFill>
                <a:sym typeface="Symbol" panose="05050102010706020507" pitchFamily="18" charset="2"/>
              </a:rPr>
              <a:t>1</a:t>
            </a:r>
            <a:r>
              <a:rPr lang="en-US" sz="2400" dirty="0" smtClean="0">
                <a:sym typeface="Symbol" panose="05050102010706020507" pitchFamily="18" charset="2"/>
              </a:rPr>
              <a:t> - 1NT;</a:t>
            </a:r>
            <a:r>
              <a:rPr lang="en-US" sz="2400" dirty="0" smtClean="0">
                <a:solidFill>
                  <a:srgbClr val="C00000"/>
                </a:solidFill>
                <a:sym typeface="Symbol" panose="05050102010706020507" pitchFamily="18" charset="2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sym typeface="Symbol" panose="05050102010706020507" pitchFamily="18" charset="2"/>
              </a:rPr>
              <a:t>4</a:t>
            </a:r>
            <a:r>
              <a:rPr lang="en-US" sz="2400" dirty="0" smtClean="0">
                <a:sym typeface="Symbol" panose="05050102010706020507" pitchFamily="18" charset="2"/>
              </a:rPr>
              <a:t> 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54" name="Rektangel 53"/>
          <p:cNvSpPr/>
          <p:nvPr/>
        </p:nvSpPr>
        <p:spPr>
          <a:xfrm>
            <a:off x="4813041" y="1827542"/>
            <a:ext cx="47135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With </a:t>
            </a:r>
            <a:r>
              <a:rPr lang="en-US" sz="2400" b="1" dirty="0" smtClean="0"/>
              <a:t>12-14 hcp </a:t>
            </a:r>
          </a:p>
          <a:p>
            <a:r>
              <a:rPr lang="en-US" sz="2400" dirty="0" smtClean="0"/>
              <a:t>Bid on lowest level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C00000"/>
                </a:solidFill>
              </a:rPr>
              <a:t>1</a:t>
            </a:r>
            <a:r>
              <a:rPr lang="en-US" sz="2400" dirty="0" smtClean="0">
                <a:solidFill>
                  <a:srgbClr val="C00000"/>
                </a:solidFill>
                <a:sym typeface="Symbol" panose="05050102010706020507" pitchFamily="18" charset="2"/>
              </a:rPr>
              <a:t></a:t>
            </a:r>
            <a:r>
              <a:rPr lang="en-US" sz="2400" dirty="0" smtClean="0">
                <a:sym typeface="Symbol" panose="05050102010706020507" pitchFamily="18" charset="2"/>
              </a:rPr>
              <a:t> - </a:t>
            </a:r>
            <a:r>
              <a:rPr lang="en-US" sz="2400" dirty="0" smtClean="0">
                <a:solidFill>
                  <a:srgbClr val="002060"/>
                </a:solidFill>
                <a:sym typeface="Symbol" panose="05050102010706020507" pitchFamily="18" charset="2"/>
              </a:rPr>
              <a:t>1</a:t>
            </a:r>
            <a:r>
              <a:rPr lang="en-US" sz="2400" dirty="0" smtClean="0">
                <a:sym typeface="Symbol" panose="05050102010706020507" pitchFamily="18" charset="2"/>
              </a:rPr>
              <a:t>; </a:t>
            </a:r>
            <a:r>
              <a:rPr lang="en-US" sz="2400" dirty="0" smtClean="0">
                <a:solidFill>
                  <a:srgbClr val="C00000"/>
                </a:solidFill>
                <a:sym typeface="Symbol" panose="05050102010706020507" pitchFamily="18" charset="2"/>
              </a:rPr>
              <a:t>2</a:t>
            </a:r>
            <a:r>
              <a:rPr lang="en-US" sz="2400" dirty="0" smtClean="0">
                <a:sym typeface="Symbol" panose="05050102010706020507" pitchFamily="18" charset="2"/>
              </a:rPr>
              <a:t> or </a:t>
            </a:r>
            <a:r>
              <a:rPr lang="en-US" sz="2400" dirty="0" smtClean="0">
                <a:solidFill>
                  <a:srgbClr val="002060"/>
                </a:solidFill>
                <a:sym typeface="Symbol" panose="05050102010706020507" pitchFamily="18" charset="2"/>
              </a:rPr>
              <a:t>1</a:t>
            </a:r>
            <a:r>
              <a:rPr lang="en-US" sz="2400" dirty="0" smtClean="0">
                <a:sym typeface="Symbol" panose="05050102010706020507" pitchFamily="18" charset="2"/>
              </a:rPr>
              <a:t> - 1NT; </a:t>
            </a:r>
            <a:r>
              <a:rPr lang="en-US" sz="2400" dirty="0" smtClean="0">
                <a:solidFill>
                  <a:srgbClr val="002060"/>
                </a:solidFill>
                <a:sym typeface="Symbol" panose="05050102010706020507" pitchFamily="18" charset="2"/>
              </a:rPr>
              <a:t>2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6" name="Rektangel 55"/>
          <p:cNvSpPr/>
          <p:nvPr/>
        </p:nvSpPr>
        <p:spPr>
          <a:xfrm>
            <a:off x="5282686" y="3090285"/>
            <a:ext cx="42158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With </a:t>
            </a:r>
            <a:r>
              <a:rPr lang="en-US" sz="2400" b="1" dirty="0" smtClean="0"/>
              <a:t>15-17 hcp </a:t>
            </a:r>
          </a:p>
          <a:p>
            <a:r>
              <a:rPr lang="en-US" sz="2400" dirty="0" smtClean="0"/>
              <a:t>Bid on three level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C00000"/>
                </a:solidFill>
              </a:rPr>
              <a:t>1</a:t>
            </a:r>
            <a:r>
              <a:rPr lang="en-US" sz="2400" dirty="0" smtClean="0">
                <a:solidFill>
                  <a:srgbClr val="C00000"/>
                </a:solidFill>
                <a:sym typeface="Symbol" panose="05050102010706020507" pitchFamily="18" charset="2"/>
              </a:rPr>
              <a:t></a:t>
            </a:r>
            <a:r>
              <a:rPr lang="en-US" sz="2400" dirty="0" smtClean="0">
                <a:sym typeface="Symbol" panose="05050102010706020507" pitchFamily="18" charset="2"/>
              </a:rPr>
              <a:t> - </a:t>
            </a:r>
            <a:r>
              <a:rPr lang="en-US" sz="2400" dirty="0" smtClean="0">
                <a:solidFill>
                  <a:srgbClr val="002060"/>
                </a:solidFill>
                <a:sym typeface="Symbol" panose="05050102010706020507" pitchFamily="18" charset="2"/>
              </a:rPr>
              <a:t>1</a:t>
            </a:r>
            <a:r>
              <a:rPr lang="en-US" sz="2400" dirty="0" smtClean="0">
                <a:sym typeface="Symbol" panose="05050102010706020507" pitchFamily="18" charset="2"/>
              </a:rPr>
              <a:t>; </a:t>
            </a:r>
            <a:r>
              <a:rPr lang="en-US" sz="2400" dirty="0" smtClean="0">
                <a:solidFill>
                  <a:srgbClr val="C00000"/>
                </a:solidFill>
                <a:sym typeface="Symbol" panose="05050102010706020507" pitchFamily="18" charset="2"/>
              </a:rPr>
              <a:t>3</a:t>
            </a:r>
            <a:r>
              <a:rPr lang="en-US" sz="2400" dirty="0" smtClean="0">
                <a:sym typeface="Symbol" panose="05050102010706020507" pitchFamily="18" charset="2"/>
              </a:rPr>
              <a:t> or </a:t>
            </a:r>
            <a:r>
              <a:rPr lang="en-US" sz="2400" dirty="0" smtClean="0">
                <a:solidFill>
                  <a:srgbClr val="002060"/>
                </a:solidFill>
                <a:sym typeface="Symbol" panose="05050102010706020507" pitchFamily="18" charset="2"/>
              </a:rPr>
              <a:t>1</a:t>
            </a:r>
            <a:r>
              <a:rPr lang="en-US" sz="2400" dirty="0" smtClean="0">
                <a:sym typeface="Symbol" panose="05050102010706020507" pitchFamily="18" charset="2"/>
              </a:rPr>
              <a:t> - 1NT; </a:t>
            </a:r>
            <a:r>
              <a:rPr lang="en-US" sz="2400" dirty="0" smtClean="0">
                <a:solidFill>
                  <a:srgbClr val="002060"/>
                </a:solidFill>
                <a:sym typeface="Symbol" panose="05050102010706020507" pitchFamily="18" charset="2"/>
              </a:rPr>
              <a:t>3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7" name="textruta 56"/>
          <p:cNvSpPr txBox="1"/>
          <p:nvPr/>
        </p:nvSpPr>
        <p:spPr>
          <a:xfrm>
            <a:off x="282420" y="5538532"/>
            <a:ext cx="1988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Hand type 3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53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54" grpId="0"/>
      <p:bldP spid="56" grpId="0"/>
      <p:bldP spid="57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4415</TotalTime>
  <Words>403</Words>
  <Application>Microsoft Office PowerPoint</Application>
  <PresentationFormat>A4 Paper (210x297 mm)</PresentationFormat>
  <Paragraphs>132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MS PGothic</vt:lpstr>
      <vt:lpstr>Arial</vt:lpstr>
      <vt:lpstr>Arial Black</vt:lpstr>
      <vt:lpstr>Berlin Sans FB Demi</vt:lpstr>
      <vt:lpstr>Calibri</vt:lpstr>
      <vt:lpstr>Calibri Light</vt:lpstr>
      <vt:lpstr>Comic Sans MS</vt:lpstr>
      <vt:lpstr>Symbol</vt:lpstr>
      <vt:lpstr>Tahoma</vt:lpstr>
      <vt:lpstr>Wingdings</vt:lpstr>
      <vt:lpstr>Office-tema</vt:lpstr>
      <vt:lpstr>PowerPoint Presentation</vt:lpstr>
      <vt:lpstr>Opening 1 of a Major (/)</vt:lpstr>
      <vt:lpstr>Opening One of a Minor</vt:lpstr>
      <vt:lpstr>Opener and Responder</vt:lpstr>
      <vt:lpstr>Responder’s Bids with Support</vt:lpstr>
      <vt:lpstr>Responder’s Bids without Support</vt:lpstr>
      <vt:lpstr>Opener’s Bid with Support</vt:lpstr>
      <vt:lpstr>Opener’s Bid with Two-Suiter</vt:lpstr>
      <vt:lpstr>Opener’s Bid with One-Suiter</vt:lpstr>
      <vt:lpstr>Opener’s Bid with a Balanced hand</vt:lpstr>
      <vt:lpstr>Opening 1NT</vt:lpstr>
      <vt:lpstr>Responding to 1NT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Janne</dc:creator>
  <cp:lastModifiedBy>Jan Eric Larsson</cp:lastModifiedBy>
  <cp:revision>315</cp:revision>
  <cp:lastPrinted>2017-10-11T17:29:46Z</cp:lastPrinted>
  <dcterms:created xsi:type="dcterms:W3CDTF">2017-05-29T10:48:30Z</dcterms:created>
  <dcterms:modified xsi:type="dcterms:W3CDTF">2018-10-27T10:00:29Z</dcterms:modified>
</cp:coreProperties>
</file>